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67" r:id="rId4"/>
  </p:sldMasterIdLst>
  <p:notesMasterIdLst>
    <p:notesMasterId r:id="rId32"/>
  </p:notesMasterIdLst>
  <p:sldIdLst>
    <p:sldId id="270" r:id="rId5"/>
    <p:sldId id="387" r:id="rId6"/>
    <p:sldId id="378" r:id="rId7"/>
    <p:sldId id="392" r:id="rId8"/>
    <p:sldId id="393" r:id="rId9"/>
    <p:sldId id="394" r:id="rId10"/>
    <p:sldId id="327" r:id="rId11"/>
    <p:sldId id="326" r:id="rId12"/>
    <p:sldId id="328" r:id="rId13"/>
    <p:sldId id="329" r:id="rId14"/>
    <p:sldId id="397" r:id="rId15"/>
    <p:sldId id="404" r:id="rId16"/>
    <p:sldId id="407" r:id="rId17"/>
    <p:sldId id="408" r:id="rId18"/>
    <p:sldId id="409" r:id="rId19"/>
    <p:sldId id="410" r:id="rId20"/>
    <p:sldId id="411" r:id="rId21"/>
    <p:sldId id="412" r:id="rId22"/>
    <p:sldId id="413" r:id="rId23"/>
    <p:sldId id="405" r:id="rId24"/>
    <p:sldId id="388" r:id="rId25"/>
    <p:sldId id="414" r:id="rId26"/>
    <p:sldId id="415" r:id="rId27"/>
    <p:sldId id="416" r:id="rId28"/>
    <p:sldId id="417" r:id="rId29"/>
    <p:sldId id="418" r:id="rId30"/>
    <p:sldId id="419" r:id="rId31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0">
          <p15:clr>
            <a:srgbClr val="A4A3A4"/>
          </p15:clr>
        </p15:guide>
        <p15:guide id="2" pos="3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3311"/>
    <a:srgbClr val="DDC1A0"/>
    <a:srgbClr val="512909"/>
    <a:srgbClr val="595959"/>
    <a:srgbClr val="9F7F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42" autoAdjust="0"/>
    <p:restoredTop sz="94674"/>
  </p:normalViewPr>
  <p:slideViewPr>
    <p:cSldViewPr snapToGrid="0" snapToObjects="1">
      <p:cViewPr varScale="1">
        <p:scale>
          <a:sx n="114" d="100"/>
          <a:sy n="114" d="100"/>
        </p:scale>
        <p:origin x="1764" y="102"/>
      </p:cViewPr>
      <p:guideLst>
        <p:guide orient="horz" pos="1000"/>
        <p:guide pos="3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5" d="100"/>
        <a:sy n="14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3408"/>
          </a:xfrm>
          <a:prstGeom prst="rect">
            <a:avLst/>
          </a:prstGeom>
        </p:spPr>
        <p:txBody>
          <a:bodyPr vert="horz" lIns="92820" tIns="46410" rIns="92820" bIns="4641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1"/>
            <a:ext cx="3037840" cy="463408"/>
          </a:xfrm>
          <a:prstGeom prst="rect">
            <a:avLst/>
          </a:prstGeom>
        </p:spPr>
        <p:txBody>
          <a:bodyPr vert="horz" lIns="92820" tIns="46410" rIns="92820" bIns="46410" rtlCol="0"/>
          <a:lstStyle>
            <a:lvl1pPr algn="r">
              <a:defRPr sz="1200"/>
            </a:lvl1pPr>
          </a:lstStyle>
          <a:p>
            <a:fld id="{C1CE0E17-197D-4620-977D-8AA790D3919C}" type="datetimeFigureOut">
              <a:rPr lang="en-CA" smtClean="0"/>
              <a:t>11/01/2018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20" tIns="46410" rIns="92820" bIns="4641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4"/>
          </a:xfrm>
          <a:prstGeom prst="rect">
            <a:avLst/>
          </a:prstGeom>
        </p:spPr>
        <p:txBody>
          <a:bodyPr vert="horz" lIns="92820" tIns="46410" rIns="92820" bIns="4641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0"/>
            <a:ext cx="3037840" cy="463407"/>
          </a:xfrm>
          <a:prstGeom prst="rect">
            <a:avLst/>
          </a:prstGeom>
        </p:spPr>
        <p:txBody>
          <a:bodyPr vert="horz" lIns="92820" tIns="46410" rIns="92820" bIns="4641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772670"/>
            <a:ext cx="3037840" cy="463407"/>
          </a:xfrm>
          <a:prstGeom prst="rect">
            <a:avLst/>
          </a:prstGeom>
        </p:spPr>
        <p:txBody>
          <a:bodyPr vert="horz" lIns="92820" tIns="46410" rIns="92820" bIns="46410" rtlCol="0" anchor="b"/>
          <a:lstStyle>
            <a:lvl1pPr algn="r">
              <a:defRPr sz="1200"/>
            </a:lvl1pPr>
          </a:lstStyle>
          <a:p>
            <a:fld id="{A669EB55-7FFA-480A-B8F2-48BF483BD3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7691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058B4-5A26-4444-AAFF-9A50A20AFA90}" type="slidenum">
              <a:rPr lang="en-CA" smtClean="0"/>
              <a:pPr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57637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9EB55-7FFA-480A-B8F2-48BF483BD369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3493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Strategic Enrolment Management: A Framework for Transition &amp; Success at Mount Royal</a:t>
            </a:r>
          </a:p>
        </p:txBody>
      </p:sp>
      <p:sp>
        <p:nvSpPr>
          <p:cNvPr id="89091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C5AC27B7-3B1F-459D-ABB0-66D0E513D2BF}" type="slidenum">
              <a:rPr lang="en-US" smtClean="0"/>
              <a:pPr>
                <a:defRPr/>
              </a:pPr>
              <a:t>5</a:t>
            </a:fld>
            <a:endParaRPr lang="en-US" dirty="0" smtClean="0"/>
          </a:p>
        </p:txBody>
      </p:sp>
      <p:sp>
        <p:nvSpPr>
          <p:cNvPr id="1013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</a:rPr>
              <a:t>Jesse:  How do I add underlines?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</a:rPr>
              <a:t>A way of thinking and doing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</a:rPr>
              <a:t>Interplay of institutional mission and student goals</a:t>
            </a:r>
          </a:p>
        </p:txBody>
      </p:sp>
    </p:spTree>
    <p:extLst>
      <p:ext uri="{BB962C8B-B14F-4D97-AF65-F5344CB8AC3E}">
        <p14:creationId xmlns:p14="http://schemas.microsoft.com/office/powerpoint/2010/main" val="1360068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9EB55-7FFA-480A-B8F2-48BF483BD369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488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9EB55-7FFA-480A-B8F2-48BF483BD369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4391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9EB55-7FFA-480A-B8F2-48BF483BD369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5451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1241" y="4030135"/>
            <a:ext cx="7925859" cy="690033"/>
          </a:xfrm>
          <a:prstGeom prst="rect">
            <a:avLst/>
          </a:prstGeom>
        </p:spPr>
        <p:txBody>
          <a:bodyPr lIns="0"/>
          <a:lstStyle>
            <a:lvl1pPr algn="l">
              <a:defRPr sz="6600" b="0" i="0">
                <a:latin typeface="Minion Pro"/>
                <a:cs typeface="Minion Pro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3468" y="5156202"/>
            <a:ext cx="4013199" cy="558800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2800">
                <a:solidFill>
                  <a:srgbClr val="512909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916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&amp; Diagr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850900" y="2222500"/>
            <a:ext cx="7683500" cy="34163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>
                <a:solidFill>
                  <a:srgbClr val="595959"/>
                </a:solidFill>
                <a:latin typeface="+mj-lt"/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47700" y="1049338"/>
            <a:ext cx="7632700" cy="855662"/>
          </a:xfrm>
          <a:prstGeom prst="rect">
            <a:avLst/>
          </a:prstGeom>
        </p:spPr>
        <p:txBody>
          <a:bodyPr vert="horz" lIns="0"/>
          <a:lstStyle>
            <a:lvl1pPr algn="l">
              <a:defRPr b="1">
                <a:solidFill>
                  <a:srgbClr val="512909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761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4304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6160" y="6308725"/>
            <a:ext cx="302079" cy="365125"/>
          </a:xfrm>
          <a:prstGeom prst="rect">
            <a:avLst/>
          </a:prstGeom>
        </p:spPr>
        <p:txBody>
          <a:bodyPr/>
          <a:lstStyle>
            <a:lvl1pPr>
              <a:defRPr sz="1200" baseline="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259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534" y="1049338"/>
            <a:ext cx="7882465" cy="618595"/>
          </a:xfrm>
          <a:prstGeom prst="rect">
            <a:avLst/>
          </a:prstGeom>
        </p:spPr>
        <p:txBody>
          <a:bodyPr vert="horz" lIns="0"/>
          <a:lstStyle>
            <a:lvl1pPr algn="l">
              <a:defRPr b="1">
                <a:solidFill>
                  <a:srgbClr val="512909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3468" y="1701802"/>
            <a:ext cx="5232400" cy="473073"/>
          </a:xfrm>
          <a:prstGeom prst="rect">
            <a:avLst/>
          </a:prstGeom>
        </p:spPr>
        <p:txBody>
          <a:bodyPr lIns="0"/>
          <a:lstStyle>
            <a:lvl1pPr marL="0" indent="0">
              <a:buFont typeface="Arial"/>
              <a:buNone/>
              <a:defRPr sz="2800" baseline="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subtitles:</a:t>
            </a:r>
          </a:p>
          <a:p>
            <a:pPr lvl="0"/>
            <a:endParaRPr lang="en-US" dirty="0" smtClean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643468" y="2273565"/>
            <a:ext cx="5232400" cy="2447132"/>
          </a:xfrm>
          <a:prstGeom prst="rect">
            <a:avLst/>
          </a:prstGeom>
        </p:spPr>
        <p:txBody>
          <a:bodyPr lIns="0"/>
          <a:lstStyle>
            <a:lvl1pPr marL="285750" indent="-285750">
              <a:buFont typeface="Arial"/>
              <a:buChar char="•"/>
              <a:defRPr sz="1800" baseline="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text bullets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8282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Horizontal Image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idx="1"/>
          </p:nvPr>
        </p:nvSpPr>
        <p:spPr>
          <a:xfrm>
            <a:off x="643468" y="2183342"/>
            <a:ext cx="7696200" cy="3098800"/>
          </a:xfrm>
          <a:prstGeom prst="rect">
            <a:avLst/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514800" bIns="234000" anchor="t" anchorCtr="0"/>
          <a:lstStyle>
            <a:lvl1pPr marL="0" indent="0" algn="ctr">
              <a:buNone/>
              <a:defRPr sz="1600" b="0" i="0" cap="none" spc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26534" y="1049338"/>
            <a:ext cx="7882465" cy="618595"/>
          </a:xfrm>
          <a:prstGeom prst="rect">
            <a:avLst/>
          </a:prstGeom>
        </p:spPr>
        <p:txBody>
          <a:bodyPr vert="horz" lIns="0"/>
          <a:lstStyle>
            <a:lvl1pPr algn="l">
              <a:defRPr b="1">
                <a:solidFill>
                  <a:srgbClr val="512909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01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816600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bIns="795600" anchor="b" anchorCtr="0"/>
          <a:lstStyle>
            <a:lvl1pPr marL="648000" indent="0" algn="l">
              <a:spcBef>
                <a:spcPts val="2376"/>
              </a:spcBef>
              <a:buNone/>
              <a:defRPr sz="1600" cap="none" spc="0">
                <a:solidFill>
                  <a:schemeClr val="bg1">
                    <a:alpha val="82000"/>
                  </a:schemeClr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43468" y="1041400"/>
            <a:ext cx="2832100" cy="2197100"/>
          </a:xfrm>
          <a:prstGeom prst="rect">
            <a:avLst/>
          </a:prstGeom>
        </p:spPr>
        <p:txBody>
          <a:bodyPr vert="horz" lIns="0"/>
          <a:lstStyle>
            <a:lvl1pPr algn="l">
              <a:lnSpc>
                <a:spcPct val="90000"/>
              </a:lnSpc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077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 - Inse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638175" y="2327011"/>
            <a:ext cx="3327400" cy="2947722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/>
              <a:buChar char="•"/>
              <a:defRPr sz="1800" baseline="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text bullets</a:t>
            </a:r>
          </a:p>
          <a:p>
            <a:pPr lvl="0"/>
            <a:endParaRPr lang="en-US" dirty="0" smtClean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"/>
          </p:nvPr>
        </p:nvSpPr>
        <p:spPr>
          <a:xfrm>
            <a:off x="4610100" y="1263650"/>
            <a:ext cx="3695700" cy="2593912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93600" bIns="187200" anchor="b" anchorCtr="1"/>
          <a:lstStyle>
            <a:lvl1pPr marL="0" indent="0" algn="ctr">
              <a:buNone/>
              <a:defRPr sz="1200" cap="none" spc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26534" y="1100140"/>
            <a:ext cx="3339041" cy="1125537"/>
          </a:xfrm>
          <a:prstGeom prst="rect">
            <a:avLst/>
          </a:prstGeom>
        </p:spPr>
        <p:txBody>
          <a:bodyPr vert="horz" lIns="0"/>
          <a:lstStyle>
            <a:lvl1pPr algn="l">
              <a:lnSpc>
                <a:spcPct val="90000"/>
              </a:lnSpc>
              <a:defRPr sz="4000" b="1">
                <a:solidFill>
                  <a:srgbClr val="512909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193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 - Inse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4854589" y="2334951"/>
            <a:ext cx="3327400" cy="2947722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/>
              <a:buChar char="•"/>
              <a:defRPr sz="1800" baseline="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text bullets</a:t>
            </a:r>
          </a:p>
          <a:p>
            <a:pPr lvl="0"/>
            <a:endParaRPr lang="en-US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842948" y="1108080"/>
            <a:ext cx="3339041" cy="1125537"/>
          </a:xfrm>
          <a:prstGeom prst="rect">
            <a:avLst/>
          </a:prstGeom>
        </p:spPr>
        <p:txBody>
          <a:bodyPr vert="horz" lIns="0"/>
          <a:lstStyle>
            <a:lvl1pPr algn="l">
              <a:lnSpc>
                <a:spcPct val="90000"/>
              </a:lnSpc>
              <a:defRPr sz="4000" b="1">
                <a:solidFill>
                  <a:srgbClr val="512909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"/>
          </p:nvPr>
        </p:nvSpPr>
        <p:spPr>
          <a:xfrm>
            <a:off x="638175" y="1273175"/>
            <a:ext cx="3695700" cy="2593912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93600" bIns="187200" anchor="b" anchorCtr="1"/>
          <a:lstStyle>
            <a:lvl1pPr marL="0" indent="0" algn="ctr">
              <a:buNone/>
              <a:defRPr sz="1200" cap="none" spc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954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bar &amp; Background Image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3340100" cy="5842001"/>
          </a:xfrm>
          <a:prstGeom prst="rect">
            <a:avLst/>
          </a:prstGeom>
          <a:solidFill>
            <a:srgbClr val="9F7F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0402" y="952500"/>
            <a:ext cx="2438400" cy="711200"/>
          </a:xfrm>
          <a:prstGeom prst="rect">
            <a:avLst/>
          </a:prstGeom>
        </p:spPr>
        <p:txBody>
          <a:bodyPr lIns="0" anchor="b"/>
          <a:lstStyle>
            <a:lvl1pPr algn="l">
              <a:lnSpc>
                <a:spcPct val="90000"/>
              </a:lnSpc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0" y="1692276"/>
            <a:ext cx="2438400" cy="3857624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20000"/>
              </a:lnSpc>
              <a:buNone/>
              <a:defRPr sz="1200">
                <a:solidFill>
                  <a:srgbClr val="FFFFFF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3340100" y="0"/>
            <a:ext cx="5803900" cy="5842001"/>
          </a:xfrm>
          <a:prstGeom prst="rect">
            <a:avLst/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1600" cap="none" spc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956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609600" y="3429000"/>
            <a:ext cx="7886700" cy="2336800"/>
          </a:xfrm>
          <a:prstGeom prst="rect">
            <a:avLst/>
          </a:prstGeom>
        </p:spPr>
        <p:txBody>
          <a:bodyPr numCol="3" spcCol="324000"/>
          <a:lstStyle>
            <a:lvl1pPr marL="0" indent="0">
              <a:buFont typeface="Arial"/>
              <a:buNone/>
              <a:defRPr sz="12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vitae </a:t>
            </a:r>
            <a:r>
              <a:rPr lang="en-US" dirty="0" err="1" smtClean="0"/>
              <a:t>sem</a:t>
            </a:r>
            <a:r>
              <a:rPr lang="en-US" dirty="0" smtClean="0"/>
              <a:t> non lacus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et </a:t>
            </a:r>
            <a:r>
              <a:rPr lang="en-US" dirty="0" err="1" smtClean="0"/>
              <a:t>odio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at </a:t>
            </a:r>
            <a:r>
              <a:rPr lang="en-US" dirty="0" err="1" smtClean="0"/>
              <a:t>lobortis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purus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, </a:t>
            </a:r>
            <a:r>
              <a:rPr lang="en-US" dirty="0" err="1" smtClean="0"/>
              <a:t>mollis</a:t>
            </a:r>
            <a:r>
              <a:rPr lang="en-US" dirty="0" smtClean="0"/>
              <a:t> et lacus non, </a:t>
            </a:r>
            <a:r>
              <a:rPr lang="en-US" dirty="0" err="1" smtClean="0"/>
              <a:t>dapibus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.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ante,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ac, </a:t>
            </a:r>
            <a:r>
              <a:rPr lang="en-US" dirty="0" err="1" smtClean="0"/>
              <a:t>elementum</a:t>
            </a:r>
            <a:r>
              <a:rPr lang="en-US" dirty="0" smtClean="0"/>
              <a:t>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, </a:t>
            </a:r>
            <a:r>
              <a:rPr lang="en-US" dirty="0" err="1" smtClean="0"/>
              <a:t>posuere</a:t>
            </a:r>
            <a:r>
              <a:rPr lang="en-US" dirty="0" smtClean="0"/>
              <a:t> et </a:t>
            </a:r>
            <a:r>
              <a:rPr lang="en-US" dirty="0" err="1" smtClean="0"/>
              <a:t>ultricies</a:t>
            </a:r>
            <a:r>
              <a:rPr lang="en-US" dirty="0" smtClean="0"/>
              <a:t> non,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. </a:t>
            </a:r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luctus</a:t>
            </a:r>
            <a:r>
              <a:rPr lang="en-US" dirty="0" smtClean="0"/>
              <a:t>, ligula non </a:t>
            </a:r>
            <a:r>
              <a:rPr lang="en-US" dirty="0" err="1" smtClean="0"/>
              <a:t>ultricies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, lacus </a:t>
            </a:r>
            <a:r>
              <a:rPr lang="en-US" dirty="0" err="1" smtClean="0"/>
              <a:t>tortor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, non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 ex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. In semper </a:t>
            </a:r>
            <a:r>
              <a:rPr lang="en-US" dirty="0" err="1" smtClean="0"/>
              <a:t>enim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,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</a:t>
            </a:r>
            <a:r>
              <a:rPr lang="en-US" dirty="0" err="1" smtClean="0"/>
              <a:t>bibendum</a:t>
            </a:r>
            <a:r>
              <a:rPr lang="en-US" dirty="0" smtClean="0"/>
              <a:t>. </a:t>
            </a:r>
            <a:r>
              <a:rPr lang="en-US" dirty="0" err="1" smtClean="0"/>
              <a:t>Curabitur</a:t>
            </a:r>
            <a:r>
              <a:rPr lang="en-US" dirty="0" smtClean="0"/>
              <a:t>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 at </a:t>
            </a:r>
            <a:r>
              <a:rPr lang="en-US" dirty="0" err="1" smtClean="0"/>
              <a:t>efficitur</a:t>
            </a:r>
            <a:r>
              <a:rPr lang="en-US" dirty="0" smtClean="0"/>
              <a:t>. </a:t>
            </a:r>
            <a:r>
              <a:rPr lang="en-US" dirty="0" err="1" smtClean="0"/>
              <a:t>Phasellus</a:t>
            </a:r>
            <a:r>
              <a:rPr lang="en-US" dirty="0" smtClean="0"/>
              <a:t> ac ante </a:t>
            </a:r>
            <a:r>
              <a:rPr lang="en-US" dirty="0" err="1" smtClean="0"/>
              <a:t>augue</a:t>
            </a:r>
            <a:r>
              <a:rPr lang="en-US" dirty="0" smtClean="0"/>
              <a:t>.</a:t>
            </a:r>
          </a:p>
          <a:p>
            <a:pPr lvl="0"/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, et </a:t>
            </a:r>
            <a:r>
              <a:rPr lang="en-US" dirty="0" err="1" smtClean="0"/>
              <a:t>ornare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efficitur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a quam </a:t>
            </a:r>
            <a:r>
              <a:rPr lang="en-US" dirty="0" err="1" smtClean="0"/>
              <a:t>blandit</a:t>
            </a:r>
            <a:r>
              <a:rPr lang="en-US" dirty="0" smtClean="0"/>
              <a:t> </a:t>
            </a:r>
            <a:r>
              <a:rPr lang="en-US" dirty="0" err="1" smtClean="0"/>
              <a:t>rhoncus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id quam.</a:t>
            </a:r>
          </a:p>
          <a:p>
            <a:pPr lvl="0"/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Nam sit </a:t>
            </a:r>
            <a:r>
              <a:rPr lang="en-US" dirty="0" err="1" smtClean="0"/>
              <a:t>amet</a:t>
            </a:r>
            <a:r>
              <a:rPr lang="en-US" dirty="0" smtClean="0"/>
              <a:t> lacus dictum dui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ligula, </a:t>
            </a:r>
            <a:r>
              <a:rPr lang="en-US" dirty="0" err="1" smtClean="0"/>
              <a:t>ultricies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id,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. </a:t>
            </a:r>
            <a:r>
              <a:rPr lang="en-US" dirty="0" err="1" smtClean="0"/>
              <a:t>Suspendisse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ornare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 non. </a:t>
            </a:r>
            <a:r>
              <a:rPr lang="en-US" dirty="0" err="1" smtClean="0"/>
              <a:t>Morbi</a:t>
            </a:r>
            <a:r>
              <a:rPr lang="en-US" dirty="0" smtClean="0"/>
              <a:t> </a:t>
            </a:r>
            <a:r>
              <a:rPr lang="en-US" dirty="0" err="1" smtClean="0"/>
              <a:t>interdum</a:t>
            </a:r>
            <a:r>
              <a:rPr lang="en-US" dirty="0" smtClean="0"/>
              <a:t> </a:t>
            </a:r>
            <a:r>
              <a:rPr lang="en-US" dirty="0" err="1" smtClean="0"/>
              <a:t>tellus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endParaRPr lang="en-US" dirty="0" smtClean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1"/>
          </p:nvPr>
        </p:nvSpPr>
        <p:spPr>
          <a:xfrm>
            <a:off x="609600" y="1257300"/>
            <a:ext cx="2571750" cy="1911350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bIns="93600" anchor="b" anchorCtr="0"/>
          <a:lstStyle>
            <a:lvl1pPr marL="0" indent="0" algn="ctr">
              <a:buNone/>
              <a:defRPr sz="1200" kern="1200" cap="none" spc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/>
          </p:nvPr>
        </p:nvSpPr>
        <p:spPr>
          <a:xfrm>
            <a:off x="3267075" y="1257300"/>
            <a:ext cx="2571750" cy="1911350"/>
          </a:xfrm>
          <a:prstGeom prst="rect">
            <a:avLst/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bIns="93600" anchor="b" anchorCtr="0"/>
          <a:lstStyle>
            <a:lvl1pPr marL="0" indent="0" algn="ctr">
              <a:buNone/>
              <a:defRPr sz="1200" kern="1200" cap="none" spc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5924550" y="1257300"/>
            <a:ext cx="2571750" cy="1911350"/>
          </a:xfrm>
          <a:prstGeom prst="rect">
            <a:avLst/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bIns="93600" anchor="b" anchorCtr="0"/>
          <a:lstStyle>
            <a:lvl1pPr marL="0" indent="0" algn="ctr">
              <a:buNone/>
              <a:defRPr sz="1200" kern="1200" cap="none" spc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428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47700" y="1049338"/>
            <a:ext cx="7632700" cy="855662"/>
          </a:xfrm>
          <a:prstGeom prst="rect">
            <a:avLst/>
          </a:prstGeom>
        </p:spPr>
        <p:txBody>
          <a:bodyPr vert="horz" lIns="0"/>
          <a:lstStyle>
            <a:lvl1pPr algn="l">
              <a:defRPr b="1">
                <a:solidFill>
                  <a:srgbClr val="512909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647700" y="2137568"/>
            <a:ext cx="7543800" cy="2447132"/>
          </a:xfrm>
          <a:prstGeom prst="rect">
            <a:avLst/>
          </a:prstGeom>
        </p:spPr>
        <p:txBody>
          <a:bodyPr numCol="2"/>
          <a:lstStyle>
            <a:lvl1pPr marL="285750" indent="-285750">
              <a:buFont typeface="Arial"/>
              <a:buChar char="•"/>
              <a:defRPr sz="1800" baseline="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text bullets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49400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2877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8" r:id="rId1"/>
    <p:sldLayoutId id="2147493469" r:id="rId2"/>
    <p:sldLayoutId id="2147493470" r:id="rId3"/>
    <p:sldLayoutId id="2147493471" r:id="rId4"/>
    <p:sldLayoutId id="2147493472" r:id="rId5"/>
    <p:sldLayoutId id="2147493473" r:id="rId6"/>
    <p:sldLayoutId id="2147493474" r:id="rId7"/>
    <p:sldLayoutId id="2147493475" r:id="rId8"/>
    <p:sldLayoutId id="2147493476" r:id="rId9"/>
    <p:sldLayoutId id="2147493477" r:id="rId10"/>
    <p:sldLayoutId id="2147493478" r:id="rId11"/>
    <p:sldLayoutId id="2147493479" r:id="rId12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66760" y="2225614"/>
            <a:ext cx="7957103" cy="1302589"/>
          </a:xfrm>
        </p:spPr>
        <p:txBody>
          <a:bodyPr/>
          <a:lstStyle/>
          <a:p>
            <a:pPr lvl="0" algn="ctr">
              <a:spcBef>
                <a:spcPts val="0"/>
              </a:spcBef>
            </a:pPr>
            <a:r>
              <a:rPr lang="en-CA" sz="3200" b="1" cap="small" dirty="0" smtClean="0">
                <a:latin typeface="Book Antiqua" charset="0"/>
              </a:rPr>
              <a:t/>
            </a:r>
            <a:br>
              <a:rPr lang="en-CA" sz="3200" b="1" cap="small" dirty="0" smtClean="0">
                <a:latin typeface="Book Antiqua" charset="0"/>
              </a:rPr>
            </a:br>
            <a:r>
              <a:rPr lang="en-CA" sz="3200" b="1" cap="small" dirty="0" smtClean="0">
                <a:latin typeface="Book Antiqua" charset="0"/>
              </a:rPr>
              <a:t>ENROLMENT PLANNING AT THE UM:</a:t>
            </a:r>
            <a:br>
              <a:rPr lang="en-CA" sz="3200" b="1" cap="small" dirty="0" smtClean="0">
                <a:latin typeface="Book Antiqua" charset="0"/>
              </a:rPr>
            </a:br>
            <a:r>
              <a:rPr lang="en-CA" sz="3200" b="1" cap="small" dirty="0" smtClean="0">
                <a:latin typeface="Book Antiqua" charset="0"/>
              </a:rPr>
              <a:t/>
            </a:r>
            <a:br>
              <a:rPr lang="en-CA" sz="3200" b="1" cap="small" dirty="0" smtClean="0">
                <a:latin typeface="Book Antiqua" charset="0"/>
              </a:rPr>
            </a:br>
            <a:r>
              <a:rPr lang="en-CA" sz="3200" b="1" cap="small" dirty="0" smtClean="0">
                <a:latin typeface="Book Antiqua" charset="0"/>
              </a:rPr>
              <a:t>WHAT’S ON THE HORIZON?</a:t>
            </a:r>
            <a:r>
              <a:rPr lang="en-CA" sz="2400" cap="small" dirty="0" smtClean="0">
                <a:latin typeface="Book Antiqua" charset="0"/>
              </a:rPr>
              <a:t/>
            </a:r>
            <a:br>
              <a:rPr lang="en-CA" sz="2400" cap="small" dirty="0" smtClean="0">
                <a:latin typeface="Book Antiqua" charset="0"/>
              </a:rPr>
            </a:br>
            <a:r>
              <a:rPr lang="en-CA" sz="2000" cap="small" dirty="0" smtClean="0">
                <a:latin typeface="Book Antiqua" charset="0"/>
              </a:rPr>
              <a:t/>
            </a:r>
            <a:br>
              <a:rPr lang="en-CA" sz="2000" cap="small" dirty="0" smtClean="0">
                <a:latin typeface="Book Antiqua" charset="0"/>
              </a:rPr>
            </a:br>
            <a:endParaRPr lang="en-CA" sz="2000" cap="small" dirty="0">
              <a:latin typeface="Book Antiqua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012609" y="4310349"/>
            <a:ext cx="5465407" cy="474452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n-CA" sz="1800" i="1" dirty="0" smtClean="0">
                <a:solidFill>
                  <a:schemeClr val="tx1"/>
                </a:solidFill>
                <a:latin typeface="Book Antiqua" charset="0"/>
              </a:rPr>
              <a:t>January 2018</a:t>
            </a:r>
          </a:p>
          <a:p>
            <a:pPr algn="r">
              <a:spcBef>
                <a:spcPts val="0"/>
              </a:spcBef>
            </a:pPr>
            <a:endParaRPr lang="en-CA" sz="1800" i="1" dirty="0">
              <a:solidFill>
                <a:schemeClr val="tx1"/>
              </a:solidFill>
              <a:latin typeface="Book Antiqua" charset="0"/>
            </a:endParaRPr>
          </a:p>
          <a:p>
            <a:pPr algn="r">
              <a:spcBef>
                <a:spcPts val="0"/>
              </a:spcBef>
            </a:pPr>
            <a:r>
              <a:rPr lang="en-CA" sz="1400" b="1" dirty="0" smtClean="0">
                <a:solidFill>
                  <a:schemeClr val="tx1"/>
                </a:solidFill>
                <a:latin typeface="Book Antiqua" charset="0"/>
              </a:rPr>
              <a:t>Susan Gottheil</a:t>
            </a:r>
            <a:r>
              <a:rPr lang="en-CA" sz="1400" dirty="0" smtClean="0">
                <a:solidFill>
                  <a:schemeClr val="tx1"/>
                </a:solidFill>
                <a:latin typeface="Book Antiqua" charset="0"/>
              </a:rPr>
              <a:t>, Vice-Provost (Students)</a:t>
            </a:r>
          </a:p>
          <a:p>
            <a:pPr algn="r">
              <a:spcBef>
                <a:spcPts val="0"/>
              </a:spcBef>
            </a:pPr>
            <a:r>
              <a:rPr lang="en-CA" sz="1400" b="1" dirty="0" smtClean="0">
                <a:solidFill>
                  <a:schemeClr val="tx1"/>
                </a:solidFill>
                <a:latin typeface="Book Antiqua" charset="0"/>
              </a:rPr>
              <a:t>Todd Mondor</a:t>
            </a:r>
            <a:r>
              <a:rPr lang="en-CA" sz="1400" dirty="0" smtClean="0">
                <a:solidFill>
                  <a:schemeClr val="tx1"/>
                </a:solidFill>
                <a:latin typeface="Book Antiqua" charset="0"/>
              </a:rPr>
              <a:t>, Vice-Provost (Graduate Education) </a:t>
            </a:r>
          </a:p>
          <a:p>
            <a:pPr algn="r">
              <a:spcBef>
                <a:spcPts val="0"/>
              </a:spcBef>
            </a:pPr>
            <a:r>
              <a:rPr lang="en-CA" sz="1400" dirty="0" smtClean="0">
                <a:solidFill>
                  <a:schemeClr val="tx1"/>
                </a:solidFill>
                <a:latin typeface="Book Antiqua" charset="0"/>
              </a:rPr>
              <a:t>&amp; Dean, Faculty of Graduate Studies</a:t>
            </a:r>
          </a:p>
          <a:p>
            <a:pPr algn="r">
              <a:spcBef>
                <a:spcPts val="0"/>
              </a:spcBef>
            </a:pPr>
            <a:r>
              <a:rPr lang="en-CA" sz="1400" b="1" dirty="0" smtClean="0">
                <a:solidFill>
                  <a:schemeClr val="tx1"/>
                </a:solidFill>
                <a:latin typeface="Book Antiqua" charset="0"/>
              </a:rPr>
              <a:t>Randy Roller</a:t>
            </a:r>
            <a:r>
              <a:rPr lang="en-CA" sz="1400" dirty="0" smtClean="0">
                <a:solidFill>
                  <a:schemeClr val="tx1"/>
                </a:solidFill>
                <a:latin typeface="Book Antiqua" charset="0"/>
              </a:rPr>
              <a:t>, Executive Director, OIA</a:t>
            </a:r>
          </a:p>
          <a:p>
            <a:pPr>
              <a:spcBef>
                <a:spcPts val="0"/>
              </a:spcBef>
            </a:pPr>
            <a:endParaRPr lang="en-CA" dirty="0" smtClean="0">
              <a:latin typeface="Book Antiqua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691680" y="4293096"/>
            <a:ext cx="5760640" cy="0"/>
          </a:xfrm>
          <a:prstGeom prst="line">
            <a:avLst/>
          </a:prstGeom>
          <a:ln w="28575">
            <a:solidFill>
              <a:srgbClr val="EAAF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46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ea typeface="Book Antiqua" charset="0"/>
                <a:cs typeface="Arial" panose="020B0604020202020204" pitchFamily="34" charset="0"/>
              </a:rPr>
              <a:t>Progress Toward Meeting Graduate Goals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ea typeface="Book Antiqua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087047"/>
              </p:ext>
            </p:extLst>
          </p:nvPr>
        </p:nvGraphicFramePr>
        <p:xfrm>
          <a:off x="637126" y="2443301"/>
          <a:ext cx="8005425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90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3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133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SEM Goal</a:t>
                      </a:r>
                      <a:endParaRPr lang="en-US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Status</a:t>
                      </a:r>
                      <a:endParaRPr lang="en-US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Enrollment</a:t>
                      </a:r>
                      <a:endParaRPr lang="en-US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6,400</a:t>
                      </a:r>
                      <a:endParaRPr lang="en-US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3,721 </a:t>
                      </a:r>
                      <a:r>
                        <a:rPr lang="en-US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(Nov </a:t>
                      </a:r>
                      <a:r>
                        <a:rPr lang="en-US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2017)</a:t>
                      </a:r>
                      <a:endParaRPr lang="en-US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Indigenous Students</a:t>
                      </a:r>
                      <a:endParaRPr lang="en-US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5% (320)</a:t>
                      </a:r>
                      <a:endParaRPr lang="en-US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5.8% </a:t>
                      </a:r>
                      <a:r>
                        <a:rPr lang="en-US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(</a:t>
                      </a:r>
                      <a:r>
                        <a:rPr lang="en-US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214; </a:t>
                      </a:r>
                      <a:r>
                        <a:rPr lang="en-US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Nov</a:t>
                      </a:r>
                      <a:r>
                        <a:rPr lang="en-US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</a:t>
                      </a:r>
                      <a:r>
                        <a:rPr lang="en-US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2017</a:t>
                      </a:r>
                      <a:r>
                        <a:rPr lang="en-US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)</a:t>
                      </a:r>
                      <a:endParaRPr lang="en-US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International Students</a:t>
                      </a:r>
                      <a:endParaRPr lang="en-US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20% (1,280)</a:t>
                      </a:r>
                      <a:endParaRPr lang="en-US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32.4% </a:t>
                      </a:r>
                      <a:r>
                        <a:rPr lang="en-US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(</a:t>
                      </a:r>
                      <a:r>
                        <a:rPr lang="en-US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1,206; </a:t>
                      </a:r>
                      <a:r>
                        <a:rPr lang="en-US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Nov</a:t>
                      </a:r>
                      <a:r>
                        <a:rPr lang="en-US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</a:t>
                      </a:r>
                      <a:r>
                        <a:rPr lang="en-US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2017</a:t>
                      </a:r>
                      <a:r>
                        <a:rPr lang="en-US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)</a:t>
                      </a:r>
                      <a:endParaRPr lang="en-US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Ratio Research Masters to PhD</a:t>
                      </a:r>
                      <a:endParaRPr lang="en-US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0.50</a:t>
                      </a:r>
                      <a:endParaRPr lang="en-US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0.43</a:t>
                      </a:r>
                      <a:r>
                        <a:rPr lang="en-US" i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(2016)</a:t>
                      </a:r>
                      <a:endParaRPr lang="en-US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Master’s Graduation</a:t>
                      </a:r>
                      <a:r>
                        <a:rPr lang="en-US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after 5 </a:t>
                      </a:r>
                      <a:r>
                        <a:rPr lang="en-US" baseline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yrs</a:t>
                      </a:r>
                      <a:endParaRPr lang="en-US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80%</a:t>
                      </a:r>
                      <a:endParaRPr lang="en-US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79.3% (2010</a:t>
                      </a:r>
                      <a:r>
                        <a:rPr lang="en-US" i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)</a:t>
                      </a:r>
                      <a:endParaRPr lang="en-US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PhD Graduation</a:t>
                      </a:r>
                      <a:r>
                        <a:rPr lang="en-US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after 9 </a:t>
                      </a:r>
                      <a:r>
                        <a:rPr lang="en-US" baseline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yrs</a:t>
                      </a:r>
                      <a:endParaRPr lang="en-US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75%</a:t>
                      </a:r>
                      <a:endParaRPr lang="en-US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74.1% (2006)</a:t>
                      </a:r>
                      <a:endParaRPr lang="en-US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Mean # Terms</a:t>
                      </a:r>
                      <a:r>
                        <a:rPr lang="en-US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to Graduation</a:t>
                      </a:r>
                      <a:endParaRPr lang="en-US" dirty="0" smtClean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  <a:p>
                      <a:endParaRPr lang="en-US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Master’s = 7</a:t>
                      </a:r>
                    </a:p>
                    <a:p>
                      <a:pPr algn="ctr"/>
                      <a:r>
                        <a:rPr lang="en-US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PhD = 15</a:t>
                      </a:r>
                      <a:endParaRPr lang="en-US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Master’s = 8.1 (2010</a:t>
                      </a:r>
                      <a:r>
                        <a:rPr lang="en-US" i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PhD = 17.0 (2006</a:t>
                      </a:r>
                      <a:r>
                        <a:rPr lang="en-US" i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)</a:t>
                      </a:r>
                      <a:endParaRPr lang="en-US" i="0" dirty="0" smtClean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079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sz="3600" dirty="0" smtClean="0"/>
              <a:t>SEM STRATEGIES 2013-2018</a:t>
            </a:r>
            <a:endParaRPr lang="en-CA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43468" y="2330150"/>
            <a:ext cx="6542336" cy="473073"/>
          </a:xfrm>
        </p:spPr>
        <p:txBody>
          <a:bodyPr/>
          <a:lstStyle/>
          <a:p>
            <a:r>
              <a:rPr lang="en-CA" sz="2400" dirty="0" smtClean="0"/>
              <a:t>Enrolment Policies and Procedures</a:t>
            </a:r>
            <a:endParaRPr lang="en-CA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0"/>
          </p:nvPr>
        </p:nvSpPr>
        <p:spPr>
          <a:xfrm>
            <a:off x="643468" y="2903294"/>
            <a:ext cx="7266955" cy="2447132"/>
          </a:xfrm>
        </p:spPr>
        <p:txBody>
          <a:bodyPr/>
          <a:lstStyle/>
          <a:p>
            <a:pPr lvl="0"/>
            <a:r>
              <a:rPr lang="en-CA" dirty="0"/>
              <a:t>New Admissions Target Policy &amp; </a:t>
            </a:r>
            <a:r>
              <a:rPr lang="en-CA" dirty="0" smtClean="0"/>
              <a:t>Procedures (2015)</a:t>
            </a:r>
            <a:endParaRPr lang="en-CA" dirty="0"/>
          </a:p>
          <a:p>
            <a:pPr lvl="0"/>
            <a:r>
              <a:rPr lang="en-CA" dirty="0"/>
              <a:t>Annual meetings with Deans to review institutional </a:t>
            </a:r>
            <a:r>
              <a:rPr lang="en-CA" dirty="0" smtClean="0"/>
              <a:t>and </a:t>
            </a:r>
            <a:r>
              <a:rPr lang="en-CA" dirty="0"/>
              <a:t>faculty SEM targets/plans </a:t>
            </a:r>
            <a:r>
              <a:rPr lang="en-CA" dirty="0" smtClean="0"/>
              <a:t>and </a:t>
            </a:r>
            <a:r>
              <a:rPr lang="en-CA" dirty="0"/>
              <a:t>issues </a:t>
            </a:r>
            <a:endParaRPr lang="en-CA" dirty="0" smtClean="0"/>
          </a:p>
          <a:p>
            <a:pPr lvl="0"/>
            <a:r>
              <a:rPr lang="en-CA" dirty="0" smtClean="0"/>
              <a:t>Annual </a:t>
            </a:r>
            <a:r>
              <a:rPr lang="en-CA" dirty="0"/>
              <a:t>review of program targets and report to Senate and </a:t>
            </a:r>
            <a:r>
              <a:rPr lang="en-CA" dirty="0" smtClean="0"/>
              <a:t>Board</a:t>
            </a:r>
          </a:p>
          <a:p>
            <a:pPr lvl="0"/>
            <a:endParaRPr lang="en-CA" dirty="0"/>
          </a:p>
          <a:p>
            <a:pPr marL="0" indent="0">
              <a:buNone/>
            </a:pPr>
            <a:r>
              <a:rPr lang="en-CA" sz="2400" dirty="0"/>
              <a:t>Data</a:t>
            </a:r>
          </a:p>
          <a:p>
            <a:pPr lvl="0"/>
            <a:r>
              <a:rPr lang="en-CA" dirty="0" smtClean="0"/>
              <a:t>Establishment of Enrolment Data Working Group</a:t>
            </a:r>
          </a:p>
          <a:p>
            <a:pPr lvl="0"/>
            <a:r>
              <a:rPr lang="en-CA" dirty="0" smtClean="0"/>
              <a:t>Creation of SEM Data Analyst position within OIA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3466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sz="3600" dirty="0" smtClean="0"/>
              <a:t>STRATEGIES - RECRUITMENT</a:t>
            </a:r>
            <a:endParaRPr lang="en-CA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0"/>
          </p:nvPr>
        </p:nvSpPr>
        <p:spPr>
          <a:xfrm>
            <a:off x="764237" y="1773233"/>
            <a:ext cx="7266955" cy="2447132"/>
          </a:xfrm>
        </p:spPr>
        <p:txBody>
          <a:bodyPr/>
          <a:lstStyle/>
          <a:p>
            <a:pPr lvl="0"/>
            <a:endParaRPr lang="en-CA" dirty="0" smtClean="0"/>
          </a:p>
          <a:p>
            <a:pPr lvl="0"/>
            <a:r>
              <a:rPr lang="en-CA" dirty="0" smtClean="0"/>
              <a:t>Institution-wide </a:t>
            </a:r>
            <a:r>
              <a:rPr lang="en-CA" dirty="0"/>
              <a:t>inventory </a:t>
            </a:r>
            <a:r>
              <a:rPr lang="en-CA" dirty="0" smtClean="0"/>
              <a:t>and </a:t>
            </a:r>
            <a:r>
              <a:rPr lang="en-CA" dirty="0"/>
              <a:t>calendar of domestic, international </a:t>
            </a:r>
            <a:r>
              <a:rPr lang="en-CA" dirty="0" smtClean="0"/>
              <a:t>and </a:t>
            </a:r>
            <a:r>
              <a:rPr lang="en-CA" dirty="0"/>
              <a:t>Indigenous recruitment activities to enhance coordination </a:t>
            </a:r>
            <a:r>
              <a:rPr lang="en-CA" dirty="0" smtClean="0"/>
              <a:t>and </a:t>
            </a:r>
            <a:r>
              <a:rPr lang="en-CA" dirty="0"/>
              <a:t>outreach to prospective students</a:t>
            </a:r>
          </a:p>
          <a:p>
            <a:pPr lvl="0"/>
            <a:endParaRPr lang="en-CA" dirty="0" smtClean="0"/>
          </a:p>
          <a:p>
            <a:pPr lvl="0"/>
            <a:r>
              <a:rPr lang="en-CA" dirty="0" smtClean="0"/>
              <a:t>Implementation </a:t>
            </a:r>
            <a:r>
              <a:rPr lang="en-CA" dirty="0"/>
              <a:t>of </a:t>
            </a:r>
            <a:r>
              <a:rPr lang="en-CA" i="1" dirty="0"/>
              <a:t>Connect</a:t>
            </a:r>
            <a:r>
              <a:rPr lang="en-CA" dirty="0"/>
              <a:t> recruitment marketing/communications system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sz="1600" dirty="0" smtClean="0">
                <a:latin typeface="+mj-lt"/>
              </a:rPr>
              <a:t>Working with each Faculty/School to develop marketing communications plans for prospective students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7062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534" y="842304"/>
            <a:ext cx="7882465" cy="618595"/>
          </a:xfrm>
        </p:spPr>
        <p:txBody>
          <a:bodyPr/>
          <a:lstStyle/>
          <a:p>
            <a:pPr algn="ctr"/>
            <a:r>
              <a:rPr lang="en-CA" sz="3600" dirty="0" smtClean="0"/>
              <a:t>STRATEGIES - ADMISSION</a:t>
            </a:r>
            <a:endParaRPr lang="en-CA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0"/>
          </p:nvPr>
        </p:nvSpPr>
        <p:spPr>
          <a:xfrm>
            <a:off x="643467" y="1667933"/>
            <a:ext cx="7865531" cy="3052764"/>
          </a:xfrm>
        </p:spPr>
        <p:txBody>
          <a:bodyPr/>
          <a:lstStyle/>
          <a:p>
            <a:pPr lvl="0"/>
            <a:r>
              <a:rPr lang="en-CA" dirty="0"/>
              <a:t>New admissions software system (for </a:t>
            </a:r>
            <a:r>
              <a:rPr lang="en-CA" dirty="0" smtClean="0"/>
              <a:t>undergraduate and graduate students) </a:t>
            </a:r>
            <a:r>
              <a:rPr lang="en-CA" dirty="0"/>
              <a:t>simplifies and enhances application experience </a:t>
            </a:r>
          </a:p>
          <a:p>
            <a:pPr lvl="0"/>
            <a:endParaRPr lang="en-CA" dirty="0" smtClean="0"/>
          </a:p>
          <a:p>
            <a:pPr lvl="0"/>
            <a:r>
              <a:rPr lang="en-CA" dirty="0" smtClean="0"/>
              <a:t>New </a:t>
            </a:r>
            <a:r>
              <a:rPr lang="en-CA" dirty="0"/>
              <a:t>admission policy </a:t>
            </a:r>
            <a:r>
              <a:rPr lang="en-CA" dirty="0" smtClean="0"/>
              <a:t>bases </a:t>
            </a:r>
            <a:r>
              <a:rPr lang="en-CA" dirty="0"/>
              <a:t>1</a:t>
            </a:r>
            <a:r>
              <a:rPr lang="en-CA" baseline="30000" dirty="0"/>
              <a:t>st</a:t>
            </a:r>
            <a:r>
              <a:rPr lang="en-CA" dirty="0"/>
              <a:t> year undergraduate admission on interim rather than final Grade 12 grades to enable earlier admission </a:t>
            </a:r>
            <a:r>
              <a:rPr lang="en-CA" dirty="0" smtClean="0"/>
              <a:t>offers</a:t>
            </a:r>
            <a:endParaRPr lang="en-CA" dirty="0"/>
          </a:p>
          <a:p>
            <a:pPr lvl="0"/>
            <a:endParaRPr lang="en-CA" dirty="0" smtClean="0"/>
          </a:p>
          <a:p>
            <a:pPr lvl="0"/>
            <a:r>
              <a:rPr lang="en-CA" dirty="0" smtClean="0"/>
              <a:t>Direct </a:t>
            </a:r>
            <a:r>
              <a:rPr lang="en-CA" dirty="0"/>
              <a:t>entry admission policy </a:t>
            </a:r>
            <a:r>
              <a:rPr lang="en-CA" dirty="0" smtClean="0"/>
              <a:t>under review: </a:t>
            </a:r>
            <a:r>
              <a:rPr lang="en-CA" dirty="0"/>
              <a:t>aim to enhance flexibility </a:t>
            </a:r>
            <a:r>
              <a:rPr lang="en-CA" dirty="0" smtClean="0"/>
              <a:t>and </a:t>
            </a:r>
            <a:r>
              <a:rPr lang="en-CA" dirty="0"/>
              <a:t>ensure students enter programs with appropriate preparation to ensure academic success</a:t>
            </a:r>
          </a:p>
          <a:p>
            <a:pPr lvl="0"/>
            <a:endParaRPr lang="en-CA" dirty="0" smtClean="0"/>
          </a:p>
          <a:p>
            <a:pPr lvl="0"/>
            <a:r>
              <a:rPr lang="en-CA" dirty="0" smtClean="0"/>
              <a:t>Transit and </a:t>
            </a:r>
            <a:r>
              <a:rPr lang="en-CA" dirty="0"/>
              <a:t>progression rules for U1, Arts &amp; Science are </a:t>
            </a:r>
            <a:r>
              <a:rPr lang="en-CA" dirty="0" smtClean="0"/>
              <a:t>under review</a:t>
            </a:r>
          </a:p>
          <a:p>
            <a:pPr lvl="0"/>
            <a:endParaRPr lang="en-CA" dirty="0" smtClean="0"/>
          </a:p>
          <a:p>
            <a:pPr lvl="0"/>
            <a:r>
              <a:rPr lang="en-CA" dirty="0" smtClean="0"/>
              <a:t>Limited Admissions (U1) under review to determine student persistence and success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9471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534" y="842304"/>
            <a:ext cx="7882465" cy="618595"/>
          </a:xfrm>
        </p:spPr>
        <p:txBody>
          <a:bodyPr/>
          <a:lstStyle/>
          <a:p>
            <a:pPr algn="ctr"/>
            <a:r>
              <a:rPr lang="en-CA" sz="3600" dirty="0" smtClean="0"/>
              <a:t>STRATEGIES - ADVISING</a:t>
            </a:r>
            <a:endParaRPr lang="en-CA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0"/>
          </p:nvPr>
        </p:nvSpPr>
        <p:spPr>
          <a:xfrm>
            <a:off x="643467" y="1667933"/>
            <a:ext cx="7865531" cy="3052764"/>
          </a:xfrm>
        </p:spPr>
        <p:txBody>
          <a:bodyPr/>
          <a:lstStyle/>
          <a:p>
            <a:pPr lvl="0"/>
            <a:r>
              <a:rPr lang="en-CA" dirty="0"/>
              <a:t>Revision of </a:t>
            </a:r>
            <a:r>
              <a:rPr lang="en-CA" i="1" dirty="0"/>
              <a:t>First Year Guide</a:t>
            </a:r>
            <a:r>
              <a:rPr lang="en-CA" dirty="0"/>
              <a:t> provides clearer </a:t>
            </a:r>
            <a:r>
              <a:rPr lang="en-CA" dirty="0" smtClean="0"/>
              <a:t>and </a:t>
            </a:r>
            <a:r>
              <a:rPr lang="en-CA" dirty="0"/>
              <a:t>more structured advice for entering 1</a:t>
            </a:r>
            <a:r>
              <a:rPr lang="en-CA" baseline="30000" dirty="0"/>
              <a:t>st</a:t>
            </a:r>
            <a:r>
              <a:rPr lang="en-CA" dirty="0"/>
              <a:t> year students (both U1 and direct entry programs</a:t>
            </a:r>
            <a:r>
              <a:rPr lang="en-CA" dirty="0" smtClean="0"/>
              <a:t>)</a:t>
            </a:r>
          </a:p>
          <a:p>
            <a:pPr lvl="0"/>
            <a:endParaRPr lang="en-CA" dirty="0"/>
          </a:p>
          <a:p>
            <a:pPr lvl="0"/>
            <a:r>
              <a:rPr lang="en-CA" dirty="0"/>
              <a:t>Implementation of </a:t>
            </a:r>
            <a:r>
              <a:rPr lang="en-CA" i="1" dirty="0" err="1"/>
              <a:t>U.achieve</a:t>
            </a:r>
            <a:r>
              <a:rPr lang="en-CA" i="1" dirty="0"/>
              <a:t> </a:t>
            </a:r>
            <a:r>
              <a:rPr lang="en-CA" dirty="0"/>
              <a:t>degree audit system to help students and academic advisors track academic progress, manage degree requirements, estimate time-to-completion, </a:t>
            </a:r>
            <a:r>
              <a:rPr lang="en-CA" dirty="0" smtClean="0"/>
              <a:t>and </a:t>
            </a:r>
            <a:r>
              <a:rPr lang="en-CA" dirty="0"/>
              <a:t>find alternative study/career paths</a:t>
            </a:r>
          </a:p>
          <a:p>
            <a:endParaRPr lang="en-CA" dirty="0" smtClean="0"/>
          </a:p>
          <a:p>
            <a:r>
              <a:rPr lang="en-CA" dirty="0" smtClean="0"/>
              <a:t>Implementation of </a:t>
            </a:r>
            <a:r>
              <a:rPr lang="en-CA" i="1" dirty="0" smtClean="0"/>
              <a:t>Career Compass</a:t>
            </a:r>
            <a:r>
              <a:rPr lang="en-CA" dirty="0" smtClean="0"/>
              <a:t> degree maps:</a:t>
            </a:r>
            <a:r>
              <a:rPr lang="en-CA" i="1" dirty="0" smtClean="0"/>
              <a:t> </a:t>
            </a:r>
            <a:r>
              <a:rPr lang="en-CA" dirty="0" smtClean="0"/>
              <a:t>integrates program and course requirements, career planning and co-curricular activities for each undergraduate program/major</a:t>
            </a:r>
          </a:p>
          <a:p>
            <a:endParaRPr lang="en-CA" dirty="0" smtClean="0"/>
          </a:p>
          <a:p>
            <a:r>
              <a:rPr lang="en-CA" dirty="0" smtClean="0"/>
              <a:t>Establishment of Distance Education Advisor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2555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534" y="842304"/>
            <a:ext cx="7882465" cy="618595"/>
          </a:xfrm>
        </p:spPr>
        <p:txBody>
          <a:bodyPr/>
          <a:lstStyle/>
          <a:p>
            <a:pPr algn="ctr"/>
            <a:r>
              <a:rPr lang="en-CA" sz="3600" dirty="0" smtClean="0"/>
              <a:t>STRATEGIES - PERSISTENCE</a:t>
            </a:r>
            <a:endParaRPr lang="en-CA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0"/>
          </p:nvPr>
        </p:nvSpPr>
        <p:spPr>
          <a:xfrm>
            <a:off x="643467" y="1667933"/>
            <a:ext cx="7865531" cy="3052764"/>
          </a:xfrm>
        </p:spPr>
        <p:txBody>
          <a:bodyPr/>
          <a:lstStyle/>
          <a:p>
            <a:pPr lvl="0"/>
            <a:endParaRPr lang="en-CA" dirty="0" smtClean="0"/>
          </a:p>
          <a:p>
            <a:pPr lvl="0"/>
            <a:r>
              <a:rPr lang="en-CA" dirty="0" smtClean="0"/>
              <a:t>Revision </a:t>
            </a:r>
            <a:r>
              <a:rPr lang="en-CA" dirty="0"/>
              <a:t>to VW, AW and course repeat policies </a:t>
            </a:r>
            <a:r>
              <a:rPr lang="en-CA" dirty="0" smtClean="0"/>
              <a:t>(2016) </a:t>
            </a:r>
            <a:r>
              <a:rPr lang="en-CA" dirty="0"/>
              <a:t>aims to enhance course capacity for students and help with timely degree </a:t>
            </a:r>
            <a:r>
              <a:rPr lang="en-CA" dirty="0" smtClean="0"/>
              <a:t>completion</a:t>
            </a:r>
          </a:p>
          <a:p>
            <a:pPr lvl="0"/>
            <a:endParaRPr lang="en-CA" dirty="0"/>
          </a:p>
          <a:p>
            <a:pPr lvl="0"/>
            <a:r>
              <a:rPr lang="en-CA" dirty="0"/>
              <a:t>Implementation of </a:t>
            </a:r>
            <a:r>
              <a:rPr lang="en-CA" dirty="0" smtClean="0"/>
              <a:t>registration course </a:t>
            </a:r>
            <a:r>
              <a:rPr lang="en-CA" dirty="0"/>
              <a:t>waitlists </a:t>
            </a:r>
            <a:r>
              <a:rPr lang="en-CA" dirty="0" smtClean="0"/>
              <a:t>to </a:t>
            </a:r>
            <a:r>
              <a:rPr lang="en-CA" dirty="0"/>
              <a:t>help students access courses needed for timely degree completion</a:t>
            </a:r>
          </a:p>
          <a:p>
            <a:pPr lvl="0"/>
            <a:endParaRPr lang="en-CA" dirty="0"/>
          </a:p>
          <a:p>
            <a:pPr lvl="0"/>
            <a:r>
              <a:rPr lang="en-CA" dirty="0"/>
              <a:t>Pilot of </a:t>
            </a:r>
            <a:r>
              <a:rPr lang="en-CA" dirty="0" smtClean="0"/>
              <a:t>Early </a:t>
            </a:r>
            <a:r>
              <a:rPr lang="en-CA" dirty="0"/>
              <a:t>Alert </a:t>
            </a:r>
            <a:r>
              <a:rPr lang="en-CA" dirty="0" smtClean="0"/>
              <a:t>system in first </a:t>
            </a:r>
            <a:r>
              <a:rPr lang="en-CA" dirty="0"/>
              <a:t>year </a:t>
            </a:r>
            <a:r>
              <a:rPr lang="en-CA" dirty="0" smtClean="0"/>
              <a:t>courses to </a:t>
            </a:r>
            <a:r>
              <a:rPr lang="en-CA" dirty="0"/>
              <a:t>assess efficacy in identifying students needing academic </a:t>
            </a:r>
            <a:r>
              <a:rPr lang="en-CA" dirty="0" smtClean="0"/>
              <a:t>and/or </a:t>
            </a:r>
            <a:r>
              <a:rPr lang="en-CA" dirty="0"/>
              <a:t>personal supports/interventions</a:t>
            </a:r>
          </a:p>
          <a:p>
            <a:pPr lvl="0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2172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11" y="661149"/>
            <a:ext cx="9074989" cy="618595"/>
          </a:xfrm>
        </p:spPr>
        <p:txBody>
          <a:bodyPr/>
          <a:lstStyle/>
          <a:p>
            <a:pPr algn="ctr"/>
            <a:r>
              <a:rPr lang="en-CA" sz="3600" dirty="0" smtClean="0"/>
              <a:t>STRATEGIES - </a:t>
            </a:r>
            <a:br>
              <a:rPr lang="en-CA" sz="3600" dirty="0" smtClean="0"/>
            </a:br>
            <a:r>
              <a:rPr lang="en-CA" sz="3600" dirty="0" smtClean="0"/>
              <a:t>INDIGENOUS STUDENTS</a:t>
            </a:r>
            <a:endParaRPr lang="en-CA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0"/>
          </p:nvPr>
        </p:nvSpPr>
        <p:spPr>
          <a:xfrm>
            <a:off x="643467" y="1667933"/>
            <a:ext cx="7865531" cy="3052764"/>
          </a:xfrm>
        </p:spPr>
        <p:txBody>
          <a:bodyPr/>
          <a:lstStyle/>
          <a:p>
            <a:endParaRPr lang="en-CA" dirty="0" smtClean="0"/>
          </a:p>
          <a:p>
            <a:r>
              <a:rPr lang="en-CA" dirty="0" smtClean="0"/>
              <a:t>Self-identification </a:t>
            </a:r>
            <a:r>
              <a:rPr lang="en-CA" dirty="0"/>
              <a:t>campaign </a:t>
            </a:r>
            <a:r>
              <a:rPr lang="en-CA" dirty="0" smtClean="0"/>
              <a:t>to increase </a:t>
            </a:r>
            <a:r>
              <a:rPr lang="en-CA" dirty="0"/>
              <a:t>numbers of students willing to self-identify and “be counted”</a:t>
            </a:r>
          </a:p>
          <a:p>
            <a:pPr lvl="0"/>
            <a:endParaRPr lang="en-CA" dirty="0" smtClean="0"/>
          </a:p>
          <a:p>
            <a:pPr lvl="0"/>
            <a:r>
              <a:rPr lang="en-CA" dirty="0" smtClean="0"/>
              <a:t>Establishment </a:t>
            </a:r>
            <a:r>
              <a:rPr lang="en-CA" dirty="0"/>
              <a:t>of donor-funded </a:t>
            </a:r>
            <a:r>
              <a:rPr lang="en-CA" i="1" dirty="0" err="1"/>
              <a:t>Qualico</a:t>
            </a:r>
            <a:r>
              <a:rPr lang="en-CA" i="1" dirty="0"/>
              <a:t> Bridge to Success</a:t>
            </a:r>
            <a:r>
              <a:rPr lang="en-CA" dirty="0"/>
              <a:t> program (transition &amp; bridging supports)</a:t>
            </a:r>
          </a:p>
          <a:p>
            <a:pPr lvl="0"/>
            <a:endParaRPr lang="en-CA" i="1" dirty="0" smtClean="0"/>
          </a:p>
          <a:p>
            <a:pPr lvl="0"/>
            <a:r>
              <a:rPr lang="en-CA" i="1" dirty="0" err="1" smtClean="0"/>
              <a:t>Neechiwaken</a:t>
            </a:r>
            <a:r>
              <a:rPr lang="en-CA" dirty="0" smtClean="0"/>
              <a:t> </a:t>
            </a:r>
            <a:r>
              <a:rPr lang="en-CA" dirty="0"/>
              <a:t>mentoring program established</a:t>
            </a:r>
          </a:p>
          <a:p>
            <a:pPr lvl="0"/>
            <a:endParaRPr lang="en-CA" dirty="0" smtClean="0"/>
          </a:p>
          <a:p>
            <a:pPr lvl="0"/>
            <a:r>
              <a:rPr lang="en-CA" dirty="0" smtClean="0"/>
              <a:t>Increased </a:t>
            </a:r>
            <a:r>
              <a:rPr lang="en-CA" dirty="0"/>
              <a:t>bursary </a:t>
            </a:r>
            <a:r>
              <a:rPr lang="en-CA" dirty="0" smtClean="0"/>
              <a:t>and </a:t>
            </a:r>
            <a:r>
              <a:rPr lang="en-CA" dirty="0"/>
              <a:t>scholarship supports through donor funding</a:t>
            </a:r>
          </a:p>
          <a:p>
            <a:pPr lvl="0"/>
            <a:endParaRPr lang="en-CA" dirty="0" smtClean="0"/>
          </a:p>
          <a:p>
            <a:pPr lvl="0"/>
            <a:r>
              <a:rPr lang="en-CA" dirty="0" smtClean="0"/>
              <a:t>Expansion </a:t>
            </a:r>
            <a:r>
              <a:rPr lang="en-CA" dirty="0"/>
              <a:t>to childcare centre with priority placement for Indigenous student parents/families</a:t>
            </a:r>
          </a:p>
          <a:p>
            <a:pPr lvl="0"/>
            <a:endParaRPr lang="en-CA" dirty="0"/>
          </a:p>
          <a:p>
            <a:pPr lvl="0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8586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11" y="678403"/>
            <a:ext cx="9074989" cy="618595"/>
          </a:xfrm>
        </p:spPr>
        <p:txBody>
          <a:bodyPr/>
          <a:lstStyle/>
          <a:p>
            <a:pPr algn="ctr"/>
            <a:r>
              <a:rPr lang="en-CA" sz="3600" dirty="0" smtClean="0"/>
              <a:t>STRATEGIES – </a:t>
            </a:r>
            <a:br>
              <a:rPr lang="en-CA" sz="3600" dirty="0" smtClean="0"/>
            </a:br>
            <a:r>
              <a:rPr lang="en-CA" sz="3600" dirty="0" smtClean="0"/>
              <a:t>INDIGENOUS STUDENTS</a:t>
            </a:r>
            <a:endParaRPr lang="en-CA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0"/>
          </p:nvPr>
        </p:nvSpPr>
        <p:spPr>
          <a:xfrm>
            <a:off x="643467" y="1667933"/>
            <a:ext cx="7865531" cy="3052764"/>
          </a:xfrm>
        </p:spPr>
        <p:txBody>
          <a:bodyPr/>
          <a:lstStyle/>
          <a:p>
            <a:pPr lvl="0"/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Establishment </a:t>
            </a:r>
            <a:r>
              <a:rPr lang="en-CA" dirty="0"/>
              <a:t>of ARTS 1110 section for Indigenous first-year students</a:t>
            </a:r>
          </a:p>
          <a:p>
            <a:pPr lvl="0"/>
            <a:endParaRPr lang="en-CA" dirty="0" smtClean="0"/>
          </a:p>
          <a:p>
            <a:pPr lvl="0"/>
            <a:r>
              <a:rPr lang="en-CA" dirty="0" smtClean="0"/>
              <a:t>Academic and </a:t>
            </a:r>
            <a:r>
              <a:rPr lang="en-CA" dirty="0"/>
              <a:t>personal supports (Student Counsellor, Academic Learning instructor) housed in </a:t>
            </a:r>
            <a:r>
              <a:rPr lang="en-CA" dirty="0" err="1"/>
              <a:t>Migizii</a:t>
            </a:r>
            <a:r>
              <a:rPr lang="en-CA" dirty="0"/>
              <a:t> </a:t>
            </a:r>
            <a:r>
              <a:rPr lang="en-CA" dirty="0" err="1"/>
              <a:t>Agamik</a:t>
            </a:r>
            <a:endParaRPr lang="en-CA" dirty="0"/>
          </a:p>
          <a:p>
            <a:pPr lvl="0"/>
            <a:endParaRPr lang="en-CA" dirty="0" smtClean="0"/>
          </a:p>
          <a:p>
            <a:pPr lvl="0"/>
            <a:r>
              <a:rPr lang="en-CA" dirty="0" smtClean="0"/>
              <a:t>New </a:t>
            </a:r>
            <a:r>
              <a:rPr lang="en-CA" dirty="0"/>
              <a:t>Indigenous </a:t>
            </a:r>
            <a:r>
              <a:rPr lang="en-CA" dirty="0" smtClean="0"/>
              <a:t>advisor </a:t>
            </a:r>
            <a:r>
              <a:rPr lang="en-CA" dirty="0"/>
              <a:t>positions added, including Arts Indigenous </a:t>
            </a:r>
            <a:r>
              <a:rPr lang="en-CA" dirty="0" smtClean="0"/>
              <a:t>Advisor </a:t>
            </a:r>
            <a:r>
              <a:rPr lang="en-CA" dirty="0"/>
              <a:t>and Indigenous Graduate Student Advisor</a:t>
            </a:r>
          </a:p>
          <a:p>
            <a:pPr lvl="0"/>
            <a:endParaRPr lang="en-CA" dirty="0" smtClean="0"/>
          </a:p>
          <a:p>
            <a:pPr lvl="0"/>
            <a:r>
              <a:rPr lang="en-CA" dirty="0" smtClean="0"/>
              <a:t>Increased </a:t>
            </a:r>
            <a:r>
              <a:rPr lang="en-CA" dirty="0"/>
              <a:t>hours/presence for Elders </a:t>
            </a:r>
          </a:p>
          <a:p>
            <a:pPr lvl="0"/>
            <a:endParaRPr lang="en-CA" dirty="0"/>
          </a:p>
          <a:p>
            <a:pPr lvl="0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5072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534" y="825051"/>
            <a:ext cx="7882465" cy="618595"/>
          </a:xfrm>
        </p:spPr>
        <p:txBody>
          <a:bodyPr/>
          <a:lstStyle/>
          <a:p>
            <a:pPr algn="ctr"/>
            <a:r>
              <a:rPr lang="en-CA" sz="3600" dirty="0" smtClean="0"/>
              <a:t>STRATEGIES – </a:t>
            </a:r>
            <a:br>
              <a:rPr lang="en-CA" sz="3600" dirty="0" smtClean="0"/>
            </a:br>
            <a:r>
              <a:rPr lang="en-CA" sz="3600" dirty="0" smtClean="0"/>
              <a:t>INTERNATIONAL STUDENTS</a:t>
            </a:r>
            <a:endParaRPr lang="en-CA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0"/>
          </p:nvPr>
        </p:nvSpPr>
        <p:spPr>
          <a:xfrm>
            <a:off x="746985" y="1762187"/>
            <a:ext cx="7266955" cy="2447132"/>
          </a:xfrm>
        </p:spPr>
        <p:txBody>
          <a:bodyPr/>
          <a:lstStyle/>
          <a:p>
            <a:pPr lvl="0"/>
            <a:endParaRPr lang="en-CA" dirty="0" smtClean="0"/>
          </a:p>
          <a:p>
            <a:pPr lvl="0"/>
            <a:endParaRPr lang="en-CA" dirty="0"/>
          </a:p>
          <a:p>
            <a:pPr lvl="0"/>
            <a:r>
              <a:rPr lang="en-CA" dirty="0" smtClean="0"/>
              <a:t>Using </a:t>
            </a:r>
            <a:r>
              <a:rPr lang="en-CA" dirty="0"/>
              <a:t>funds from increased differential tuition fee increases, </a:t>
            </a:r>
            <a:r>
              <a:rPr lang="en-CA" dirty="0" smtClean="0"/>
              <a:t> </a:t>
            </a:r>
            <a:r>
              <a:rPr lang="en-CA" dirty="0"/>
              <a:t>enhanced </a:t>
            </a:r>
            <a:r>
              <a:rPr lang="en-CA" dirty="0" smtClean="0"/>
              <a:t>supports for: </a:t>
            </a:r>
            <a:br>
              <a:rPr lang="en-CA" dirty="0" smtClean="0"/>
            </a:br>
            <a:endParaRPr lang="en-CA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sz="1600" dirty="0" smtClean="0">
                <a:latin typeface="+mj-lt"/>
              </a:rPr>
              <a:t>health and wellness;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sz="1600" dirty="0" smtClean="0">
                <a:latin typeface="+mj-lt"/>
              </a:rPr>
              <a:t>student advocacy;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sz="1600" dirty="0" smtClean="0">
                <a:latin typeface="+mj-lt"/>
              </a:rPr>
              <a:t>academic integrity;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sz="1600" dirty="0" smtClean="0">
                <a:latin typeface="+mj-lt"/>
              </a:rPr>
              <a:t>English language</a:t>
            </a:r>
            <a:r>
              <a:rPr lang="en-CA" sz="1600" dirty="0">
                <a:latin typeface="+mj-lt"/>
              </a:rPr>
              <a:t>;</a:t>
            </a:r>
            <a:endParaRPr lang="en-CA" sz="1600" dirty="0" smtClean="0">
              <a:latin typeface="+mj-lt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sz="1600" dirty="0" smtClean="0">
                <a:latin typeface="+mj-lt"/>
              </a:rPr>
              <a:t>writing and </a:t>
            </a:r>
            <a:r>
              <a:rPr lang="en-CA" sz="1600" dirty="0">
                <a:latin typeface="+mj-lt"/>
              </a:rPr>
              <a:t>study </a:t>
            </a:r>
            <a:r>
              <a:rPr lang="en-CA" sz="1600" dirty="0" smtClean="0">
                <a:latin typeface="+mj-lt"/>
              </a:rPr>
              <a:t>skills; </a:t>
            </a:r>
            <a:r>
              <a:rPr lang="en-CA" sz="1600" dirty="0">
                <a:latin typeface="+mj-lt"/>
              </a:rPr>
              <a:t>and </a:t>
            </a:r>
            <a:endParaRPr lang="en-CA" sz="1600" dirty="0" smtClean="0">
              <a:latin typeface="+mj-lt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sz="1600" dirty="0" smtClean="0">
                <a:latin typeface="+mj-lt"/>
              </a:rPr>
              <a:t>advising supports.</a:t>
            </a:r>
            <a:endParaRPr lang="en-CA" sz="1600" dirty="0">
              <a:latin typeface="+mj-lt"/>
            </a:endParaRPr>
          </a:p>
          <a:p>
            <a:pPr marL="0" indent="0">
              <a:buNone/>
            </a:pPr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0833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534" y="825051"/>
            <a:ext cx="7882465" cy="618595"/>
          </a:xfrm>
        </p:spPr>
        <p:txBody>
          <a:bodyPr/>
          <a:lstStyle/>
          <a:p>
            <a:pPr algn="ctr"/>
            <a:r>
              <a:rPr lang="en-CA" sz="3600" dirty="0" smtClean="0"/>
              <a:t>STRATEGIES – </a:t>
            </a:r>
            <a:br>
              <a:rPr lang="en-CA" sz="3600" dirty="0" smtClean="0"/>
            </a:br>
            <a:r>
              <a:rPr lang="en-CA" sz="3600" dirty="0" smtClean="0"/>
              <a:t>GRADUATE STUDENTS</a:t>
            </a:r>
            <a:endParaRPr lang="en-CA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0"/>
          </p:nvPr>
        </p:nvSpPr>
        <p:spPr>
          <a:xfrm>
            <a:off x="746985" y="1762187"/>
            <a:ext cx="7266955" cy="2447132"/>
          </a:xfrm>
        </p:spPr>
        <p:txBody>
          <a:bodyPr/>
          <a:lstStyle/>
          <a:p>
            <a:pPr lvl="0"/>
            <a:endParaRPr lang="en-CA" dirty="0" smtClean="0"/>
          </a:p>
          <a:p>
            <a:pPr lvl="0"/>
            <a:endParaRPr lang="en-CA" dirty="0"/>
          </a:p>
          <a:p>
            <a:pPr lvl="0"/>
            <a:r>
              <a:rPr lang="en-CA" dirty="0" smtClean="0"/>
              <a:t>Increased </a:t>
            </a:r>
            <a:r>
              <a:rPr lang="en-CA" dirty="0"/>
              <a:t>graduate student funding (GETS, </a:t>
            </a:r>
            <a:r>
              <a:rPr lang="en-CA" dirty="0" smtClean="0"/>
              <a:t>UMGF, Indigenous, International)</a:t>
            </a:r>
            <a:endParaRPr lang="en-CA" dirty="0"/>
          </a:p>
          <a:p>
            <a:pPr lvl="0"/>
            <a:endParaRPr lang="en-CA" dirty="0" smtClean="0"/>
          </a:p>
          <a:p>
            <a:pPr lvl="0"/>
            <a:r>
              <a:rPr lang="en-CA" dirty="0" smtClean="0"/>
              <a:t>Established maximum time-in-program limits</a:t>
            </a:r>
            <a:endParaRPr lang="en-CA" dirty="0"/>
          </a:p>
          <a:p>
            <a:pPr lvl="0"/>
            <a:endParaRPr lang="en-CA" dirty="0" smtClean="0"/>
          </a:p>
          <a:p>
            <a:pPr lvl="0"/>
            <a:r>
              <a:rPr lang="en-CA" dirty="0" smtClean="0"/>
              <a:t>Developed the </a:t>
            </a:r>
            <a:r>
              <a:rPr lang="en-CA" i="1" dirty="0" err="1"/>
              <a:t>GradSteps</a:t>
            </a:r>
            <a:r>
              <a:rPr lang="en-CA" dirty="0"/>
              <a:t> program to provide career and academic support </a:t>
            </a:r>
            <a:r>
              <a:rPr lang="en-CA" dirty="0" smtClean="0"/>
              <a:t>workshops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5183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7208" y="1759789"/>
            <a:ext cx="6659592" cy="2993366"/>
          </a:xfrm>
        </p:spPr>
        <p:txBody>
          <a:bodyPr/>
          <a:lstStyle/>
          <a:p>
            <a:pPr marL="0" indent="0">
              <a:buNone/>
            </a:pPr>
            <a:endParaRPr lang="en-CA" dirty="0" smtClean="0"/>
          </a:p>
          <a:p>
            <a:pPr marL="0" indent="0" algn="ctr">
              <a:buNone/>
            </a:pPr>
            <a:r>
              <a:rPr lang="en-CA" sz="2800" dirty="0" smtClean="0">
                <a:latin typeface="+mj-lt"/>
              </a:rPr>
              <a:t>If you don’t know where you’re going, any road will take you there.</a:t>
            </a:r>
          </a:p>
          <a:p>
            <a:pPr marL="0" indent="0">
              <a:buNone/>
            </a:pPr>
            <a:endParaRPr lang="en-CA" sz="2400" dirty="0">
              <a:latin typeface="+mj-lt"/>
            </a:endParaRPr>
          </a:p>
          <a:p>
            <a:pPr marL="0" indent="0" algn="r">
              <a:buNone/>
            </a:pPr>
            <a:r>
              <a:rPr lang="en-CA" sz="2000" dirty="0">
                <a:latin typeface="+mj-lt"/>
              </a:rPr>
              <a:t>Cheshire Cat,</a:t>
            </a:r>
            <a:endParaRPr lang="en-CA" sz="2000" dirty="0" smtClean="0">
              <a:latin typeface="+mj-lt"/>
            </a:endParaRPr>
          </a:p>
          <a:p>
            <a:pPr marL="0" indent="0" algn="r">
              <a:buNone/>
            </a:pPr>
            <a:r>
              <a:rPr lang="en-CA" sz="2000" i="1" u="sng" dirty="0" smtClean="0">
                <a:latin typeface="+mj-lt"/>
              </a:rPr>
              <a:t>Alice Through the Looking Glass</a:t>
            </a:r>
            <a:endParaRPr lang="en-CA" sz="2000" i="1" dirty="0" smtClean="0">
              <a:latin typeface="+mj-lt"/>
            </a:endParaRPr>
          </a:p>
          <a:p>
            <a:pPr marL="0" indent="0">
              <a:buNone/>
            </a:pPr>
            <a:endParaRPr lang="en-CA" u="sng" dirty="0" smtClean="0"/>
          </a:p>
          <a:p>
            <a:pPr marL="457200" lvl="1" indent="0" algn="r">
              <a:buNone/>
            </a:pPr>
            <a:endParaRPr lang="en-CA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97382" y="6356350"/>
            <a:ext cx="4545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CA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7480" y="1148927"/>
            <a:ext cx="7639050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29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sz="3600" dirty="0" smtClean="0"/>
              <a:t>CHALLENGES</a:t>
            </a:r>
            <a:endParaRPr lang="en-CA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0"/>
          </p:nvPr>
        </p:nvSpPr>
        <p:spPr>
          <a:xfrm>
            <a:off x="746985" y="1762187"/>
            <a:ext cx="7266955" cy="2447132"/>
          </a:xfrm>
        </p:spPr>
        <p:txBody>
          <a:bodyPr/>
          <a:lstStyle/>
          <a:p>
            <a:pPr lvl="0"/>
            <a:endParaRPr lang="en-CA" dirty="0" smtClean="0"/>
          </a:p>
          <a:p>
            <a:pPr lvl="0"/>
            <a:r>
              <a:rPr lang="en-CA" dirty="0" smtClean="0"/>
              <a:t>International enrolment target well exceeded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sz="1600" dirty="0" smtClean="0">
                <a:latin typeface="+mj-lt"/>
              </a:rPr>
              <a:t>2015 </a:t>
            </a:r>
            <a:r>
              <a:rPr lang="en-CA" sz="1600" dirty="0">
                <a:latin typeface="+mj-lt"/>
              </a:rPr>
              <a:t>Provost’s Council Working Group reviewed </a:t>
            </a:r>
            <a:r>
              <a:rPr lang="en-CA" sz="1600" dirty="0" smtClean="0">
                <a:latin typeface="+mj-lt"/>
              </a:rPr>
              <a:t>targets and agreed still </a:t>
            </a:r>
            <a:r>
              <a:rPr lang="en-CA" sz="1600" dirty="0">
                <a:latin typeface="+mj-lt"/>
              </a:rPr>
              <a:t>within median of U15 for both undergraduate and graduate international </a:t>
            </a:r>
            <a:r>
              <a:rPr lang="en-CA" sz="1600" dirty="0" smtClean="0">
                <a:latin typeface="+mj-lt"/>
              </a:rPr>
              <a:t>enrolment</a:t>
            </a:r>
          </a:p>
          <a:p>
            <a:pPr lvl="0"/>
            <a:endParaRPr lang="en-CA" sz="1400" dirty="0" smtClean="0"/>
          </a:p>
          <a:p>
            <a:pPr lvl="0"/>
            <a:r>
              <a:rPr lang="en-CA" dirty="0" smtClean="0"/>
              <a:t>No movement towards undergraduate outcomes goals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sz="1600" dirty="0" smtClean="0">
                <a:latin typeface="+mj-lt"/>
              </a:rPr>
              <a:t>Complexity of factors influencing student persistence and academic success</a:t>
            </a:r>
          </a:p>
          <a:p>
            <a:pPr lvl="0"/>
            <a:endParaRPr lang="en-CA" sz="1400" dirty="0" smtClean="0"/>
          </a:p>
          <a:p>
            <a:pPr lvl="0"/>
            <a:r>
              <a:rPr lang="en-CA" dirty="0" smtClean="0"/>
              <a:t>At the graduate level, enrollment has not increased significantly; time-to-completion remains slow</a:t>
            </a:r>
          </a:p>
          <a:p>
            <a:pPr lvl="0"/>
            <a:endParaRPr lang="en-CA" sz="1400" dirty="0" smtClean="0"/>
          </a:p>
          <a:p>
            <a:pPr lvl="0"/>
            <a:r>
              <a:rPr lang="en-CA" dirty="0" smtClean="0"/>
              <a:t>SEM Plan V2 needs to be developed</a:t>
            </a:r>
          </a:p>
          <a:p>
            <a:pPr marL="571500"/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8892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4686" y="2348542"/>
            <a:ext cx="5546784" cy="3226280"/>
          </a:xfrm>
        </p:spPr>
        <p:txBody>
          <a:bodyPr anchor="ctr" anchorCtr="0"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400"/>
              </a:spcAft>
              <a:buNone/>
            </a:pPr>
            <a:r>
              <a:rPr lang="en-CA" dirty="0" smtClean="0">
                <a:latin typeface="+mj-lt"/>
              </a:rPr>
              <a:t>“Most of us see </a:t>
            </a:r>
          </a:p>
          <a:p>
            <a:pPr marL="0" indent="0" algn="ctr">
              <a:spcBef>
                <a:spcPts val="0"/>
              </a:spcBef>
              <a:spcAft>
                <a:spcPts val="400"/>
              </a:spcAft>
              <a:buNone/>
            </a:pPr>
            <a:r>
              <a:rPr lang="en-CA" dirty="0" smtClean="0">
                <a:latin typeface="+mj-lt"/>
              </a:rPr>
              <a:t>the writing on the wall, </a:t>
            </a:r>
          </a:p>
          <a:p>
            <a:pPr marL="0" indent="0" algn="ctr">
              <a:spcBef>
                <a:spcPts val="0"/>
              </a:spcBef>
              <a:spcAft>
                <a:spcPts val="400"/>
              </a:spcAft>
              <a:buNone/>
            </a:pPr>
            <a:r>
              <a:rPr lang="en-CA" dirty="0" smtClean="0">
                <a:latin typeface="+mj-lt"/>
              </a:rPr>
              <a:t>we just assume it’s addressed to someone else”</a:t>
            </a:r>
            <a:endParaRPr lang="en-CA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008" y="1925848"/>
            <a:ext cx="4071668" cy="40716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40280" y="952883"/>
            <a:ext cx="7418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 smtClean="0">
                <a:latin typeface="+mj-lt"/>
              </a:rPr>
              <a:t>WHAT IS ON THE HORIZON?</a:t>
            </a:r>
            <a:endParaRPr lang="en-CA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6707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42" y="872780"/>
            <a:ext cx="7882465" cy="618595"/>
          </a:xfrm>
        </p:spPr>
        <p:txBody>
          <a:bodyPr/>
          <a:lstStyle/>
          <a:p>
            <a:r>
              <a:rPr lang="en-US" sz="2400" cap="small" dirty="0" smtClean="0">
                <a:solidFill>
                  <a:schemeClr val="tx1"/>
                </a:solidFill>
                <a:latin typeface="Book Antiqua" charset="0"/>
              </a:rPr>
              <a:t>High School Graduates</a:t>
            </a:r>
            <a:br>
              <a:rPr lang="en-US" sz="2400" cap="small" dirty="0" smtClean="0">
                <a:solidFill>
                  <a:schemeClr val="tx1"/>
                </a:solidFill>
                <a:latin typeface="Book Antiqua" charset="0"/>
              </a:rPr>
            </a:br>
            <a:endParaRPr lang="en-US" sz="2400" cap="small" dirty="0">
              <a:solidFill>
                <a:schemeClr val="tx1"/>
              </a:solidFill>
              <a:latin typeface="Book Antiqua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92929" y="19231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902" y="1491375"/>
            <a:ext cx="7107800" cy="426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05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28" y="873169"/>
            <a:ext cx="7882465" cy="618595"/>
          </a:xfrm>
        </p:spPr>
        <p:txBody>
          <a:bodyPr/>
          <a:lstStyle/>
          <a:p>
            <a:r>
              <a:rPr lang="en-US" sz="2400" cap="small" dirty="0" smtClean="0">
                <a:solidFill>
                  <a:schemeClr val="tx1"/>
                </a:solidFill>
                <a:latin typeface="Book Antiqua" charset="0"/>
              </a:rPr>
              <a:t>Participation Rate</a:t>
            </a:r>
            <a:br>
              <a:rPr lang="en-US" sz="2400" cap="small" dirty="0" smtClean="0">
                <a:solidFill>
                  <a:schemeClr val="tx1"/>
                </a:solidFill>
                <a:latin typeface="Book Antiqua" charset="0"/>
              </a:rPr>
            </a:br>
            <a:r>
              <a:rPr lang="en-US" sz="2400" cap="small" dirty="0" smtClean="0">
                <a:solidFill>
                  <a:schemeClr val="tx1"/>
                </a:solidFill>
                <a:latin typeface="Book Antiqua" charset="0"/>
              </a:rPr>
              <a:t/>
            </a:r>
            <a:br>
              <a:rPr lang="en-US" sz="2400" cap="small" dirty="0" smtClean="0">
                <a:solidFill>
                  <a:schemeClr val="tx1"/>
                </a:solidFill>
                <a:latin typeface="Book Antiqua" charset="0"/>
              </a:rPr>
            </a:br>
            <a:endParaRPr lang="en-US" sz="2400" cap="small" dirty="0">
              <a:solidFill>
                <a:schemeClr val="tx1"/>
              </a:solidFill>
              <a:latin typeface="Book Antiqua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92929" y="19231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297" y="1491764"/>
            <a:ext cx="5974134" cy="428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89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72" y="848002"/>
            <a:ext cx="9004028" cy="618595"/>
          </a:xfrm>
        </p:spPr>
        <p:txBody>
          <a:bodyPr/>
          <a:lstStyle/>
          <a:p>
            <a:r>
              <a:rPr lang="en-US" sz="2400" cap="small" dirty="0" smtClean="0">
                <a:solidFill>
                  <a:schemeClr val="tx1"/>
                </a:solidFill>
                <a:latin typeface="Book Antiqua" charset="0"/>
              </a:rPr>
              <a:t>Impact of Economic Conditions on University Enrolment</a:t>
            </a:r>
            <a:br>
              <a:rPr lang="en-US" sz="2400" cap="small" dirty="0" smtClean="0">
                <a:solidFill>
                  <a:schemeClr val="tx1"/>
                </a:solidFill>
                <a:latin typeface="Book Antiqua" charset="0"/>
              </a:rPr>
            </a:br>
            <a:endParaRPr lang="en-US" sz="2400" cap="small" dirty="0">
              <a:solidFill>
                <a:schemeClr val="tx1"/>
              </a:solidFill>
              <a:latin typeface="Book Antiqua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92929" y="19231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780" y="1376052"/>
            <a:ext cx="5968412" cy="433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01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030" y="831224"/>
            <a:ext cx="7882465" cy="618595"/>
          </a:xfrm>
        </p:spPr>
        <p:txBody>
          <a:bodyPr/>
          <a:lstStyle/>
          <a:p>
            <a:r>
              <a:rPr lang="en-US" sz="2400" cap="small" dirty="0" smtClean="0">
                <a:solidFill>
                  <a:schemeClr val="tx1"/>
                </a:solidFill>
                <a:latin typeface="Book Antiqua" charset="0"/>
              </a:rPr>
              <a:t>International Students</a:t>
            </a:r>
            <a:br>
              <a:rPr lang="en-US" sz="2400" cap="small" dirty="0" smtClean="0">
                <a:solidFill>
                  <a:schemeClr val="tx1"/>
                </a:solidFill>
                <a:latin typeface="Book Antiqua" charset="0"/>
              </a:rPr>
            </a:br>
            <a:endParaRPr lang="en-US" sz="2400" cap="small" dirty="0">
              <a:solidFill>
                <a:schemeClr val="tx1"/>
              </a:solidFill>
              <a:latin typeface="Book Antiqua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92929" y="19231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516" y="1449819"/>
            <a:ext cx="6786694" cy="413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44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030" y="831224"/>
            <a:ext cx="7882465" cy="618595"/>
          </a:xfrm>
        </p:spPr>
        <p:txBody>
          <a:bodyPr/>
          <a:lstStyle/>
          <a:p>
            <a:r>
              <a:rPr lang="en-US" sz="2400" cap="small" dirty="0" smtClean="0">
                <a:solidFill>
                  <a:schemeClr val="tx1"/>
                </a:solidFill>
                <a:latin typeface="Book Antiqua" charset="0"/>
              </a:rPr>
              <a:t>International Students</a:t>
            </a:r>
            <a:br>
              <a:rPr lang="en-US" sz="2400" cap="small" dirty="0" smtClean="0">
                <a:solidFill>
                  <a:schemeClr val="tx1"/>
                </a:solidFill>
                <a:latin typeface="Book Antiqua" charset="0"/>
              </a:rPr>
            </a:br>
            <a:endParaRPr lang="en-US" sz="2400" cap="small" dirty="0">
              <a:solidFill>
                <a:schemeClr val="tx1"/>
              </a:solidFill>
              <a:latin typeface="Book Antiqua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92929" y="19231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530" y="1449819"/>
            <a:ext cx="5818728" cy="423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1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030" y="831224"/>
            <a:ext cx="7882465" cy="618595"/>
          </a:xfrm>
        </p:spPr>
        <p:txBody>
          <a:bodyPr/>
          <a:lstStyle/>
          <a:p>
            <a:r>
              <a:rPr lang="en-US" sz="2400" cap="small" dirty="0" smtClean="0">
                <a:solidFill>
                  <a:schemeClr val="tx1"/>
                </a:solidFill>
                <a:latin typeface="Book Antiqua" charset="0"/>
              </a:rPr>
              <a:t>Self-Declared Indigenous </a:t>
            </a:r>
            <a:r>
              <a:rPr lang="en-US" sz="2400" cap="small" dirty="0" smtClean="0">
                <a:solidFill>
                  <a:schemeClr val="tx1"/>
                </a:solidFill>
                <a:latin typeface="Book Antiqua" charset="0"/>
              </a:rPr>
              <a:t>Students</a:t>
            </a:r>
            <a:br>
              <a:rPr lang="en-US" sz="2400" cap="small" dirty="0" smtClean="0">
                <a:solidFill>
                  <a:schemeClr val="tx1"/>
                </a:solidFill>
                <a:latin typeface="Book Antiqua" charset="0"/>
              </a:rPr>
            </a:br>
            <a:endParaRPr lang="en-US" sz="2400" cap="small" dirty="0">
              <a:solidFill>
                <a:schemeClr val="tx1"/>
              </a:solidFill>
              <a:latin typeface="Book Antiqua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92929" y="19231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42" y="4580250"/>
            <a:ext cx="8135593" cy="12418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0784" y="1449819"/>
            <a:ext cx="5472508" cy="305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71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0219"/>
            <a:ext cx="8229600" cy="1143000"/>
          </a:xfrm>
        </p:spPr>
        <p:txBody>
          <a:bodyPr>
            <a:normAutofit/>
          </a:bodyPr>
          <a:lstStyle/>
          <a:p>
            <a:r>
              <a:rPr lang="en-CA" sz="3600" dirty="0" smtClean="0"/>
              <a:t>Institutional Planning Processes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513" y="2769079"/>
            <a:ext cx="7021902" cy="2835186"/>
          </a:xfrm>
        </p:spPr>
        <p:txBody>
          <a:bodyPr>
            <a:normAutofit/>
          </a:bodyPr>
          <a:lstStyle/>
          <a:p>
            <a:r>
              <a:rPr lang="en-CA" sz="2400" dirty="0" smtClean="0"/>
              <a:t>Strategic planning – answers “why”</a:t>
            </a:r>
          </a:p>
          <a:p>
            <a:r>
              <a:rPr lang="en-CA" sz="2400" dirty="0" smtClean="0"/>
              <a:t>Academic program planning – answers “what”</a:t>
            </a:r>
          </a:p>
          <a:p>
            <a:r>
              <a:rPr lang="en-CA" sz="2400" dirty="0" smtClean="0"/>
              <a:t>Facility planning – answers “where”</a:t>
            </a:r>
          </a:p>
          <a:p>
            <a:r>
              <a:rPr lang="en-CA" sz="2400" dirty="0" smtClean="0"/>
              <a:t>Enrolment planning – answers “who”</a:t>
            </a:r>
          </a:p>
          <a:p>
            <a:r>
              <a:rPr lang="en-CA" sz="2400" dirty="0" smtClean="0"/>
              <a:t>Budget planning – answers “how”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424857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355" y="914400"/>
            <a:ext cx="7858664" cy="4750025"/>
          </a:xfrm>
        </p:spPr>
        <p:txBody>
          <a:bodyPr/>
          <a:lstStyle/>
          <a:p>
            <a:pPr lvl="1"/>
            <a:endParaRPr lang="en-CA" sz="2400" dirty="0" smtClean="0"/>
          </a:p>
          <a:p>
            <a:pPr lvl="1"/>
            <a:endParaRPr lang="en-CA" sz="2400" dirty="0"/>
          </a:p>
          <a:p>
            <a:pPr marL="457200" lvl="1" indent="0">
              <a:buNone/>
            </a:pPr>
            <a:r>
              <a:rPr lang="en-CA" sz="3000" dirty="0" smtClean="0">
                <a:latin typeface="+mj-lt"/>
              </a:rPr>
              <a:t>SEM is a comprehensive approach to </a:t>
            </a:r>
            <a:r>
              <a:rPr lang="en-CA" sz="3000" b="1" dirty="0" smtClean="0">
                <a:latin typeface="+mj-lt"/>
              </a:rPr>
              <a:t>integrating</a:t>
            </a:r>
            <a:r>
              <a:rPr lang="en-CA" sz="3000" dirty="0" smtClean="0">
                <a:latin typeface="+mj-lt"/>
              </a:rPr>
              <a:t> all of a college or university’s </a:t>
            </a:r>
            <a:r>
              <a:rPr lang="en-CA" sz="3000" b="1" dirty="0" smtClean="0">
                <a:latin typeface="+mj-lt"/>
              </a:rPr>
              <a:t>programs, practices, policies and planning </a:t>
            </a:r>
            <a:r>
              <a:rPr lang="en-CA" sz="3000" dirty="0" smtClean="0">
                <a:latin typeface="+mj-lt"/>
              </a:rPr>
              <a:t>related to </a:t>
            </a:r>
            <a:r>
              <a:rPr lang="en-CA" sz="3000" b="1" dirty="0" smtClean="0">
                <a:latin typeface="+mj-lt"/>
              </a:rPr>
              <a:t>achieving the optimal recruitment, retention and graduation of students.</a:t>
            </a:r>
            <a:r>
              <a:rPr lang="en-CA" sz="2800" b="1" dirty="0" smtClean="0">
                <a:latin typeface="+mj-lt"/>
              </a:rPr>
              <a:t/>
            </a:r>
            <a:br>
              <a:rPr lang="en-CA" sz="2800" b="1" dirty="0" smtClean="0">
                <a:latin typeface="+mj-lt"/>
              </a:rPr>
            </a:br>
            <a:endParaRPr lang="en-CA" sz="2800" b="1" dirty="0" smtClean="0">
              <a:latin typeface="+mj-lt"/>
            </a:endParaRPr>
          </a:p>
          <a:p>
            <a:pPr marL="457200" lvl="1" indent="0" algn="r">
              <a:buNone/>
            </a:pPr>
            <a:r>
              <a:rPr lang="en-CA" sz="1800" dirty="0" smtClean="0">
                <a:latin typeface="+mj-lt"/>
              </a:rPr>
              <a:t>- David </a:t>
            </a:r>
            <a:r>
              <a:rPr lang="en-CA" sz="1800" dirty="0" err="1" smtClean="0">
                <a:latin typeface="+mj-lt"/>
              </a:rPr>
              <a:t>Kalsbeek</a:t>
            </a:r>
            <a:r>
              <a:rPr lang="en-CA" sz="1800" dirty="0" smtClean="0">
                <a:latin typeface="+mj-lt"/>
              </a:rPr>
              <a:t>, 2009</a:t>
            </a:r>
          </a:p>
          <a:p>
            <a:pPr marL="457200" lvl="1" indent="0" algn="r">
              <a:buNone/>
            </a:pPr>
            <a:endParaRPr lang="en-CA" sz="16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24634" y="6356350"/>
            <a:ext cx="4545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249726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title"/>
          </p:nvPr>
        </p:nvSpPr>
        <p:spPr>
          <a:xfrm>
            <a:off x="820738" y="1149589"/>
            <a:ext cx="7254875" cy="6937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SEM is…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940279" y="2191108"/>
            <a:ext cx="7013276" cy="3881079"/>
          </a:xfrm>
        </p:spPr>
        <p:txBody>
          <a:bodyPr/>
          <a:lstStyle/>
          <a:p>
            <a:pPr eaLnBrk="1" hangingPunct="1">
              <a:buClrTx/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2400" dirty="0" smtClean="0">
                <a:cs typeface="Times New Roman" pitchFamily="18" charset="0"/>
              </a:rPr>
              <a:t>The range of activities that influence a </a:t>
            </a:r>
            <a:r>
              <a:rPr lang="en-US" sz="2400" u="sng" dirty="0" smtClean="0">
                <a:cs typeface="Times New Roman" pitchFamily="18" charset="0"/>
              </a:rPr>
              <a:t>student’s </a:t>
            </a:r>
            <a:r>
              <a:rPr lang="en-US" sz="2400" dirty="0" smtClean="0">
                <a:cs typeface="Times New Roman" pitchFamily="18" charset="0"/>
              </a:rPr>
              <a:t>initial and continued enrolment</a:t>
            </a:r>
          </a:p>
          <a:p>
            <a:pPr eaLnBrk="1" hangingPunct="1">
              <a:buClrTx/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2400" dirty="0" smtClean="0">
                <a:cs typeface="Times New Roman" pitchFamily="18" charset="0"/>
              </a:rPr>
              <a:t>The programs, policies and processes that impact </a:t>
            </a:r>
            <a:r>
              <a:rPr lang="en-US" sz="2400" u="sng" dirty="0" smtClean="0">
                <a:cs typeface="Times New Roman" pitchFamily="18" charset="0"/>
              </a:rPr>
              <a:t>institutional</a:t>
            </a:r>
            <a:r>
              <a:rPr lang="en-US" sz="2400" dirty="0" smtClean="0">
                <a:cs typeface="Times New Roman" pitchFamily="18" charset="0"/>
              </a:rPr>
              <a:t> enrolment</a:t>
            </a:r>
          </a:p>
          <a:p>
            <a:pPr eaLnBrk="1" hangingPunct="1">
              <a:buClrTx/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2400" dirty="0" smtClean="0">
                <a:cs typeface="Times New Roman" pitchFamily="18" charset="0"/>
              </a:rPr>
              <a:t>The </a:t>
            </a:r>
            <a:r>
              <a:rPr lang="en-US" sz="2400" u="sng" dirty="0" smtClean="0">
                <a:cs typeface="Times New Roman" pitchFamily="18" charset="0"/>
              </a:rPr>
              <a:t>organizational framework and structure</a:t>
            </a:r>
            <a:r>
              <a:rPr lang="en-US" sz="2400" dirty="0" smtClean="0">
                <a:cs typeface="Times New Roman" pitchFamily="18" charset="0"/>
              </a:rPr>
              <a:t> that supports institutional and student goals</a:t>
            </a:r>
          </a:p>
          <a:p>
            <a:pPr eaLnBrk="1" hangingPunct="1">
              <a:buClrTx/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2400" dirty="0" smtClean="0">
                <a:cs typeface="Times New Roman" pitchFamily="18" charset="0"/>
              </a:rPr>
              <a:t>It is tied into the institutional academic and strategic plan</a:t>
            </a:r>
          </a:p>
          <a:p>
            <a:pPr marL="685800" indent="-685800" eaLnBrk="1" hangingPunct="1">
              <a:buClrTx/>
              <a:tabLst>
                <a:tab pos="685800" algn="l"/>
              </a:tabLst>
            </a:pPr>
            <a:endParaRPr lang="en-US" dirty="0" smtClean="0"/>
          </a:p>
          <a:p>
            <a:pPr marL="685800" indent="-685800" eaLnBrk="1" hangingPunct="1">
              <a:spcBef>
                <a:spcPct val="0"/>
              </a:spcBef>
              <a:tabLst>
                <a:tab pos="685800" algn="l"/>
              </a:tabLst>
            </a:pPr>
            <a:endParaRPr lang="en-US" sz="1200" dirty="0" smtClean="0"/>
          </a:p>
          <a:p>
            <a:pPr marL="1555750" lvl="2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685800" algn="l"/>
              </a:tabLst>
            </a:pP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8225066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915194"/>
            <a:ext cx="7772400" cy="687387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All PSEs are NOT the Same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646980" y="1602581"/>
            <a:ext cx="7901797" cy="3992563"/>
          </a:xfrm>
        </p:spPr>
        <p:txBody>
          <a:bodyPr>
            <a:no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j-lt"/>
                <a:cs typeface="Times New Roman" pitchFamily="18" charset="0"/>
              </a:rPr>
              <a:t>Size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j-lt"/>
                <a:cs typeface="Times New Roman" pitchFamily="18" charset="0"/>
              </a:rPr>
              <a:t>Location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j-lt"/>
                <a:cs typeface="Times New Roman" pitchFamily="18" charset="0"/>
              </a:rPr>
              <a:t>Student body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j-lt"/>
                <a:cs typeface="Times New Roman" pitchFamily="18" charset="0"/>
              </a:rPr>
              <a:t>Mission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j-lt"/>
                <a:cs typeface="Times New Roman" pitchFamily="18" charset="0"/>
              </a:rPr>
              <a:t>Accessibility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>
              <a:latin typeface="+mj-lt"/>
              <a:cs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dirty="0" smtClean="0">
                <a:latin typeface="+mj-lt"/>
                <a:cs typeface="Times New Roman" pitchFamily="18" charset="0"/>
              </a:rPr>
              <a:t>We can’t be all things to all people.</a:t>
            </a:r>
          </a:p>
          <a:p>
            <a:pPr marL="0" indent="0" algn="ctr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dirty="0" smtClean="0">
                <a:latin typeface="+mj-lt"/>
                <a:cs typeface="Times New Roman" pitchFamily="18" charset="0"/>
              </a:rPr>
              <a:t/>
            </a:r>
            <a:br>
              <a:rPr lang="en-US" sz="2400" dirty="0" smtClean="0">
                <a:latin typeface="+mj-lt"/>
                <a:cs typeface="Times New Roman" pitchFamily="18" charset="0"/>
              </a:rPr>
            </a:br>
            <a:r>
              <a:rPr lang="en-US" sz="2400" b="1" dirty="0" smtClean="0">
                <a:latin typeface="+mj-lt"/>
                <a:cs typeface="Times New Roman" pitchFamily="18" charset="0"/>
              </a:rPr>
              <a:t>*** SEM IS ABOUT MAKING CHOICES </a:t>
            </a:r>
          </a:p>
          <a:p>
            <a:pPr marL="0" indent="0" algn="ctr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dirty="0" smtClean="0">
                <a:latin typeface="+mj-lt"/>
                <a:cs typeface="Times New Roman" pitchFamily="18" charset="0"/>
              </a:rPr>
              <a:t>AND BEING STRATEGIC***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66725" y="62515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8342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 Plan Background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0"/>
          </p:nvPr>
        </p:nvSpPr>
        <p:spPr>
          <a:xfrm>
            <a:off x="643467" y="1837018"/>
            <a:ext cx="7969591" cy="3708380"/>
          </a:xfrm>
        </p:spPr>
        <p:txBody>
          <a:bodyPr/>
          <a:lstStyle/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SEM goals were established in 2013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 institution-wide plan to examine current and future enrolment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Represented a means of connecting the student experience to the mission and identity of our University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800" dirty="0" smtClean="0">
                <a:latin typeface="Times New Roman" panose="02020603050405020304" pitchFamily="18" charset="0"/>
                <a:ea typeface="Book Antiqua" charset="0"/>
                <a:cs typeface="Times New Roman" panose="02020603050405020304" pitchFamily="18" charset="0"/>
              </a:rPr>
              <a:t>The U</a:t>
            </a:r>
            <a:r>
              <a:rPr lang="en-US" sz="1800" b="1" dirty="0" smtClean="0">
                <a:latin typeface="Times New Roman" panose="02020603050405020304" pitchFamily="18" charset="0"/>
                <a:ea typeface="Book Antiqua" charset="0"/>
                <a:cs typeface="Times New Roman" panose="02020603050405020304" pitchFamily="18" charset="0"/>
              </a:rPr>
              <a:t>15 Group </a:t>
            </a:r>
            <a:r>
              <a:rPr lang="en-US" sz="1800" b="1" dirty="0">
                <a:latin typeface="Times New Roman" panose="02020603050405020304" pitchFamily="18" charset="0"/>
                <a:ea typeface="Book Antiqua" charset="0"/>
                <a:cs typeface="Times New Roman" panose="02020603050405020304" pitchFamily="18" charset="0"/>
              </a:rPr>
              <a:t>of Canadian Research Universities</a:t>
            </a:r>
            <a:r>
              <a:rPr lang="en-US" sz="1800" dirty="0">
                <a:latin typeface="Times New Roman" panose="02020603050405020304" pitchFamily="18" charset="0"/>
                <a:ea typeface="Book Antiqua" charset="0"/>
                <a:cs typeface="Times New Roman" panose="02020603050405020304" pitchFamily="18" charset="0"/>
              </a:rPr>
              <a:t> (commonly shortened to </a:t>
            </a:r>
            <a:r>
              <a:rPr lang="en-US" sz="1800" b="1" dirty="0">
                <a:latin typeface="Times New Roman" panose="02020603050405020304" pitchFamily="18" charset="0"/>
                <a:ea typeface="Book Antiqua" charset="0"/>
                <a:cs typeface="Times New Roman" panose="02020603050405020304" pitchFamily="18" charset="0"/>
              </a:rPr>
              <a:t>U15</a:t>
            </a:r>
            <a:r>
              <a:rPr lang="en-US" sz="1800" dirty="0" smtClean="0">
                <a:latin typeface="Times New Roman" panose="02020603050405020304" pitchFamily="18" charset="0"/>
                <a:ea typeface="Book Antiqua" charset="0"/>
                <a:cs typeface="Times New Roman" panose="02020603050405020304" pitchFamily="18" charset="0"/>
              </a:rPr>
              <a:t>), which UM had recently joined, was used as a comparator group 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Identified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critical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enrolment goals, including student outcomes for both undergraduate and graduate students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Book Antiqu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97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</a:rPr>
              <a:t>Current SEM Goals for 2018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0"/>
          </p:nvPr>
        </p:nvSpPr>
        <p:spPr>
          <a:xfrm>
            <a:off x="626533" y="1833112"/>
            <a:ext cx="8269694" cy="3859762"/>
          </a:xfrm>
        </p:spPr>
        <p:txBody>
          <a:bodyPr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Enrolment: 32,000</a:t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Undergraduate</a:t>
            </a:r>
          </a:p>
          <a:p>
            <a:pPr lvl="1" defTabSz="914400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Enrolment = 25,600</a:t>
            </a:r>
          </a:p>
          <a:p>
            <a:pPr lvl="1" defTabSz="914400">
              <a:spcBef>
                <a:spcPts val="0"/>
              </a:spcBef>
              <a:buFont typeface="Arial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10%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indigenous students;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international students</a:t>
            </a:r>
          </a:p>
          <a:p>
            <a:pPr lvl="1" defTabSz="914400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90% retention rate (1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2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year)</a:t>
            </a:r>
          </a:p>
          <a:p>
            <a:pPr lvl="1" defTabSz="914400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60% graduation rate after 5 years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>
              <a:spcBef>
                <a:spcPts val="0"/>
              </a:spcBef>
              <a:buFont typeface="Arial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Graduate</a:t>
            </a:r>
          </a:p>
          <a:p>
            <a:pPr lvl="1" defTabSz="914400">
              <a:spcBef>
                <a:spcPts val="0"/>
              </a:spcBef>
              <a:buFont typeface="Arial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Enrolment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6,400</a:t>
            </a:r>
          </a:p>
          <a:p>
            <a:pPr lvl="1" defTabSz="914400">
              <a:spcBef>
                <a:spcPts val="0"/>
              </a:spcBef>
              <a:buFont typeface="Arial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5% indigenous students; 20% international students	</a:t>
            </a:r>
          </a:p>
          <a:p>
            <a:pPr lvl="1" defTabSz="914400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Match the average of the U15 in completion time &amp; ratio of Masters to PhD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latin typeface="Book Antiqu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64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ea typeface="Book Antiqua" charset="0"/>
                <a:cs typeface="Arial" panose="020B0604020202020204" pitchFamily="34" charset="0"/>
              </a:rPr>
              <a:t>Progress Toward Meeting Undergraduate Goals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ea typeface="Book Antiqua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866299"/>
              </p:ext>
            </p:extLst>
          </p:nvPr>
        </p:nvGraphicFramePr>
        <p:xfrm>
          <a:off x="637129" y="2765204"/>
          <a:ext cx="801722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20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7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272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SEM Goal</a:t>
                      </a:r>
                      <a:endParaRPr lang="en-US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Status</a:t>
                      </a:r>
                      <a:endParaRPr lang="en-US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Enrollment</a:t>
                      </a:r>
                      <a:endParaRPr lang="en-US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25,600</a:t>
                      </a:r>
                      <a:endParaRPr lang="en-US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25,065 </a:t>
                      </a:r>
                      <a:r>
                        <a:rPr lang="en-US" u="none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(Nov 1, </a:t>
                      </a:r>
                      <a:r>
                        <a:rPr lang="en-US" u="none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2017)</a:t>
                      </a:r>
                      <a:endParaRPr lang="en-US" u="none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Indigenous Students</a:t>
                      </a:r>
                      <a:endParaRPr lang="en-US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10% (2,560)</a:t>
                      </a:r>
                      <a:endParaRPr lang="en-US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8.9% </a:t>
                      </a:r>
                      <a:r>
                        <a:rPr lang="en-US" u="none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(</a:t>
                      </a:r>
                      <a:r>
                        <a:rPr lang="en-US" u="none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2,221; </a:t>
                      </a:r>
                      <a:r>
                        <a:rPr lang="en-US" u="none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Nov</a:t>
                      </a:r>
                      <a:r>
                        <a:rPr lang="en-US" u="none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1, </a:t>
                      </a:r>
                      <a:r>
                        <a:rPr lang="en-US" u="none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2017</a:t>
                      </a:r>
                      <a:r>
                        <a:rPr lang="en-US" u="none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)</a:t>
                      </a:r>
                      <a:endParaRPr lang="en-US" u="none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International Students</a:t>
                      </a:r>
                      <a:endParaRPr lang="en-US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10% (2,560)</a:t>
                      </a:r>
                      <a:endParaRPr lang="en-US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16.1% (4,024; </a:t>
                      </a:r>
                      <a:r>
                        <a:rPr lang="en-US" u="none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Nov</a:t>
                      </a:r>
                      <a:r>
                        <a:rPr lang="en-US" u="none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1, </a:t>
                      </a:r>
                      <a:r>
                        <a:rPr lang="en-US" u="none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2017</a:t>
                      </a:r>
                      <a:r>
                        <a:rPr lang="en-US" u="none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)</a:t>
                      </a:r>
                      <a:endParaRPr lang="en-US" u="none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Retention Rate (1</a:t>
                      </a:r>
                      <a:r>
                        <a:rPr lang="en-US" baseline="3000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st</a:t>
                      </a:r>
                      <a:r>
                        <a:rPr lang="en-US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to 2</a:t>
                      </a:r>
                      <a:r>
                        <a:rPr lang="en-US" baseline="3000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nd</a:t>
                      </a:r>
                      <a:r>
                        <a:rPr lang="en-US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</a:t>
                      </a:r>
                      <a:r>
                        <a:rPr lang="en-US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yr</a:t>
                      </a:r>
                      <a:r>
                        <a:rPr lang="en-US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)</a:t>
                      </a:r>
                      <a:endParaRPr lang="en-US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90%</a:t>
                      </a:r>
                      <a:endParaRPr lang="en-US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88.7% (for 2015 cohort)</a:t>
                      </a:r>
                      <a:endParaRPr lang="en-US" u="none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Graduation Rate (after 6 </a:t>
                      </a:r>
                      <a:r>
                        <a:rPr lang="en-US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yrs</a:t>
                      </a:r>
                      <a:r>
                        <a:rPr lang="en-US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)</a:t>
                      </a:r>
                      <a:endParaRPr lang="en-US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60%</a:t>
                      </a:r>
                      <a:endParaRPr lang="en-US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50.3%</a:t>
                      </a:r>
                      <a:r>
                        <a:rPr lang="en-US" u="none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(for 2010 cohort)</a:t>
                      </a:r>
                      <a:endParaRPr lang="en-US" u="none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656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M_Power_Poin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purl.org/dc/elements/1.1/"/>
    <ds:schemaRef ds:uri="http://schemas.microsoft.com/sharepoint/v3/fields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UM_Power_Point_Template</Template>
  <TotalTime>24440</TotalTime>
  <Words>1054</Words>
  <Application>Microsoft Office PowerPoint</Application>
  <PresentationFormat>On-screen Show (4:3)</PresentationFormat>
  <Paragraphs>213</Paragraphs>
  <Slides>27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Book Antiqua</vt:lpstr>
      <vt:lpstr>Calibri</vt:lpstr>
      <vt:lpstr>Minion Pro</vt:lpstr>
      <vt:lpstr>Times New Roman</vt:lpstr>
      <vt:lpstr>UM_Power_Point_Template</vt:lpstr>
      <vt:lpstr> ENROLMENT PLANNING AT THE UM:  WHAT’S ON THE HORIZON?  </vt:lpstr>
      <vt:lpstr>PowerPoint Presentation</vt:lpstr>
      <vt:lpstr>Institutional Planning Processes</vt:lpstr>
      <vt:lpstr>PowerPoint Presentation</vt:lpstr>
      <vt:lpstr>SEM is…</vt:lpstr>
      <vt:lpstr>All PSEs are NOT the Same</vt:lpstr>
      <vt:lpstr>SEM Plan Background</vt:lpstr>
      <vt:lpstr>Current SEM Goals for 2018</vt:lpstr>
      <vt:lpstr>Progress Toward Meeting Undergraduate Goals</vt:lpstr>
      <vt:lpstr>Progress Toward Meeting Graduate Goals</vt:lpstr>
      <vt:lpstr>SEM STRATEGIES 2013-2018</vt:lpstr>
      <vt:lpstr>STRATEGIES - RECRUITMENT</vt:lpstr>
      <vt:lpstr>STRATEGIES - ADMISSION</vt:lpstr>
      <vt:lpstr>STRATEGIES - ADVISING</vt:lpstr>
      <vt:lpstr>STRATEGIES - PERSISTENCE</vt:lpstr>
      <vt:lpstr>STRATEGIES -  INDIGENOUS STUDENTS</vt:lpstr>
      <vt:lpstr>STRATEGIES –  INDIGENOUS STUDENTS</vt:lpstr>
      <vt:lpstr>STRATEGIES –  INTERNATIONAL STUDENTS</vt:lpstr>
      <vt:lpstr>STRATEGIES –  GRADUATE STUDENTS</vt:lpstr>
      <vt:lpstr>CHALLENGES</vt:lpstr>
      <vt:lpstr>PowerPoint Presentation</vt:lpstr>
      <vt:lpstr>High School Graduates </vt:lpstr>
      <vt:lpstr>Participation Rate  </vt:lpstr>
      <vt:lpstr>Impact of Economic Conditions on University Enrolment </vt:lpstr>
      <vt:lpstr>International Students </vt:lpstr>
      <vt:lpstr>International Students </vt:lpstr>
      <vt:lpstr>Self-Declared Indigenous Students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Randy Roller</cp:lastModifiedBy>
  <cp:revision>385</cp:revision>
  <cp:lastPrinted>2018-01-11T13:50:29Z</cp:lastPrinted>
  <dcterms:created xsi:type="dcterms:W3CDTF">2010-04-12T23:12:02Z</dcterms:created>
  <dcterms:modified xsi:type="dcterms:W3CDTF">2018-01-11T14:46:27Z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