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4"/>
  </p:notesMasterIdLst>
  <p:handoutMasterIdLst>
    <p:handoutMasterId r:id="rId15"/>
  </p:handoutMasterIdLst>
  <p:sldIdLst>
    <p:sldId id="273" r:id="rId5"/>
    <p:sldId id="276" r:id="rId6"/>
    <p:sldId id="277" r:id="rId7"/>
    <p:sldId id="281" r:id="rId8"/>
    <p:sldId id="284" r:id="rId9"/>
    <p:sldId id="279" r:id="rId10"/>
    <p:sldId id="285" r:id="rId11"/>
    <p:sldId id="278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6">
          <p15:clr>
            <a:srgbClr val="A4A3A4"/>
          </p15:clr>
        </p15:guide>
        <p15:guide id="2" pos="4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C1A0"/>
    <a:srgbClr val="512909"/>
    <a:srgbClr val="595959"/>
    <a:srgbClr val="9F7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29" autoAdjust="0"/>
    <p:restoredTop sz="94600"/>
  </p:normalViewPr>
  <p:slideViewPr>
    <p:cSldViewPr snapToGrid="0" snapToObjects="1">
      <p:cViewPr varScale="1">
        <p:scale>
          <a:sx n="105" d="100"/>
          <a:sy n="105" d="100"/>
        </p:scale>
        <p:origin x="780" y="108"/>
      </p:cViewPr>
      <p:guideLst>
        <p:guide orient="horz" pos="796"/>
        <p:guide pos="4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115" d="100"/>
          <a:sy n="115" d="100"/>
        </p:scale>
        <p:origin x="-503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DC5A3-2156-1145-ACE8-C7297A0EE38A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35B42-0146-4E4C-8068-928F62A6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89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E82F6-D077-A642-858C-AFAB88A51A5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46B1D-0BDE-A049-B8D9-9958E62E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2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241" y="4030135"/>
            <a:ext cx="7925859" cy="690033"/>
          </a:xfrm>
          <a:prstGeom prst="rect">
            <a:avLst/>
          </a:prstGeom>
        </p:spPr>
        <p:txBody>
          <a:bodyPr lIns="0"/>
          <a:lstStyle>
            <a:lvl1pPr algn="l">
              <a:defRPr sz="6600" b="0" i="0">
                <a:latin typeface="Minion Pro"/>
                <a:cs typeface="Minion Pro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3468" y="5156202"/>
            <a:ext cx="4013199" cy="5588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800">
                <a:solidFill>
                  <a:srgbClr val="512909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Diagr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850900" y="2222500"/>
            <a:ext cx="7683500" cy="34163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rgbClr val="595959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1049338"/>
            <a:ext cx="7632700" cy="855662"/>
          </a:xfrm>
          <a:prstGeom prst="rect">
            <a:avLst/>
          </a:prstGeom>
        </p:spPr>
        <p:txBody>
          <a:bodyPr vert="horz" lIns="0"/>
          <a:lstStyle>
            <a:lvl1pPr algn="l">
              <a:defRPr b="1">
                <a:solidFill>
                  <a:srgbClr val="512909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904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33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4" y="1049338"/>
            <a:ext cx="7882465" cy="618595"/>
          </a:xfrm>
          <a:prstGeom prst="rect">
            <a:avLst/>
          </a:prstGeom>
        </p:spPr>
        <p:txBody>
          <a:bodyPr vert="horz" lIns="0"/>
          <a:lstStyle>
            <a:lvl1pPr algn="l">
              <a:defRPr b="1">
                <a:solidFill>
                  <a:srgbClr val="512909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3468" y="1701802"/>
            <a:ext cx="5232400" cy="473073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/>
              <a:buNone/>
              <a:defRPr sz="28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subtitles:</a:t>
            </a:r>
          </a:p>
          <a:p>
            <a:pPr lvl="0"/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43468" y="2273565"/>
            <a:ext cx="5232400" cy="2447132"/>
          </a:xfrm>
          <a:prstGeom prst="rect">
            <a:avLst/>
          </a:prstGeom>
        </p:spPr>
        <p:txBody>
          <a:bodyPr lIns="0"/>
          <a:lstStyle>
            <a:lvl1pPr marL="285750" indent="-285750">
              <a:buFont typeface="Arial"/>
              <a:buChar char="•"/>
              <a:defRPr sz="18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 bullets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4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orizontal Imag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643468" y="2183342"/>
            <a:ext cx="7696200" cy="309880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514800" bIns="234000" anchor="t" anchorCtr="0"/>
          <a:lstStyle>
            <a:lvl1pPr marL="0" indent="0" algn="ctr">
              <a:buNone/>
              <a:defRPr sz="1600" b="0" i="0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26534" y="1049338"/>
            <a:ext cx="7882465" cy="618595"/>
          </a:xfrm>
          <a:prstGeom prst="rect">
            <a:avLst/>
          </a:prstGeom>
        </p:spPr>
        <p:txBody>
          <a:bodyPr vert="horz" lIns="0"/>
          <a:lstStyle>
            <a:lvl1pPr algn="l">
              <a:defRPr b="1">
                <a:solidFill>
                  <a:srgbClr val="512909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81660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bIns="795600" anchor="b" anchorCtr="0"/>
          <a:lstStyle>
            <a:lvl1pPr marL="648000" indent="0" algn="l">
              <a:spcBef>
                <a:spcPts val="2376"/>
              </a:spcBef>
              <a:buNone/>
              <a:defRPr sz="1600" cap="none" spc="0">
                <a:solidFill>
                  <a:schemeClr val="bg1">
                    <a:alpha val="82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43468" y="1041400"/>
            <a:ext cx="2832100" cy="219710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90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Inse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38175" y="2327011"/>
            <a:ext cx="3327400" cy="294772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/>
              <a:buChar char="•"/>
              <a:defRPr sz="18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 bullets</a:t>
            </a:r>
          </a:p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"/>
          </p:nvPr>
        </p:nvSpPr>
        <p:spPr>
          <a:xfrm>
            <a:off x="4610100" y="1263650"/>
            <a:ext cx="3695700" cy="2593912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93600" bIns="187200" anchor="b" anchorCtr="1"/>
          <a:lstStyle>
            <a:lvl1pPr marL="0" indent="0" algn="ctr">
              <a:buNone/>
              <a:defRPr sz="1200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26534" y="1100140"/>
            <a:ext cx="3339041" cy="1125537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90000"/>
              </a:lnSpc>
              <a:defRPr sz="4000" b="1">
                <a:solidFill>
                  <a:srgbClr val="512909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Inse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854589" y="2334951"/>
            <a:ext cx="3327400" cy="294772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/>
              <a:buChar char="•"/>
              <a:defRPr sz="18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 bullets</a:t>
            </a:r>
          </a:p>
          <a:p>
            <a:pPr lvl="0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42948" y="1108080"/>
            <a:ext cx="3339041" cy="1125537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90000"/>
              </a:lnSpc>
              <a:defRPr sz="4000" b="1">
                <a:solidFill>
                  <a:srgbClr val="512909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638175" y="1273175"/>
            <a:ext cx="3695700" cy="2593912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93600" bIns="187200" anchor="b" anchorCtr="1"/>
          <a:lstStyle>
            <a:lvl1pPr marL="0" indent="0" algn="ctr">
              <a:buNone/>
              <a:defRPr sz="1200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&amp; Background Imag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340100" cy="5842001"/>
          </a:xfrm>
          <a:prstGeom prst="rect">
            <a:avLst/>
          </a:prstGeom>
          <a:solidFill>
            <a:srgbClr val="9F7F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0402" y="952500"/>
            <a:ext cx="2438400" cy="711200"/>
          </a:xfrm>
          <a:prstGeom prst="rect">
            <a:avLst/>
          </a:prstGeom>
        </p:spPr>
        <p:txBody>
          <a:bodyPr lIns="0" anchor="b"/>
          <a:lstStyle>
            <a:lvl1pPr algn="l">
              <a:lnSpc>
                <a:spcPct val="900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1692276"/>
            <a:ext cx="2438400" cy="3857624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20000"/>
              </a:lnSpc>
              <a:buNone/>
              <a:defRPr sz="120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3340100" y="0"/>
            <a:ext cx="5803900" cy="5842001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600" cap="none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09600" y="3429000"/>
            <a:ext cx="7886700" cy="2336800"/>
          </a:xfrm>
          <a:prstGeom prst="rect">
            <a:avLst/>
          </a:prstGeom>
        </p:spPr>
        <p:txBody>
          <a:bodyPr numCol="3" spcCol="324000"/>
          <a:lstStyle>
            <a:lvl1pPr marL="0" indent="0">
              <a:buFont typeface="Arial"/>
              <a:buNone/>
              <a:defRPr sz="12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vitae </a:t>
            </a:r>
            <a:r>
              <a:rPr lang="en-US" dirty="0" err="1"/>
              <a:t>sem</a:t>
            </a:r>
            <a:r>
              <a:rPr lang="en-US" dirty="0"/>
              <a:t> non lacus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et lacus non,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ante,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ac,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posuere</a:t>
            </a:r>
            <a:r>
              <a:rPr lang="en-US" dirty="0"/>
              <a:t> et </a:t>
            </a:r>
            <a:r>
              <a:rPr lang="en-US" dirty="0" err="1"/>
              <a:t>ultricies</a:t>
            </a:r>
            <a:r>
              <a:rPr lang="en-US" dirty="0"/>
              <a:t> non,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ligula non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, lacus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, non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ex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In semper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at </a:t>
            </a:r>
            <a:r>
              <a:rPr lang="en-US" dirty="0" err="1"/>
              <a:t>efficitur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ac ante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, et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a quam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id quam.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Nam sit </a:t>
            </a:r>
            <a:r>
              <a:rPr lang="en-US" dirty="0" err="1"/>
              <a:t>amet</a:t>
            </a:r>
            <a:r>
              <a:rPr lang="en-US" dirty="0"/>
              <a:t> lacus dictum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ligula,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id,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non.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enim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/>
          </p:nvPr>
        </p:nvSpPr>
        <p:spPr>
          <a:xfrm>
            <a:off x="609600" y="1257300"/>
            <a:ext cx="2571750" cy="191135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93600" anchor="b" anchorCtr="0"/>
          <a:lstStyle>
            <a:lvl1pPr marL="0" indent="0" algn="ctr">
              <a:buNone/>
              <a:defRPr sz="1200" kern="1200" cap="none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3267075" y="1257300"/>
            <a:ext cx="2571750" cy="191135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93600" anchor="b" anchorCtr="0"/>
          <a:lstStyle>
            <a:lvl1pPr marL="0" indent="0" algn="ctr">
              <a:buNone/>
              <a:defRPr sz="1200" kern="1200" cap="none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924550" y="1257300"/>
            <a:ext cx="2571750" cy="1911350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93600" anchor="b" anchorCtr="0"/>
          <a:lstStyle>
            <a:lvl1pPr marL="0" indent="0" algn="ctr">
              <a:buNone/>
              <a:defRPr sz="1200" kern="1200" cap="none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8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1049338"/>
            <a:ext cx="7632700" cy="855662"/>
          </a:xfrm>
          <a:prstGeom prst="rect">
            <a:avLst/>
          </a:prstGeom>
        </p:spPr>
        <p:txBody>
          <a:bodyPr vert="horz" lIns="0"/>
          <a:lstStyle>
            <a:lvl1pPr algn="l">
              <a:defRPr b="1">
                <a:solidFill>
                  <a:srgbClr val="512909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47700" y="2137568"/>
            <a:ext cx="7543800" cy="2447132"/>
          </a:xfrm>
          <a:prstGeom prst="rect">
            <a:avLst/>
          </a:prstGeom>
        </p:spPr>
        <p:txBody>
          <a:bodyPr numCol="2"/>
          <a:lstStyle>
            <a:lvl1pPr marL="285750" indent="-285750">
              <a:buFont typeface="Arial"/>
              <a:buChar char="•"/>
              <a:defRPr sz="18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 bullets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6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5" r:id="rId2"/>
    <p:sldLayoutId id="2147493458" r:id="rId3"/>
    <p:sldLayoutId id="2147493459" r:id="rId4"/>
    <p:sldLayoutId id="2147493460" r:id="rId5"/>
    <p:sldLayoutId id="2147493461" r:id="rId6"/>
    <p:sldLayoutId id="2147493463" r:id="rId7"/>
    <p:sldLayoutId id="2147493467" r:id="rId8"/>
    <p:sldLayoutId id="2147493468" r:id="rId9"/>
    <p:sldLayoutId id="2147493469" r:id="rId10"/>
    <p:sldLayoutId id="214749347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316" y="2258713"/>
            <a:ext cx="7925859" cy="3428855"/>
          </a:xfrm>
        </p:spPr>
        <p:txBody>
          <a:bodyPr/>
          <a:lstStyle/>
          <a:p>
            <a:r>
              <a:rPr lang="en-US" sz="5400" b="1" dirty="0"/>
              <a:t>Research Facilitators &amp; Research Grant Officers: </a:t>
            </a:r>
            <a:r>
              <a:rPr lang="en-US" sz="5400" b="1" dirty="0">
                <a:solidFill>
                  <a:srgbClr val="FF0000"/>
                </a:solidFill>
              </a:rPr>
              <a:t>Proposal Development only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8" y="6043170"/>
            <a:ext cx="4013199" cy="558800"/>
          </a:xfrm>
        </p:spPr>
        <p:txBody>
          <a:bodyPr/>
          <a:lstStyle/>
          <a:p>
            <a:r>
              <a:rPr lang="en-US" dirty="0"/>
              <a:t>January 2018</a:t>
            </a:r>
          </a:p>
        </p:txBody>
      </p:sp>
    </p:spTree>
    <p:extLst>
      <p:ext uri="{BB962C8B-B14F-4D97-AF65-F5344CB8AC3E}">
        <p14:creationId xmlns:p14="http://schemas.microsoft.com/office/powerpoint/2010/main" val="1364677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ED974-42BE-1142-B67F-4AD7F8F2F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Research Facilitators </a:t>
            </a:r>
            <a:r>
              <a:rPr lang="en-CA" sz="3200" dirty="0"/>
              <a:t>(RFs)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3AD91-F89A-6947-A900-310A55621E6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43467" y="2273564"/>
            <a:ext cx="7644190" cy="309672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CA" sz="2000" dirty="0"/>
              <a:t>The first RF started in early 2010</a:t>
            </a:r>
          </a:p>
          <a:p>
            <a:pPr>
              <a:lnSpc>
                <a:spcPct val="120000"/>
              </a:lnSpc>
            </a:pPr>
            <a:r>
              <a:rPr lang="en-CA" sz="2000" dirty="0"/>
              <a:t>The plan was to hire 6 RFs </a:t>
            </a:r>
            <a:r>
              <a:rPr lang="en-CA" sz="1600" dirty="0"/>
              <a:t>(2 x NSE, 2 x SSH, 2 x Health)</a:t>
            </a:r>
          </a:p>
          <a:p>
            <a:pPr>
              <a:lnSpc>
                <a:spcPct val="120000"/>
              </a:lnSpc>
            </a:pPr>
            <a:r>
              <a:rPr lang="en-CA" sz="2000" dirty="0"/>
              <a:t>Each RF was to be cost-shared 50% VPRIO and 50% dean(s) for three years then integrated in unit(s)</a:t>
            </a:r>
          </a:p>
          <a:p>
            <a:pPr>
              <a:lnSpc>
                <a:spcPct val="120000"/>
              </a:lnSpc>
            </a:pPr>
            <a:r>
              <a:rPr lang="en-CA" sz="2000" dirty="0"/>
              <a:t>RFs intended to develop strategic initiatives: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proposal development: NSERC IRC, CRD, CREATE, Strategic, CIHR Foundation, SSHRC Partnership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institutional programs: CFI, CRC, CERC, CFREF, NCE, WD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12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ED974-42BE-1142-B67F-4AD7F8F2F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34" y="1049338"/>
            <a:ext cx="8132837" cy="618595"/>
          </a:xfrm>
        </p:spPr>
        <p:txBody>
          <a:bodyPr/>
          <a:lstStyle/>
          <a:p>
            <a:r>
              <a:rPr lang="en-CA" dirty="0"/>
              <a:t>Research Grant Officers </a:t>
            </a:r>
            <a:r>
              <a:rPr lang="en-CA" sz="3200" dirty="0"/>
              <a:t>(RGOs)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3AD91-F89A-6947-A900-310A55621E6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43467" y="2273564"/>
            <a:ext cx="7644190" cy="309672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CA" sz="2000" dirty="0"/>
              <a:t>Have been part of ORS from the beginning </a:t>
            </a:r>
          </a:p>
          <a:p>
            <a:pPr>
              <a:lnSpc>
                <a:spcPct val="120000"/>
              </a:lnSpc>
            </a:pPr>
            <a:r>
              <a:rPr lang="en-CA" sz="2000" dirty="0"/>
              <a:t>Handle all funding agencies requests including tri-agencies</a:t>
            </a:r>
            <a:endParaRPr lang="en-CA" sz="1600" dirty="0"/>
          </a:p>
          <a:p>
            <a:pPr>
              <a:lnSpc>
                <a:spcPct val="120000"/>
              </a:lnSpc>
            </a:pPr>
            <a:r>
              <a:rPr lang="en-CA" sz="2000" dirty="0"/>
              <a:t>Are fully funded by VPRIO</a:t>
            </a:r>
          </a:p>
          <a:p>
            <a:pPr>
              <a:lnSpc>
                <a:spcPct val="120000"/>
              </a:lnSpc>
            </a:pPr>
            <a:r>
              <a:rPr lang="en-CA" sz="2000" dirty="0"/>
              <a:t>Prior to RFs, reviewed grant applications for </a:t>
            </a:r>
            <a:r>
              <a:rPr lang="en-CA" sz="2000" u="sng" dirty="0"/>
              <a:t>content</a:t>
            </a:r>
            <a:r>
              <a:rPr lang="en-CA" sz="2000" dirty="0"/>
              <a:t> and </a:t>
            </a:r>
            <a:r>
              <a:rPr lang="en-CA" sz="2000" u="sng" dirty="0"/>
              <a:t>compliance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91928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Research Funding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10"/>
          </p:nvPr>
        </p:nvSpPr>
        <p:spPr>
          <a:xfrm>
            <a:off x="642938" y="1985962"/>
            <a:ext cx="7497762" cy="3352953"/>
          </a:xfrm>
        </p:spPr>
        <p:txBody>
          <a:bodyPr/>
          <a:lstStyle/>
          <a:p>
            <a:r>
              <a:rPr lang="en-CA" sz="2000" dirty="0"/>
              <a:t>Sponsors: </a:t>
            </a:r>
          </a:p>
          <a:p>
            <a:pPr marL="0" indent="0">
              <a:buNone/>
            </a:pPr>
            <a:r>
              <a:rPr lang="en-CA" sz="2000" dirty="0"/>
              <a:t>	Approx. 3,000 active funding agencies</a:t>
            </a:r>
          </a:p>
          <a:p>
            <a:endParaRPr lang="en-CA" sz="2000" dirty="0"/>
          </a:p>
          <a:p>
            <a:r>
              <a:rPr lang="en-CA" sz="2000" dirty="0"/>
              <a:t>Applications received from January 1 to December 31, 2017:</a:t>
            </a:r>
          </a:p>
          <a:p>
            <a:pPr marL="0" indent="0">
              <a:buNone/>
            </a:pPr>
            <a:r>
              <a:rPr lang="en-CA" sz="2000" dirty="0"/>
              <a:t> 	# of applications – 1391 for 255 different sponsors</a:t>
            </a:r>
          </a:p>
          <a:p>
            <a:pPr marL="0" indent="0">
              <a:buNone/>
            </a:pPr>
            <a:r>
              <a:rPr lang="en-CA" sz="2000" dirty="0"/>
              <a:t>	# awarded applications – 749  (∼ $67M over term of 	awards)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289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4" y="1049812"/>
            <a:ext cx="7882465" cy="618595"/>
          </a:xfrm>
        </p:spPr>
        <p:txBody>
          <a:bodyPr/>
          <a:lstStyle/>
          <a:p>
            <a:r>
              <a:rPr lang="en-CA" dirty="0"/>
              <a:t>RGO responsibilities</a:t>
            </a:r>
            <a:br>
              <a:rPr lang="en-CA" dirty="0"/>
            </a:b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43467" y="2256963"/>
            <a:ext cx="8008919" cy="3468923"/>
          </a:xfrm>
        </p:spPr>
        <p:txBody>
          <a:bodyPr/>
          <a:lstStyle/>
          <a:p>
            <a:r>
              <a:rPr lang="en-CA" sz="2000" dirty="0"/>
              <a:t>Provide detailed information to faculty on new and existing research opportunities</a:t>
            </a:r>
          </a:p>
          <a:p>
            <a:r>
              <a:rPr lang="en-CA" sz="2000" dirty="0"/>
              <a:t>Hold and/or arrange grant information sessions to prepare faculty for major external funding competitions and internal grants</a:t>
            </a:r>
          </a:p>
          <a:p>
            <a:r>
              <a:rPr lang="en-CA" sz="2000" dirty="0"/>
              <a:t>Coordinate large complex institutional programs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development of internal guidelines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meet with faculty, units, and senior administrators to strengthen institutional environment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ensure commitment sections comply with current UM policies</a:t>
            </a:r>
          </a:p>
          <a:p>
            <a:r>
              <a:rPr lang="en-CA" sz="2000" dirty="0"/>
              <a:t>Administer internal research funding programs and committees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8508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4" y="1049812"/>
            <a:ext cx="7882465" cy="618595"/>
          </a:xfrm>
        </p:spPr>
        <p:txBody>
          <a:bodyPr/>
          <a:lstStyle/>
          <a:p>
            <a:r>
              <a:rPr lang="en-CA" dirty="0"/>
              <a:t>RGO responsibilities</a:t>
            </a:r>
            <a:br>
              <a:rPr lang="en-CA" dirty="0"/>
            </a:b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43467" y="2256963"/>
            <a:ext cx="8008919" cy="3468923"/>
          </a:xfrm>
        </p:spPr>
        <p:txBody>
          <a:bodyPr/>
          <a:lstStyle/>
          <a:p>
            <a:r>
              <a:rPr lang="en-CA" sz="2000" dirty="0"/>
              <a:t>Review grant applications for completeness and ensure compliance with sponsor and University policies and procedures</a:t>
            </a:r>
          </a:p>
          <a:p>
            <a:r>
              <a:rPr lang="en-CA" sz="2000" dirty="0"/>
              <a:t>Obtain necessary institutional signatures on grant applications and submit to agencies by deadlines</a:t>
            </a:r>
          </a:p>
          <a:p>
            <a:r>
              <a:rPr lang="en-CA" sz="2000" dirty="0"/>
              <a:t>Coordinate post-award procedures: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notification of results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authorizing account establishment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transfer of funds to collaborators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ensure ongoing compliance throughout terms of grant</a:t>
            </a:r>
          </a:p>
          <a:p>
            <a:endParaRPr lang="en-CA" sz="20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6977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4" y="1049812"/>
            <a:ext cx="7882465" cy="618595"/>
          </a:xfrm>
        </p:spPr>
        <p:txBody>
          <a:bodyPr/>
          <a:lstStyle/>
          <a:p>
            <a:r>
              <a:rPr lang="en-CA" dirty="0"/>
              <a:t>RGO responsibilities</a:t>
            </a:r>
            <a:br>
              <a:rPr lang="en-CA" dirty="0"/>
            </a:b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43467" y="2256963"/>
            <a:ext cx="8008919" cy="3468923"/>
          </a:xfrm>
        </p:spPr>
        <p:txBody>
          <a:bodyPr/>
          <a:lstStyle/>
          <a:p>
            <a:r>
              <a:rPr lang="en-CA" sz="2000" dirty="0"/>
              <a:t>Communicate research results to unit heads and faculty</a:t>
            </a:r>
          </a:p>
          <a:p>
            <a:r>
              <a:rPr lang="en-CA" sz="2000" dirty="0"/>
              <a:t>Prepare statistical reports on success of UM in major funding agency competitions</a:t>
            </a:r>
          </a:p>
          <a:p>
            <a:r>
              <a:rPr lang="en-CA" sz="2000" dirty="0"/>
              <a:t>Facilitate closing of research accounts by assuring researcher commitments have been fulfilled</a:t>
            </a:r>
          </a:p>
          <a:p>
            <a:pPr marL="0" indent="0">
              <a:buNone/>
            </a:pPr>
            <a:endParaRPr lang="en-CA" sz="2000" dirty="0"/>
          </a:p>
          <a:p>
            <a:endParaRPr lang="en-CA" sz="20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9594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ED974-42BE-1142-B67F-4AD7F8F2F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RFs – RGOs Coordination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3AD91-F89A-6947-A900-310A55621E6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43467" y="2273564"/>
            <a:ext cx="7644190" cy="309672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CA" sz="2000" dirty="0"/>
              <a:t>RFs are expected to help develop a grant proposal’s content</a:t>
            </a:r>
          </a:p>
          <a:p>
            <a:pPr>
              <a:lnSpc>
                <a:spcPct val="120000"/>
              </a:lnSpc>
            </a:pPr>
            <a:r>
              <a:rPr lang="en-CA" sz="2000" dirty="0"/>
              <a:t>RGOs review applications to ensure compliance (agency and University)</a:t>
            </a:r>
          </a:p>
          <a:p>
            <a:pPr>
              <a:lnSpc>
                <a:spcPct val="120000"/>
              </a:lnSpc>
            </a:pPr>
            <a:r>
              <a:rPr lang="en-CA" sz="2000" dirty="0"/>
              <a:t>If an RF has helped prepare a grant proposal then the RGO will not be checking it for content, only compliance</a:t>
            </a:r>
          </a:p>
          <a:p>
            <a:pPr>
              <a:lnSpc>
                <a:spcPct val="120000"/>
              </a:lnSpc>
            </a:pPr>
            <a:r>
              <a:rPr lang="en-CA" sz="2000" dirty="0"/>
              <a:t>Create a check box on FAAF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Application developed with a RF?  ⧈ Yes   / ⧈ 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46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853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sharepoint/v3/field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12044</TotalTime>
  <Words>362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Minion Pro</vt:lpstr>
      <vt:lpstr>Times New Roman</vt:lpstr>
      <vt:lpstr>Office Theme</vt:lpstr>
      <vt:lpstr>Research Facilitators &amp; Research Grant Officers: Proposal Development only </vt:lpstr>
      <vt:lpstr>Research Facilitators (RFs)</vt:lpstr>
      <vt:lpstr>Research Grant Officers (RGOs)</vt:lpstr>
      <vt:lpstr>Research Funding</vt:lpstr>
      <vt:lpstr>RGO responsibilities </vt:lpstr>
      <vt:lpstr>RGO responsibilities </vt:lpstr>
      <vt:lpstr>RGO responsibilities </vt:lpstr>
      <vt:lpstr>RFs – RGOs Coordination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Digvir Jayas</cp:lastModifiedBy>
  <cp:revision>214</cp:revision>
  <dcterms:created xsi:type="dcterms:W3CDTF">2010-04-12T23:12:02Z</dcterms:created>
  <dcterms:modified xsi:type="dcterms:W3CDTF">2018-01-26T18:12:59Z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