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8" r:id="rId6"/>
    <p:sldId id="269" r:id="rId7"/>
    <p:sldId id="267" r:id="rId8"/>
    <p:sldId id="259" r:id="rId9"/>
    <p:sldId id="261" r:id="rId10"/>
    <p:sldId id="257" r:id="rId11"/>
    <p:sldId id="263" r:id="rId12"/>
    <p:sldId id="270" r:id="rId13"/>
    <p:sldId id="264" r:id="rId14"/>
    <p:sldId id="265" r:id="rId15"/>
    <p:sldId id="266" r:id="rId16"/>
    <p:sldId id="271" r:id="rId17"/>
    <p:sldId id="258" r:id="rId18"/>
    <p:sldId id="26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E5A228-3E4E-0A95-6177-FB879AB762A0}" v="13" dt="2023-11-07T18:31:32.259"/>
    <p1510:client id="{A5AE469C-C83D-43ED-9603-F58E8BE52EB7}" v="13" dt="2023-10-16T16:58:20.140"/>
    <p1510:client id="{B90D1740-515B-3DD9-27A4-823E1EB55FA1}" v="261" dt="2023-10-16T17:42:35.9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45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51450-3BE3-6846-7155-54D37EAF55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10C29CD1-416A-DB54-0252-4BFDFB11A6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9ADA594B-7F8F-BE7D-0EDF-19037389BB4F}"/>
              </a:ext>
            </a:extLst>
          </p:cNvPr>
          <p:cNvSpPr>
            <a:spLocks noGrp="1"/>
          </p:cNvSpPr>
          <p:nvPr>
            <p:ph type="dt" sz="half" idx="10"/>
          </p:nvPr>
        </p:nvSpPr>
        <p:spPr/>
        <p:txBody>
          <a:bodyPr/>
          <a:lstStyle/>
          <a:p>
            <a:fld id="{B3C22B4E-D42C-4733-904C-192A8389E7E0}" type="datetimeFigureOut">
              <a:rPr lang="en-CA" smtClean="0"/>
              <a:t>2023-11-07</a:t>
            </a:fld>
            <a:endParaRPr lang="en-CA"/>
          </a:p>
        </p:txBody>
      </p:sp>
      <p:sp>
        <p:nvSpPr>
          <p:cNvPr id="5" name="Footer Placeholder 4">
            <a:extLst>
              <a:ext uri="{FF2B5EF4-FFF2-40B4-BE49-F238E27FC236}">
                <a16:creationId xmlns:a16="http://schemas.microsoft.com/office/drawing/2014/main" id="{F8CF7BCB-0A77-4655-5448-06D44303774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DBE49BE-DD41-D858-1133-EC212C9EF5A6}"/>
              </a:ext>
            </a:extLst>
          </p:cNvPr>
          <p:cNvSpPr>
            <a:spLocks noGrp="1"/>
          </p:cNvSpPr>
          <p:nvPr>
            <p:ph type="sldNum" sz="quarter" idx="12"/>
          </p:nvPr>
        </p:nvSpPr>
        <p:spPr/>
        <p:txBody>
          <a:bodyPr/>
          <a:lstStyle/>
          <a:p>
            <a:fld id="{4D343FCE-D741-471F-B21D-C90EE3D6AB0B}" type="slidenum">
              <a:rPr lang="en-CA" smtClean="0"/>
              <a:t>‹#›</a:t>
            </a:fld>
            <a:endParaRPr lang="en-CA"/>
          </a:p>
        </p:txBody>
      </p:sp>
    </p:spTree>
    <p:extLst>
      <p:ext uri="{BB962C8B-B14F-4D97-AF65-F5344CB8AC3E}">
        <p14:creationId xmlns:p14="http://schemas.microsoft.com/office/powerpoint/2010/main" val="4284188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F2E90-4F8A-F18C-7077-A3AAC4CDD8A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03E5436-B065-2AB8-EF43-B7367B8DC7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F27B3E8-F965-3BB9-3360-1012B215B613}"/>
              </a:ext>
            </a:extLst>
          </p:cNvPr>
          <p:cNvSpPr>
            <a:spLocks noGrp="1"/>
          </p:cNvSpPr>
          <p:nvPr>
            <p:ph type="dt" sz="half" idx="10"/>
          </p:nvPr>
        </p:nvSpPr>
        <p:spPr/>
        <p:txBody>
          <a:bodyPr/>
          <a:lstStyle/>
          <a:p>
            <a:fld id="{B3C22B4E-D42C-4733-904C-192A8389E7E0}" type="datetimeFigureOut">
              <a:rPr lang="en-CA" smtClean="0"/>
              <a:t>2023-11-07</a:t>
            </a:fld>
            <a:endParaRPr lang="en-CA"/>
          </a:p>
        </p:txBody>
      </p:sp>
      <p:sp>
        <p:nvSpPr>
          <p:cNvPr id="5" name="Footer Placeholder 4">
            <a:extLst>
              <a:ext uri="{FF2B5EF4-FFF2-40B4-BE49-F238E27FC236}">
                <a16:creationId xmlns:a16="http://schemas.microsoft.com/office/drawing/2014/main" id="{CD4B80B2-97E2-A111-8ED5-414751AC664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637167B-A53E-C05C-479B-F2A5FFFB18BE}"/>
              </a:ext>
            </a:extLst>
          </p:cNvPr>
          <p:cNvSpPr>
            <a:spLocks noGrp="1"/>
          </p:cNvSpPr>
          <p:nvPr>
            <p:ph type="sldNum" sz="quarter" idx="12"/>
          </p:nvPr>
        </p:nvSpPr>
        <p:spPr/>
        <p:txBody>
          <a:bodyPr/>
          <a:lstStyle/>
          <a:p>
            <a:fld id="{4D343FCE-D741-471F-B21D-C90EE3D6AB0B}" type="slidenum">
              <a:rPr lang="en-CA" smtClean="0"/>
              <a:t>‹#›</a:t>
            </a:fld>
            <a:endParaRPr lang="en-CA"/>
          </a:p>
        </p:txBody>
      </p:sp>
    </p:spTree>
    <p:extLst>
      <p:ext uri="{BB962C8B-B14F-4D97-AF65-F5344CB8AC3E}">
        <p14:creationId xmlns:p14="http://schemas.microsoft.com/office/powerpoint/2010/main" val="25210068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F9BC67-DA45-9894-3854-2BD94C22AD53}"/>
              </a:ext>
            </a:extLst>
          </p:cNvPr>
          <p:cNvSpPr>
            <a:spLocks noGrp="1"/>
          </p:cNvSpPr>
          <p:nvPr>
            <p:ph type="title"/>
          </p:nvPr>
        </p:nvSpPr>
        <p:spPr>
          <a:xfrm>
            <a:off x="0" y="0"/>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5BD834B-3947-8FC1-F9E0-10CA1A225EE9}"/>
              </a:ext>
            </a:extLst>
          </p:cNvPr>
          <p:cNvSpPr>
            <a:spLocks noGrp="1"/>
          </p:cNvSpPr>
          <p:nvPr>
            <p:ph type="body" idx="1"/>
          </p:nvPr>
        </p:nvSpPr>
        <p:spPr>
          <a:xfrm>
            <a:off x="334107" y="15208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4810E37-43A0-2E9F-8E9C-477526695E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C22B4E-D42C-4733-904C-192A8389E7E0}" type="datetimeFigureOut">
              <a:rPr lang="en-CA" smtClean="0"/>
              <a:t>2023-11-07</a:t>
            </a:fld>
            <a:endParaRPr lang="en-CA"/>
          </a:p>
        </p:txBody>
      </p:sp>
      <p:sp>
        <p:nvSpPr>
          <p:cNvPr id="5" name="Footer Placeholder 4">
            <a:extLst>
              <a:ext uri="{FF2B5EF4-FFF2-40B4-BE49-F238E27FC236}">
                <a16:creationId xmlns:a16="http://schemas.microsoft.com/office/drawing/2014/main" id="{38C5DB6B-9457-9EC6-6911-4972BA0058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E083FEB9-019B-067F-443C-C3EAE31923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343FCE-D741-471F-B21D-C90EE3D6AB0B}" type="slidenum">
              <a:rPr lang="en-CA" smtClean="0"/>
              <a:t>‹#›</a:t>
            </a:fld>
            <a:endParaRPr lang="en-CA"/>
          </a:p>
        </p:txBody>
      </p:sp>
    </p:spTree>
    <p:extLst>
      <p:ext uri="{BB962C8B-B14F-4D97-AF65-F5344CB8AC3E}">
        <p14:creationId xmlns:p14="http://schemas.microsoft.com/office/powerpoint/2010/main" val="1931635593"/>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uregina.ca/academics/programs/engineering/energy-systems-engineering.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cdgs.ca/western-deans-agreement.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cinp.c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1EB48-C6F0-D037-E743-3BC4AEA15A54}"/>
              </a:ext>
            </a:extLst>
          </p:cNvPr>
          <p:cNvSpPr>
            <a:spLocks noGrp="1"/>
          </p:cNvSpPr>
          <p:nvPr>
            <p:ph type="ctrTitle"/>
          </p:nvPr>
        </p:nvSpPr>
        <p:spPr/>
        <p:txBody>
          <a:bodyPr/>
          <a:lstStyle/>
          <a:p>
            <a:r>
              <a:rPr lang="en-CA"/>
              <a:t>Working with UNENE</a:t>
            </a:r>
          </a:p>
        </p:txBody>
      </p:sp>
      <p:sp>
        <p:nvSpPr>
          <p:cNvPr id="3" name="Subtitle 2">
            <a:extLst>
              <a:ext uri="{FF2B5EF4-FFF2-40B4-BE49-F238E27FC236}">
                <a16:creationId xmlns:a16="http://schemas.microsoft.com/office/drawing/2014/main" id="{2B32DDDB-1EC9-DCF9-0D1F-2C5236BB5087}"/>
              </a:ext>
            </a:extLst>
          </p:cNvPr>
          <p:cNvSpPr>
            <a:spLocks noGrp="1"/>
          </p:cNvSpPr>
          <p:nvPr>
            <p:ph type="subTitle" idx="1"/>
          </p:nvPr>
        </p:nvSpPr>
        <p:spPr/>
        <p:txBody>
          <a:bodyPr/>
          <a:lstStyle/>
          <a:p>
            <a:endParaRPr lang="en-CA"/>
          </a:p>
        </p:txBody>
      </p:sp>
    </p:spTree>
    <p:extLst>
      <p:ext uri="{BB962C8B-B14F-4D97-AF65-F5344CB8AC3E}">
        <p14:creationId xmlns:p14="http://schemas.microsoft.com/office/powerpoint/2010/main" val="1138101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4D4CB-89A5-099C-17F4-7BA6AC670239}"/>
              </a:ext>
            </a:extLst>
          </p:cNvPr>
          <p:cNvSpPr>
            <a:spLocks noGrp="1"/>
          </p:cNvSpPr>
          <p:nvPr>
            <p:ph type="title"/>
          </p:nvPr>
        </p:nvSpPr>
        <p:spPr/>
        <p:txBody>
          <a:bodyPr/>
          <a:lstStyle/>
          <a:p>
            <a:r>
              <a:rPr lang="en-CA"/>
              <a:t>Engineering</a:t>
            </a:r>
          </a:p>
        </p:txBody>
      </p:sp>
      <p:sp>
        <p:nvSpPr>
          <p:cNvPr id="3" name="Content Placeholder 2">
            <a:extLst>
              <a:ext uri="{FF2B5EF4-FFF2-40B4-BE49-F238E27FC236}">
                <a16:creationId xmlns:a16="http://schemas.microsoft.com/office/drawing/2014/main" id="{06A5160E-D11A-B2E0-88D5-3D6FF5729620}"/>
              </a:ext>
            </a:extLst>
          </p:cNvPr>
          <p:cNvSpPr>
            <a:spLocks noGrp="1"/>
          </p:cNvSpPr>
          <p:nvPr>
            <p:ph idx="1"/>
          </p:nvPr>
        </p:nvSpPr>
        <p:spPr/>
        <p:txBody>
          <a:bodyPr>
            <a:normAutofit/>
          </a:bodyPr>
          <a:lstStyle/>
          <a:p>
            <a:r>
              <a:rPr lang="en-US"/>
              <a:t>thermodynamics, specifically for heat exchangers and heat (steam) driven turbine power systems, where nuclear would be the heat source</a:t>
            </a:r>
          </a:p>
          <a:p>
            <a:r>
              <a:rPr lang="en-US"/>
              <a:t>sensors and instrumentation</a:t>
            </a:r>
          </a:p>
          <a:p>
            <a:r>
              <a:rPr lang="en-US"/>
              <a:t>Existing courses - energy systems in general</a:t>
            </a:r>
          </a:p>
          <a:p>
            <a:pPr lvl="1"/>
            <a:r>
              <a:rPr lang="en-US"/>
              <a:t>power grids</a:t>
            </a:r>
          </a:p>
          <a:p>
            <a:pPr lvl="1"/>
            <a:r>
              <a:rPr lang="en-US"/>
              <a:t>overall system stability</a:t>
            </a:r>
          </a:p>
          <a:p>
            <a:pPr lvl="1"/>
            <a:r>
              <a:rPr lang="en-US"/>
              <a:t>power transmission. </a:t>
            </a:r>
          </a:p>
          <a:p>
            <a:pPr lvl="1"/>
            <a:r>
              <a:rPr lang="en-US"/>
              <a:t>These might be useful for places where a grid manager would be involved with mixed energy systems (nuclear + others).</a:t>
            </a:r>
          </a:p>
          <a:p>
            <a:endParaRPr lang="en-CA"/>
          </a:p>
        </p:txBody>
      </p:sp>
    </p:spTree>
    <p:extLst>
      <p:ext uri="{BB962C8B-B14F-4D97-AF65-F5344CB8AC3E}">
        <p14:creationId xmlns:p14="http://schemas.microsoft.com/office/powerpoint/2010/main" val="649862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949D3-79FC-ACF1-11A5-E0173F5C0766}"/>
              </a:ext>
            </a:extLst>
          </p:cNvPr>
          <p:cNvSpPr>
            <a:spLocks noGrp="1"/>
          </p:cNvSpPr>
          <p:nvPr>
            <p:ph type="title"/>
          </p:nvPr>
        </p:nvSpPr>
        <p:spPr/>
        <p:txBody>
          <a:bodyPr/>
          <a:lstStyle/>
          <a:p>
            <a:r>
              <a:rPr lang="en-CA"/>
              <a:t>Other faculties</a:t>
            </a:r>
          </a:p>
        </p:txBody>
      </p:sp>
      <p:sp>
        <p:nvSpPr>
          <p:cNvPr id="3" name="Content Placeholder 2">
            <a:extLst>
              <a:ext uri="{FF2B5EF4-FFF2-40B4-BE49-F238E27FC236}">
                <a16:creationId xmlns:a16="http://schemas.microsoft.com/office/drawing/2014/main" id="{1A44BD70-2A56-D488-2545-CB91AE891A39}"/>
              </a:ext>
            </a:extLst>
          </p:cNvPr>
          <p:cNvSpPr>
            <a:spLocks noGrp="1"/>
          </p:cNvSpPr>
          <p:nvPr>
            <p:ph idx="1"/>
          </p:nvPr>
        </p:nvSpPr>
        <p:spPr/>
        <p:txBody>
          <a:bodyPr vert="horz" lIns="91440" tIns="45720" rIns="91440" bIns="45720" rtlCol="0" anchor="t">
            <a:normAutofit/>
          </a:bodyPr>
          <a:lstStyle/>
          <a:p>
            <a:r>
              <a:rPr lang="en-CA"/>
              <a:t>Law/history</a:t>
            </a:r>
          </a:p>
          <a:p>
            <a:pPr lvl="1"/>
            <a:r>
              <a:rPr lang="en-CA"/>
              <a:t>Policy</a:t>
            </a:r>
            <a:endParaRPr lang="en-CA">
              <a:ea typeface="Calibri"/>
              <a:cs typeface="Calibri"/>
            </a:endParaRPr>
          </a:p>
          <a:p>
            <a:pPr lvl="1"/>
            <a:r>
              <a:rPr lang="en-CA">
                <a:ea typeface="Calibri"/>
                <a:cs typeface="Calibri"/>
              </a:rPr>
              <a:t>Contracts</a:t>
            </a:r>
          </a:p>
          <a:p>
            <a:pPr lvl="1"/>
            <a:r>
              <a:rPr lang="en-CA">
                <a:ea typeface="Calibri"/>
                <a:cs typeface="Calibri"/>
              </a:rPr>
              <a:t>Licensing </a:t>
            </a:r>
          </a:p>
          <a:p>
            <a:pPr lvl="1"/>
            <a:r>
              <a:rPr lang="en-CA">
                <a:ea typeface="Calibri"/>
                <a:cs typeface="Calibri"/>
              </a:rPr>
              <a:t>Human resources</a:t>
            </a:r>
          </a:p>
          <a:p>
            <a:pPr lvl="1"/>
            <a:r>
              <a:rPr lang="en-CA">
                <a:ea typeface="Calibri"/>
                <a:cs typeface="Calibri"/>
              </a:rPr>
              <a:t>Business</a:t>
            </a:r>
          </a:p>
          <a:p>
            <a:pPr lvl="1"/>
            <a:endParaRPr lang="en-CA">
              <a:ea typeface="Calibri"/>
              <a:cs typeface="Calibri"/>
            </a:endParaRPr>
          </a:p>
          <a:p>
            <a:endParaRPr lang="en-CA">
              <a:ea typeface="Calibri"/>
              <a:cs typeface="Calibri"/>
            </a:endParaRPr>
          </a:p>
          <a:p>
            <a:endParaRPr lang="en-CA">
              <a:ea typeface="Calibri"/>
              <a:cs typeface="Calibri"/>
            </a:endParaRPr>
          </a:p>
        </p:txBody>
      </p:sp>
    </p:spTree>
    <p:extLst>
      <p:ext uri="{BB962C8B-B14F-4D97-AF65-F5344CB8AC3E}">
        <p14:creationId xmlns:p14="http://schemas.microsoft.com/office/powerpoint/2010/main" val="3679690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395A8-D256-A97F-0D03-174CAC88F493}"/>
              </a:ext>
            </a:extLst>
          </p:cNvPr>
          <p:cNvSpPr>
            <a:spLocks noGrp="1"/>
          </p:cNvSpPr>
          <p:nvPr>
            <p:ph type="title"/>
          </p:nvPr>
        </p:nvSpPr>
        <p:spPr/>
        <p:txBody>
          <a:bodyPr/>
          <a:lstStyle/>
          <a:p>
            <a:r>
              <a:rPr lang="en-CA"/>
              <a:t>Other schools</a:t>
            </a:r>
          </a:p>
        </p:txBody>
      </p:sp>
      <p:sp>
        <p:nvSpPr>
          <p:cNvPr id="3" name="Content Placeholder 2">
            <a:extLst>
              <a:ext uri="{FF2B5EF4-FFF2-40B4-BE49-F238E27FC236}">
                <a16:creationId xmlns:a16="http://schemas.microsoft.com/office/drawing/2014/main" id="{BB2134A6-7DBB-3173-AB9D-1495EB4563C1}"/>
              </a:ext>
            </a:extLst>
          </p:cNvPr>
          <p:cNvSpPr>
            <a:spLocks noGrp="1"/>
          </p:cNvSpPr>
          <p:nvPr>
            <p:ph idx="1"/>
          </p:nvPr>
        </p:nvSpPr>
        <p:spPr/>
        <p:txBody>
          <a:bodyPr>
            <a:normAutofit/>
          </a:bodyPr>
          <a:lstStyle/>
          <a:p>
            <a:r>
              <a:rPr lang="en-CA" sz="2400">
                <a:latin typeface="Calibri"/>
                <a:cs typeface="Calibri"/>
              </a:rPr>
              <a:t>Regina</a:t>
            </a:r>
          </a:p>
          <a:p>
            <a:pPr lvl="1"/>
            <a:r>
              <a:rPr lang="en-CA" err="1">
                <a:effectLst/>
                <a:latin typeface="Calibri"/>
                <a:ea typeface="Calibri" panose="020F0502020204030204" pitchFamily="34" charset="0"/>
                <a:cs typeface="Calibri"/>
              </a:rPr>
              <a:t>UofR's</a:t>
            </a:r>
            <a:r>
              <a:rPr lang="en-CA">
                <a:effectLst/>
                <a:latin typeface="Calibri"/>
                <a:ea typeface="Calibri" panose="020F0502020204030204" pitchFamily="34" charset="0"/>
                <a:cs typeface="Calibri"/>
              </a:rPr>
              <a:t> Petroleum program was transformed to an </a:t>
            </a:r>
            <a:r>
              <a:rPr lang="en-CA" u="sng">
                <a:solidFill>
                  <a:srgbClr val="0000FF"/>
                </a:solidFill>
                <a:effectLst/>
                <a:latin typeface="Calibri"/>
                <a:ea typeface="Calibri" panose="020F0502020204030204" pitchFamily="34" charset="0"/>
                <a:cs typeface="Calibri"/>
                <a:hlinkClick r:id="rId2"/>
              </a:rPr>
              <a:t>Energy Systems Program</a:t>
            </a:r>
            <a:endParaRPr lang="en-CA" u="sng">
              <a:solidFill>
                <a:srgbClr val="0000FF"/>
              </a:solidFill>
              <a:effectLst/>
              <a:latin typeface="Calibri"/>
              <a:ea typeface="Calibri" panose="020F0502020204030204" pitchFamily="34" charset="0"/>
              <a:cs typeface="Calibri"/>
            </a:endParaRPr>
          </a:p>
          <a:p>
            <a:pPr lvl="1"/>
            <a:r>
              <a:rPr lang="en-CA">
                <a:effectLst/>
                <a:latin typeface="Calibri"/>
                <a:ea typeface="Calibri" panose="020F0502020204030204" pitchFamily="34" charset="0"/>
                <a:cs typeface="Calibri"/>
              </a:rPr>
              <a:t>Arthur Situm - CRC chair in SMR Safety and Licensing</a:t>
            </a:r>
            <a:endParaRPr lang="en-CA">
              <a:latin typeface="Calibri"/>
              <a:cs typeface="Calibri"/>
            </a:endParaRPr>
          </a:p>
          <a:p>
            <a:pPr lvl="1"/>
            <a:endParaRPr lang="en-CA">
              <a:latin typeface="Calibri"/>
              <a:cs typeface="Calibri"/>
            </a:endParaRPr>
          </a:p>
        </p:txBody>
      </p:sp>
    </p:spTree>
    <p:extLst>
      <p:ext uri="{BB962C8B-B14F-4D97-AF65-F5344CB8AC3E}">
        <p14:creationId xmlns:p14="http://schemas.microsoft.com/office/powerpoint/2010/main" val="1927050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B776B-AFBD-ABC5-A6B2-0394DE195BB6}"/>
              </a:ext>
            </a:extLst>
          </p:cNvPr>
          <p:cNvSpPr>
            <a:spLocks noGrp="1"/>
          </p:cNvSpPr>
          <p:nvPr>
            <p:ph type="title"/>
          </p:nvPr>
        </p:nvSpPr>
        <p:spPr/>
        <p:txBody>
          <a:bodyPr/>
          <a:lstStyle/>
          <a:p>
            <a:r>
              <a:rPr lang="en-US">
                <a:ea typeface="Calibri Light"/>
                <a:cs typeface="Calibri Light"/>
              </a:rPr>
              <a:t>Western Dean's agreement</a:t>
            </a:r>
            <a:endParaRPr lang="en-US"/>
          </a:p>
        </p:txBody>
      </p:sp>
      <p:sp>
        <p:nvSpPr>
          <p:cNvPr id="3" name="Content Placeholder 2">
            <a:extLst>
              <a:ext uri="{FF2B5EF4-FFF2-40B4-BE49-F238E27FC236}">
                <a16:creationId xmlns:a16="http://schemas.microsoft.com/office/drawing/2014/main" id="{79B874D6-ABD5-84D6-798B-DAC6D4E38549}"/>
              </a:ext>
            </a:extLst>
          </p:cNvPr>
          <p:cNvSpPr>
            <a:spLocks noGrp="1"/>
          </p:cNvSpPr>
          <p:nvPr>
            <p:ph idx="1"/>
          </p:nvPr>
        </p:nvSpPr>
        <p:spPr/>
        <p:txBody>
          <a:bodyPr vert="horz" lIns="91440" tIns="45720" rIns="91440" bIns="45720" rtlCol="0" anchor="t">
            <a:normAutofit/>
          </a:bodyPr>
          <a:lstStyle/>
          <a:p>
            <a:r>
              <a:rPr lang="en-US">
                <a:ea typeface="+mn-lt"/>
                <a:cs typeface="+mn-lt"/>
                <a:hlinkClick r:id="rId2"/>
              </a:rPr>
              <a:t>http://wcdgs.ca/western-deans-agreement.html</a:t>
            </a:r>
            <a:endParaRPr lang="en-US">
              <a:ea typeface="+mn-lt"/>
              <a:cs typeface="+mn-lt"/>
            </a:endParaRPr>
          </a:p>
          <a:p>
            <a:endParaRPr lang="en-US">
              <a:ea typeface="Calibri"/>
              <a:cs typeface="Calibri"/>
            </a:endParaRPr>
          </a:p>
        </p:txBody>
      </p:sp>
    </p:spTree>
    <p:extLst>
      <p:ext uri="{BB962C8B-B14F-4D97-AF65-F5344CB8AC3E}">
        <p14:creationId xmlns:p14="http://schemas.microsoft.com/office/powerpoint/2010/main" val="1822082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2D7DD-E307-7254-E09A-D32C678418DC}"/>
              </a:ext>
            </a:extLst>
          </p:cNvPr>
          <p:cNvSpPr>
            <a:spLocks noGrp="1"/>
          </p:cNvSpPr>
          <p:nvPr>
            <p:ph type="title"/>
          </p:nvPr>
        </p:nvSpPr>
        <p:spPr/>
        <p:txBody>
          <a:bodyPr/>
          <a:lstStyle/>
          <a:p>
            <a:r>
              <a:rPr lang="en-CA"/>
              <a:t>New Nuclear energy course</a:t>
            </a:r>
          </a:p>
        </p:txBody>
      </p:sp>
      <p:sp>
        <p:nvSpPr>
          <p:cNvPr id="3" name="Content Placeholder 2">
            <a:extLst>
              <a:ext uri="{FF2B5EF4-FFF2-40B4-BE49-F238E27FC236}">
                <a16:creationId xmlns:a16="http://schemas.microsoft.com/office/drawing/2014/main" id="{35CFB3BB-B597-8176-5CB8-60A9576C6E36}"/>
              </a:ext>
            </a:extLst>
          </p:cNvPr>
          <p:cNvSpPr>
            <a:spLocks noGrp="1"/>
          </p:cNvSpPr>
          <p:nvPr>
            <p:ph idx="1"/>
          </p:nvPr>
        </p:nvSpPr>
        <p:spPr/>
        <p:txBody>
          <a:bodyPr/>
          <a:lstStyle/>
          <a:p>
            <a:r>
              <a:rPr lang="en-US"/>
              <a:t>Careers in nuclear energy</a:t>
            </a:r>
          </a:p>
          <a:p>
            <a:r>
              <a:rPr lang="en-US"/>
              <a:t>Canada's history</a:t>
            </a:r>
          </a:p>
          <a:p>
            <a:r>
              <a:rPr lang="en-US"/>
              <a:t>Types of reactors</a:t>
            </a:r>
          </a:p>
          <a:p>
            <a:r>
              <a:rPr lang="en-US"/>
              <a:t>Reactor physics (fission vs. fusion, neutron transport, criticality)</a:t>
            </a:r>
          </a:p>
          <a:p>
            <a:r>
              <a:rPr lang="en-US"/>
              <a:t>Radiation effects, ALARA</a:t>
            </a:r>
          </a:p>
          <a:p>
            <a:endParaRPr lang="en-CA"/>
          </a:p>
        </p:txBody>
      </p:sp>
    </p:spTree>
    <p:extLst>
      <p:ext uri="{BB962C8B-B14F-4D97-AF65-F5344CB8AC3E}">
        <p14:creationId xmlns:p14="http://schemas.microsoft.com/office/powerpoint/2010/main" val="748689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5D6B2-C4F0-CB6E-6827-28A8E783A9BF}"/>
              </a:ext>
            </a:extLst>
          </p:cNvPr>
          <p:cNvSpPr>
            <a:spLocks noGrp="1"/>
          </p:cNvSpPr>
          <p:nvPr>
            <p:ph type="title"/>
          </p:nvPr>
        </p:nvSpPr>
        <p:spPr/>
        <p:txBody>
          <a:bodyPr/>
          <a:lstStyle/>
          <a:p>
            <a:r>
              <a:rPr lang="en-CA"/>
              <a:t>What we need from UNENE</a:t>
            </a:r>
          </a:p>
        </p:txBody>
      </p:sp>
      <p:sp>
        <p:nvSpPr>
          <p:cNvPr id="3" name="Content Placeholder 2">
            <a:extLst>
              <a:ext uri="{FF2B5EF4-FFF2-40B4-BE49-F238E27FC236}">
                <a16:creationId xmlns:a16="http://schemas.microsoft.com/office/drawing/2014/main" id="{5515B303-474D-6D93-F3B0-9D7724BE6A0F}"/>
              </a:ext>
            </a:extLst>
          </p:cNvPr>
          <p:cNvSpPr>
            <a:spLocks noGrp="1"/>
          </p:cNvSpPr>
          <p:nvPr>
            <p:ph idx="1"/>
          </p:nvPr>
        </p:nvSpPr>
        <p:spPr/>
        <p:txBody>
          <a:bodyPr vert="horz" lIns="91440" tIns="45720" rIns="91440" bIns="45720" rtlCol="0" anchor="t">
            <a:normAutofit/>
          </a:bodyPr>
          <a:lstStyle/>
          <a:p>
            <a:r>
              <a:rPr lang="en-CA"/>
              <a:t>Funds for a sessional to cover existing courses</a:t>
            </a:r>
          </a:p>
          <a:p>
            <a:r>
              <a:rPr lang="en-CA"/>
              <a:t>Job/coop postings in a centralized location</a:t>
            </a:r>
          </a:p>
          <a:p>
            <a:r>
              <a:rPr lang="en-CA">
                <a:ea typeface="Calibri"/>
                <a:cs typeface="Calibri"/>
              </a:rPr>
              <a:t>Funds to attend nuclear energy conferences (for students and faculty?)</a:t>
            </a:r>
            <a:endParaRPr lang="en-CA"/>
          </a:p>
          <a:p>
            <a:r>
              <a:rPr lang="en-CA"/>
              <a:t>Can we provide nuclear education opportunities in the Prairies?</a:t>
            </a:r>
          </a:p>
          <a:p>
            <a:r>
              <a:rPr lang="en-CA"/>
              <a:t>What positions are going to be needed nationwide?</a:t>
            </a:r>
          </a:p>
          <a:p>
            <a:r>
              <a:rPr lang="en-CA"/>
              <a:t>How can we contribute in a meaningful way to the larger effort?</a:t>
            </a:r>
          </a:p>
        </p:txBody>
      </p:sp>
    </p:spTree>
    <p:extLst>
      <p:ext uri="{BB962C8B-B14F-4D97-AF65-F5344CB8AC3E}">
        <p14:creationId xmlns:p14="http://schemas.microsoft.com/office/powerpoint/2010/main" val="3440875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39216-34F7-4076-9B3F-B0D70BDF0245}"/>
              </a:ext>
            </a:extLst>
          </p:cNvPr>
          <p:cNvSpPr>
            <a:spLocks noGrp="1"/>
          </p:cNvSpPr>
          <p:nvPr>
            <p:ph type="title"/>
          </p:nvPr>
        </p:nvSpPr>
        <p:spPr/>
        <p:txBody>
          <a:bodyPr/>
          <a:lstStyle/>
          <a:p>
            <a:r>
              <a:rPr lang="en-CA"/>
              <a:t>My interest…</a:t>
            </a:r>
          </a:p>
        </p:txBody>
      </p:sp>
      <p:sp>
        <p:nvSpPr>
          <p:cNvPr id="3" name="Content Placeholder 2">
            <a:extLst>
              <a:ext uri="{FF2B5EF4-FFF2-40B4-BE49-F238E27FC236}">
                <a16:creationId xmlns:a16="http://schemas.microsoft.com/office/drawing/2014/main" id="{2E5C1618-5604-8EC4-AF4B-26D8D21A8A4E}"/>
              </a:ext>
            </a:extLst>
          </p:cNvPr>
          <p:cNvSpPr>
            <a:spLocks noGrp="1"/>
          </p:cNvSpPr>
          <p:nvPr>
            <p:ph idx="1"/>
          </p:nvPr>
        </p:nvSpPr>
        <p:spPr>
          <a:xfrm>
            <a:off x="334107" y="1520824"/>
            <a:ext cx="10515600" cy="4951227"/>
          </a:xfrm>
        </p:spPr>
        <p:txBody>
          <a:bodyPr>
            <a:normAutofit/>
          </a:bodyPr>
          <a:lstStyle/>
          <a:p>
            <a:r>
              <a:rPr lang="en-CA"/>
              <a:t>Subatomic/nuclear physicist that provides training relevant to the nuclear energy industry </a:t>
            </a:r>
          </a:p>
          <a:p>
            <a:pPr lvl="1"/>
            <a:r>
              <a:rPr lang="en-CA"/>
              <a:t>Can we improve the education of our graduates to go into the energy sector?</a:t>
            </a:r>
          </a:p>
          <a:p>
            <a:r>
              <a:rPr lang="en-CA"/>
              <a:t>UNENE board rep from UM – hearing a need for nuclear energy industry workers</a:t>
            </a:r>
          </a:p>
          <a:p>
            <a:pPr lvl="1"/>
            <a:r>
              <a:rPr lang="en-CA"/>
              <a:t>Can UM and Prairie Universities contribute?</a:t>
            </a:r>
          </a:p>
          <a:p>
            <a:r>
              <a:rPr lang="en-CA"/>
              <a:t>Canadian Institute of Nuclear Physics Nuclear Education and Training and Equity Diversity and Inclusion Scientific Working Group Chair</a:t>
            </a:r>
          </a:p>
          <a:p>
            <a:pPr lvl="1"/>
            <a:r>
              <a:rPr lang="en-CA">
                <a:hlinkClick r:id="rId2"/>
              </a:rPr>
              <a:t>https://cinp.ca/</a:t>
            </a:r>
            <a:endParaRPr lang="en-CA"/>
          </a:p>
          <a:p>
            <a:pPr lvl="1"/>
            <a:r>
              <a:rPr lang="en-CA"/>
              <a:t>Can we improve the relationship between nuclear physics and nuclear    energy industry?</a:t>
            </a:r>
          </a:p>
          <a:p>
            <a:pPr marL="457200" lvl="1" indent="0">
              <a:buNone/>
            </a:pPr>
            <a:endParaRPr lang="en-CA"/>
          </a:p>
          <a:p>
            <a:endParaRPr lang="en-CA"/>
          </a:p>
        </p:txBody>
      </p:sp>
      <p:pic>
        <p:nvPicPr>
          <p:cNvPr id="1026" name="Picture 2" descr="CINP Logo">
            <a:extLst>
              <a:ext uri="{FF2B5EF4-FFF2-40B4-BE49-F238E27FC236}">
                <a16:creationId xmlns:a16="http://schemas.microsoft.com/office/drawing/2014/main" id="{4CBB5562-10F2-BD81-CB1C-95CE4F9907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5319" y="5076637"/>
            <a:ext cx="1628775" cy="159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432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CD8C6-762B-AA60-13DA-9D07B724E396}"/>
              </a:ext>
            </a:extLst>
          </p:cNvPr>
          <p:cNvSpPr>
            <a:spLocks noGrp="1"/>
          </p:cNvSpPr>
          <p:nvPr>
            <p:ph type="title"/>
          </p:nvPr>
        </p:nvSpPr>
        <p:spPr/>
        <p:txBody>
          <a:bodyPr/>
          <a:lstStyle/>
          <a:p>
            <a:r>
              <a:rPr lang="en-CA"/>
              <a:t>Nuclear Physics Programs in Canada</a:t>
            </a:r>
          </a:p>
        </p:txBody>
      </p:sp>
      <p:sp>
        <p:nvSpPr>
          <p:cNvPr id="3" name="Content Placeholder 2">
            <a:extLst>
              <a:ext uri="{FF2B5EF4-FFF2-40B4-BE49-F238E27FC236}">
                <a16:creationId xmlns:a16="http://schemas.microsoft.com/office/drawing/2014/main" id="{B934BED7-BDF4-AE0A-043F-63A86DEF7428}"/>
              </a:ext>
            </a:extLst>
          </p:cNvPr>
          <p:cNvSpPr>
            <a:spLocks noGrp="1"/>
          </p:cNvSpPr>
          <p:nvPr>
            <p:ph idx="1"/>
          </p:nvPr>
        </p:nvSpPr>
        <p:spPr>
          <a:xfrm>
            <a:off x="334107" y="1520825"/>
            <a:ext cx="10515600" cy="4687514"/>
          </a:xfrm>
        </p:spPr>
        <p:txBody>
          <a:bodyPr vert="horz" lIns="91440" tIns="45720" rIns="91440" bIns="45720" rtlCol="0" anchor="t">
            <a:normAutofit fontScale="92500" lnSpcReduction="20000"/>
          </a:bodyPr>
          <a:lstStyle/>
          <a:p>
            <a:r>
              <a:rPr lang="en-US" dirty="0"/>
              <a:t>University of Guelph</a:t>
            </a:r>
          </a:p>
          <a:p>
            <a:r>
              <a:rPr lang="en-US" dirty="0"/>
              <a:t>University of Manitoba</a:t>
            </a:r>
            <a:endParaRPr lang="en-US" dirty="0">
              <a:cs typeface="Calibri"/>
            </a:endParaRPr>
          </a:p>
          <a:p>
            <a:r>
              <a:rPr lang="en-US" dirty="0"/>
              <a:t>McGill University</a:t>
            </a:r>
            <a:endParaRPr lang="en-US" dirty="0">
              <a:cs typeface="Calibri"/>
            </a:endParaRPr>
          </a:p>
          <a:p>
            <a:r>
              <a:rPr lang="en-US" dirty="0"/>
              <a:t>Mount Alison University</a:t>
            </a:r>
            <a:endParaRPr lang="en-US" dirty="0">
              <a:ea typeface="Calibri"/>
              <a:cs typeface="Calibri"/>
            </a:endParaRPr>
          </a:p>
          <a:p>
            <a:r>
              <a:rPr lang="en-US" dirty="0"/>
              <a:t>University of Regina</a:t>
            </a:r>
            <a:endParaRPr lang="en-US" dirty="0">
              <a:cs typeface="Calibri"/>
            </a:endParaRPr>
          </a:p>
          <a:p>
            <a:r>
              <a:rPr lang="en-US" dirty="0"/>
              <a:t>Saint Mary's University</a:t>
            </a:r>
            <a:endParaRPr lang="en-US" dirty="0">
              <a:cs typeface="Calibri"/>
            </a:endParaRPr>
          </a:p>
          <a:p>
            <a:r>
              <a:rPr lang="en-US" dirty="0"/>
              <a:t>University of Winnipeg</a:t>
            </a:r>
            <a:endParaRPr lang="en-US" dirty="0">
              <a:cs typeface="Calibri"/>
            </a:endParaRPr>
          </a:p>
          <a:p>
            <a:r>
              <a:rPr lang="en-US" dirty="0">
                <a:ea typeface="Calibri"/>
                <a:cs typeface="Calibri"/>
              </a:rPr>
              <a:t>University of Calgary</a:t>
            </a:r>
          </a:p>
          <a:p>
            <a:r>
              <a:rPr lang="en-US" dirty="0">
                <a:ea typeface="Calibri"/>
                <a:cs typeface="Calibri"/>
              </a:rPr>
              <a:t>Simon Frasier University</a:t>
            </a:r>
          </a:p>
          <a:p>
            <a:r>
              <a:rPr lang="en-US" dirty="0">
                <a:ea typeface="Calibri"/>
                <a:cs typeface="Calibri"/>
              </a:rPr>
              <a:t>McMaster</a:t>
            </a:r>
          </a:p>
          <a:p>
            <a:r>
              <a:rPr lang="en-US" dirty="0">
                <a:ea typeface="Calibri"/>
                <a:cs typeface="Calibri"/>
              </a:rPr>
              <a:t>UBC (w/ TRIUMF advisor)</a:t>
            </a:r>
          </a:p>
          <a:p>
            <a:endParaRPr lang="en-US">
              <a:ea typeface="Calibri"/>
              <a:cs typeface="Calibri"/>
            </a:endParaRPr>
          </a:p>
        </p:txBody>
      </p:sp>
    </p:spTree>
    <p:extLst>
      <p:ext uri="{BB962C8B-B14F-4D97-AF65-F5344CB8AC3E}">
        <p14:creationId xmlns:p14="http://schemas.microsoft.com/office/powerpoint/2010/main" val="26576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32D4F-69E1-F242-57EC-5FFBB032FDBB}"/>
              </a:ext>
            </a:extLst>
          </p:cNvPr>
          <p:cNvSpPr>
            <a:spLocks noGrp="1"/>
          </p:cNvSpPr>
          <p:nvPr>
            <p:ph type="title"/>
          </p:nvPr>
        </p:nvSpPr>
        <p:spPr/>
        <p:txBody>
          <a:bodyPr/>
          <a:lstStyle/>
          <a:p>
            <a:r>
              <a:rPr lang="en-CA"/>
              <a:t>Esam Hussein, retired, U Regina</a:t>
            </a:r>
          </a:p>
        </p:txBody>
      </p:sp>
      <p:sp>
        <p:nvSpPr>
          <p:cNvPr id="3" name="Content Placeholder 2">
            <a:extLst>
              <a:ext uri="{FF2B5EF4-FFF2-40B4-BE49-F238E27FC236}">
                <a16:creationId xmlns:a16="http://schemas.microsoft.com/office/drawing/2014/main" id="{C543309F-43D7-6588-CF52-8CFCD2BAF2E1}"/>
              </a:ext>
            </a:extLst>
          </p:cNvPr>
          <p:cNvSpPr>
            <a:spLocks noGrp="1"/>
          </p:cNvSpPr>
          <p:nvPr>
            <p:ph idx="1"/>
          </p:nvPr>
        </p:nvSpPr>
        <p:spPr/>
        <p:txBody>
          <a:bodyPr/>
          <a:lstStyle/>
          <a:p>
            <a:pPr marL="0" indent="0">
              <a:lnSpc>
                <a:spcPct val="150000"/>
              </a:lnSpc>
              <a:spcBef>
                <a:spcPts val="0"/>
              </a:spcBef>
              <a:buNone/>
            </a:pPr>
            <a:r>
              <a:rPr lang="en-CA"/>
              <a:t>“</a:t>
            </a:r>
            <a:r>
              <a:rPr lang="en-CA" sz="1800">
                <a:latin typeface="Calibri" panose="020F0502020204030204" pitchFamily="34" charset="0"/>
              </a:rPr>
              <a:t>…I</a:t>
            </a:r>
            <a:r>
              <a:rPr lang="en-CA" sz="1800">
                <a:effectLst/>
                <a:latin typeface="Calibri" panose="020F0502020204030204" pitchFamily="34" charset="0"/>
                <a:ea typeface="Calibri" panose="020F0502020204030204" pitchFamily="34" charset="0"/>
              </a:rPr>
              <a:t> think the most effective model is that of UNENE which allows graduates for many undergraduate disciplines to familiar (sic) themselves with nuclear power.  The initial challenge was having UNENE courses approved as university courses by different senates.  However, your effort and that of Arthur to offer an introductory course in nuclear engineering/science is a very effective way of inciting undergrads to consider nuclear careers. </a:t>
            </a:r>
            <a:r>
              <a:rPr lang="en-CA"/>
              <a:t>”</a:t>
            </a:r>
          </a:p>
        </p:txBody>
      </p:sp>
    </p:spTree>
    <p:extLst>
      <p:ext uri="{BB962C8B-B14F-4D97-AF65-F5344CB8AC3E}">
        <p14:creationId xmlns:p14="http://schemas.microsoft.com/office/powerpoint/2010/main" val="876751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F42F4-F369-5979-FD54-5D2622035F7F}"/>
              </a:ext>
            </a:extLst>
          </p:cNvPr>
          <p:cNvSpPr>
            <a:spLocks noGrp="1"/>
          </p:cNvSpPr>
          <p:nvPr>
            <p:ph type="title"/>
          </p:nvPr>
        </p:nvSpPr>
        <p:spPr/>
        <p:txBody>
          <a:bodyPr/>
          <a:lstStyle/>
          <a:p>
            <a:r>
              <a:rPr lang="en-CA"/>
              <a:t>How to fit within UNENE’s needs</a:t>
            </a:r>
          </a:p>
        </p:txBody>
      </p:sp>
      <p:sp>
        <p:nvSpPr>
          <p:cNvPr id="3" name="Content Placeholder 2">
            <a:extLst>
              <a:ext uri="{FF2B5EF4-FFF2-40B4-BE49-F238E27FC236}">
                <a16:creationId xmlns:a16="http://schemas.microsoft.com/office/drawing/2014/main" id="{6154EADB-691B-A2B1-719A-399AAF9F5213}"/>
              </a:ext>
            </a:extLst>
          </p:cNvPr>
          <p:cNvSpPr>
            <a:spLocks noGrp="1"/>
          </p:cNvSpPr>
          <p:nvPr>
            <p:ph idx="1"/>
          </p:nvPr>
        </p:nvSpPr>
        <p:spPr/>
        <p:txBody>
          <a:bodyPr>
            <a:normAutofit/>
          </a:bodyPr>
          <a:lstStyle/>
          <a:p>
            <a:r>
              <a:rPr lang="en-CA"/>
              <a:t>Undergraduate</a:t>
            </a:r>
          </a:p>
          <a:p>
            <a:pPr lvl="1"/>
            <a:r>
              <a:rPr lang="en-CA"/>
              <a:t>Individual courses</a:t>
            </a:r>
          </a:p>
          <a:p>
            <a:pPr lvl="1"/>
            <a:r>
              <a:rPr lang="en-CA" err="1"/>
              <a:t>Microcredentials</a:t>
            </a:r>
            <a:endParaRPr lang="en-CA"/>
          </a:p>
          <a:p>
            <a:r>
              <a:rPr lang="en-CA"/>
              <a:t>Graduate</a:t>
            </a:r>
          </a:p>
          <a:p>
            <a:pPr lvl="1"/>
            <a:r>
              <a:rPr lang="en-CA"/>
              <a:t>Individual courses</a:t>
            </a:r>
          </a:p>
          <a:p>
            <a:pPr lvl="1"/>
            <a:r>
              <a:rPr lang="en-CA" err="1"/>
              <a:t>Microcredentials</a:t>
            </a:r>
            <a:r>
              <a:rPr lang="en-CA"/>
              <a:t> </a:t>
            </a:r>
          </a:p>
          <a:p>
            <a:r>
              <a:rPr lang="en-CA"/>
              <a:t>Western Dean’s agreement </a:t>
            </a:r>
          </a:p>
          <a:p>
            <a:r>
              <a:rPr lang="en-CA"/>
              <a:t>Coop opportunities at McMaster, power plants, other companies</a:t>
            </a:r>
          </a:p>
        </p:txBody>
      </p:sp>
      <p:sp>
        <p:nvSpPr>
          <p:cNvPr id="4" name="TextBox 3">
            <a:extLst>
              <a:ext uri="{FF2B5EF4-FFF2-40B4-BE49-F238E27FC236}">
                <a16:creationId xmlns:a16="http://schemas.microsoft.com/office/drawing/2014/main" id="{EF84063E-8EFB-8390-9BDA-DCE6FC5DEE59}"/>
              </a:ext>
            </a:extLst>
          </p:cNvPr>
          <p:cNvSpPr txBox="1"/>
          <p:nvPr/>
        </p:nvSpPr>
        <p:spPr>
          <a:xfrm>
            <a:off x="5750011" y="1619679"/>
            <a:ext cx="5395784" cy="646331"/>
          </a:xfrm>
          <a:prstGeom prst="rect">
            <a:avLst/>
          </a:prstGeom>
          <a:noFill/>
        </p:spPr>
        <p:txBody>
          <a:bodyPr wrap="square" rtlCol="0">
            <a:spAutoFit/>
          </a:bodyPr>
          <a:lstStyle/>
          <a:p>
            <a:r>
              <a:rPr lang="en-CA"/>
              <a:t>Can we offer a nuclear energy course that would count as the MATH credit for students in the Faculty of Arts?</a:t>
            </a:r>
          </a:p>
        </p:txBody>
      </p:sp>
    </p:spTree>
    <p:extLst>
      <p:ext uri="{BB962C8B-B14F-4D97-AF65-F5344CB8AC3E}">
        <p14:creationId xmlns:p14="http://schemas.microsoft.com/office/powerpoint/2010/main" val="2446977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F345A-28A6-31BF-84ED-963FD40298E6}"/>
              </a:ext>
            </a:extLst>
          </p:cNvPr>
          <p:cNvSpPr>
            <a:spLocks noGrp="1"/>
          </p:cNvSpPr>
          <p:nvPr>
            <p:ph type="title"/>
          </p:nvPr>
        </p:nvSpPr>
        <p:spPr/>
        <p:txBody>
          <a:bodyPr/>
          <a:lstStyle/>
          <a:p>
            <a:r>
              <a:rPr lang="en-CA"/>
              <a:t>Individual Courses in various departments</a:t>
            </a:r>
          </a:p>
        </p:txBody>
      </p:sp>
      <p:sp>
        <p:nvSpPr>
          <p:cNvPr id="3" name="Content Placeholder 2">
            <a:extLst>
              <a:ext uri="{FF2B5EF4-FFF2-40B4-BE49-F238E27FC236}">
                <a16:creationId xmlns:a16="http://schemas.microsoft.com/office/drawing/2014/main" id="{9324C58C-EE92-FA5D-8B80-400D7049D87F}"/>
              </a:ext>
            </a:extLst>
          </p:cNvPr>
          <p:cNvSpPr>
            <a:spLocks noGrp="1"/>
          </p:cNvSpPr>
          <p:nvPr>
            <p:ph idx="1"/>
          </p:nvPr>
        </p:nvSpPr>
        <p:spPr/>
        <p:txBody>
          <a:bodyPr/>
          <a:lstStyle/>
          <a:p>
            <a:r>
              <a:rPr lang="en-US"/>
              <a:t>Subatomic Physics and Medical Physics</a:t>
            </a:r>
          </a:p>
          <a:p>
            <a:r>
              <a:rPr lang="en-US"/>
              <a:t>various engineering departments</a:t>
            </a:r>
          </a:p>
          <a:p>
            <a:r>
              <a:rPr lang="en-US"/>
              <a:t>Chemistry</a:t>
            </a:r>
          </a:p>
          <a:p>
            <a:r>
              <a:rPr lang="en-US"/>
              <a:t>Environmental Science</a:t>
            </a:r>
          </a:p>
          <a:p>
            <a:r>
              <a:rPr lang="en-US"/>
              <a:t>Geology</a:t>
            </a:r>
          </a:p>
          <a:p>
            <a:r>
              <a:rPr lang="en-US"/>
              <a:t>Arts? (History, Law, </a:t>
            </a:r>
            <a:r>
              <a:rPr lang="en-US" err="1"/>
              <a:t>etc</a:t>
            </a:r>
            <a:r>
              <a:rPr lang="en-US"/>
              <a:t>)</a:t>
            </a:r>
          </a:p>
          <a:p>
            <a:endParaRPr lang="en-CA"/>
          </a:p>
        </p:txBody>
      </p:sp>
    </p:spTree>
    <p:extLst>
      <p:ext uri="{BB962C8B-B14F-4D97-AF65-F5344CB8AC3E}">
        <p14:creationId xmlns:p14="http://schemas.microsoft.com/office/powerpoint/2010/main" val="4137405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ADC30-DFDD-689B-927B-CFBCF71DA090}"/>
              </a:ext>
            </a:extLst>
          </p:cNvPr>
          <p:cNvSpPr>
            <a:spLocks noGrp="1"/>
          </p:cNvSpPr>
          <p:nvPr>
            <p:ph type="title"/>
          </p:nvPr>
        </p:nvSpPr>
        <p:spPr/>
        <p:txBody>
          <a:bodyPr/>
          <a:lstStyle/>
          <a:p>
            <a:r>
              <a:rPr lang="en-CA"/>
              <a:t>Physics courses</a:t>
            </a:r>
          </a:p>
        </p:txBody>
      </p:sp>
      <p:sp>
        <p:nvSpPr>
          <p:cNvPr id="5" name="Content Placeholder 4">
            <a:extLst>
              <a:ext uri="{FF2B5EF4-FFF2-40B4-BE49-F238E27FC236}">
                <a16:creationId xmlns:a16="http://schemas.microsoft.com/office/drawing/2014/main" id="{A95D2C64-475F-064D-C505-29D3535EFC87}"/>
              </a:ext>
            </a:extLst>
          </p:cNvPr>
          <p:cNvSpPr>
            <a:spLocks noGrp="1"/>
          </p:cNvSpPr>
          <p:nvPr>
            <p:ph idx="1"/>
          </p:nvPr>
        </p:nvSpPr>
        <p:spPr>
          <a:xfrm>
            <a:off x="334107" y="1520825"/>
            <a:ext cx="11378452" cy="4351338"/>
          </a:xfrm>
        </p:spPr>
        <p:txBody>
          <a:bodyPr vert="horz" lIns="91440" tIns="45720" rIns="91440" bIns="45720" rtlCol="0" anchor="t">
            <a:normAutofit/>
          </a:bodyPr>
          <a:lstStyle/>
          <a:p>
            <a:pPr marL="342900" lvl="0" indent="-342900">
              <a:buFont typeface="Symbol" panose="05050102010706020507" pitchFamily="18" charset="2"/>
              <a:buChar char=""/>
            </a:pPr>
            <a:r>
              <a:rPr lang="en-CA">
                <a:effectLst/>
                <a:ea typeface="Times New Roman" panose="02020603050405020304" pitchFamily="18" charset="0"/>
              </a:rPr>
              <a:t>Intro to Nuclear Energy – New</a:t>
            </a:r>
          </a:p>
          <a:p>
            <a:pPr marL="342900" lvl="0" indent="-342900">
              <a:buFont typeface="Symbol" panose="05050102010706020507" pitchFamily="18" charset="2"/>
              <a:buChar char=""/>
            </a:pPr>
            <a:r>
              <a:rPr lang="en-CA">
                <a:effectLst/>
                <a:ea typeface="Times New Roman" panose="02020603050405020304" pitchFamily="18" charset="0"/>
              </a:rPr>
              <a:t>Energy Sources (Physical Aspects) - Existing</a:t>
            </a:r>
          </a:p>
          <a:p>
            <a:pPr marL="342900" lvl="0" indent="-342900">
              <a:buFont typeface="Symbol" panose="05050102010706020507" pitchFamily="18" charset="2"/>
              <a:buChar char=""/>
            </a:pPr>
            <a:r>
              <a:rPr lang="en-CA">
                <a:effectLst/>
                <a:ea typeface="Times New Roman" panose="02020603050405020304" pitchFamily="18" charset="0"/>
              </a:rPr>
              <a:t>Nuclear Waste Production, Reduction and Storage - New</a:t>
            </a:r>
          </a:p>
          <a:p>
            <a:pPr marL="342900" indent="-342900">
              <a:buFont typeface="Symbol" panose="05050102010706020507" pitchFamily="18" charset="2"/>
              <a:buChar char=""/>
            </a:pPr>
            <a:r>
              <a:rPr lang="en-CA">
                <a:effectLst/>
                <a:ea typeface="Times New Roman" panose="02020603050405020304" pitchFamily="18" charset="0"/>
              </a:rPr>
              <a:t>Simulations for nuclear energy – neutron transport, medical, shielding and computational fluid </a:t>
            </a:r>
            <a:r>
              <a:rPr lang="en-CA">
                <a:ea typeface="Times New Roman" panose="02020603050405020304" pitchFamily="18" charset="0"/>
              </a:rPr>
              <a:t>dynamics – New</a:t>
            </a:r>
            <a:endParaRPr lang="en-CA">
              <a:ea typeface="Times New Roman" panose="02020603050405020304" pitchFamily="18" charset="0"/>
              <a:cs typeface="Calibri"/>
            </a:endParaRPr>
          </a:p>
          <a:p>
            <a:pPr marL="342900" lvl="0" indent="-342900">
              <a:buFont typeface="Symbol" panose="05050102010706020507" pitchFamily="18" charset="2"/>
              <a:buChar char=""/>
            </a:pPr>
            <a:r>
              <a:rPr lang="en-CA">
                <a:ea typeface="Times New Roman" panose="02020603050405020304" pitchFamily="18" charset="0"/>
              </a:rPr>
              <a:t>Applied</a:t>
            </a:r>
            <a:r>
              <a:rPr lang="en-CA">
                <a:ea typeface="Times New Roman" panose="02020603050405020304" pitchFamily="18" charset="0"/>
                <a:cs typeface="Calibri"/>
              </a:rPr>
              <a:t> Nuclear science </a:t>
            </a:r>
            <a:r>
              <a:rPr lang="en-CA">
                <a:ea typeface="Calibri"/>
                <a:cs typeface="Calibri"/>
              </a:rPr>
              <a:t> – Existing</a:t>
            </a:r>
            <a:endParaRPr lang="en-CA"/>
          </a:p>
          <a:p>
            <a:pPr marL="342900" lvl="0" indent="-342900">
              <a:buFont typeface="Symbol" panose="05050102010706020507" pitchFamily="18" charset="2"/>
              <a:buChar char=""/>
            </a:pPr>
            <a:r>
              <a:rPr lang="en-CA">
                <a:effectLst/>
                <a:ea typeface="Times New Roman" panose="02020603050405020304" pitchFamily="18" charset="0"/>
              </a:rPr>
              <a:t>Medical Radiation Physics – Existing</a:t>
            </a:r>
          </a:p>
          <a:p>
            <a:endParaRPr lang="en-CA"/>
          </a:p>
        </p:txBody>
      </p:sp>
    </p:spTree>
    <p:extLst>
      <p:ext uri="{BB962C8B-B14F-4D97-AF65-F5344CB8AC3E}">
        <p14:creationId xmlns:p14="http://schemas.microsoft.com/office/powerpoint/2010/main" val="1960735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8C888-57D2-75F8-0276-D991E3A5FBBA}"/>
              </a:ext>
            </a:extLst>
          </p:cNvPr>
          <p:cNvSpPr>
            <a:spLocks noGrp="1"/>
          </p:cNvSpPr>
          <p:nvPr>
            <p:ph type="title"/>
          </p:nvPr>
        </p:nvSpPr>
        <p:spPr/>
        <p:txBody>
          <a:bodyPr/>
          <a:lstStyle/>
          <a:p>
            <a:r>
              <a:rPr lang="en-CA"/>
              <a:t>Chemistry</a:t>
            </a:r>
          </a:p>
        </p:txBody>
      </p:sp>
      <p:sp>
        <p:nvSpPr>
          <p:cNvPr id="3" name="Content Placeholder 2">
            <a:extLst>
              <a:ext uri="{FF2B5EF4-FFF2-40B4-BE49-F238E27FC236}">
                <a16:creationId xmlns:a16="http://schemas.microsoft.com/office/drawing/2014/main" id="{E777CBFD-B906-6502-7F6C-10055F0447A0}"/>
              </a:ext>
            </a:extLst>
          </p:cNvPr>
          <p:cNvSpPr>
            <a:spLocks noGrp="1"/>
          </p:cNvSpPr>
          <p:nvPr>
            <p:ph idx="1"/>
          </p:nvPr>
        </p:nvSpPr>
        <p:spPr/>
        <p:txBody>
          <a:bodyPr vert="horz" lIns="91440" tIns="45720" rIns="91440" bIns="45720" rtlCol="0" anchor="t">
            <a:normAutofit/>
          </a:bodyPr>
          <a:lstStyle/>
          <a:p>
            <a:r>
              <a:rPr lang="en-CA"/>
              <a:t>Nuclear waste management?</a:t>
            </a:r>
          </a:p>
          <a:p>
            <a:r>
              <a:rPr lang="en-CA">
                <a:ea typeface="Calibri" panose="020F0502020204030204"/>
                <a:cs typeface="Calibri" panose="020F0502020204030204"/>
              </a:rPr>
              <a:t>Nuclear Waste Production, Reduction and Storage – New (w/ physics?)</a:t>
            </a:r>
          </a:p>
        </p:txBody>
      </p:sp>
    </p:spTree>
    <p:extLst>
      <p:ext uri="{BB962C8B-B14F-4D97-AF65-F5344CB8AC3E}">
        <p14:creationId xmlns:p14="http://schemas.microsoft.com/office/powerpoint/2010/main" val="246057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1DFF9-8DE3-905A-A06A-A7DDA647662B}"/>
              </a:ext>
            </a:extLst>
          </p:cNvPr>
          <p:cNvSpPr>
            <a:spLocks noGrp="1"/>
          </p:cNvSpPr>
          <p:nvPr>
            <p:ph type="title"/>
          </p:nvPr>
        </p:nvSpPr>
        <p:spPr/>
        <p:txBody>
          <a:bodyPr/>
          <a:lstStyle/>
          <a:p>
            <a:r>
              <a:rPr lang="en-CA"/>
              <a:t>Computer science</a:t>
            </a:r>
          </a:p>
        </p:txBody>
      </p:sp>
      <p:sp>
        <p:nvSpPr>
          <p:cNvPr id="3" name="Content Placeholder 2">
            <a:extLst>
              <a:ext uri="{FF2B5EF4-FFF2-40B4-BE49-F238E27FC236}">
                <a16:creationId xmlns:a16="http://schemas.microsoft.com/office/drawing/2014/main" id="{33D3AFCA-D36D-8D34-88BE-D191DF203956}"/>
              </a:ext>
            </a:extLst>
          </p:cNvPr>
          <p:cNvSpPr>
            <a:spLocks noGrp="1"/>
          </p:cNvSpPr>
          <p:nvPr>
            <p:ph idx="1"/>
          </p:nvPr>
        </p:nvSpPr>
        <p:spPr/>
        <p:txBody>
          <a:bodyPr/>
          <a:lstStyle/>
          <a:p>
            <a:r>
              <a:rPr lang="en-CA"/>
              <a:t>Simulation and data processing</a:t>
            </a:r>
          </a:p>
        </p:txBody>
      </p:sp>
    </p:spTree>
    <p:extLst>
      <p:ext uri="{BB962C8B-B14F-4D97-AF65-F5344CB8AC3E}">
        <p14:creationId xmlns:p14="http://schemas.microsoft.com/office/powerpoint/2010/main" val="3104674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8D37D4A2455BF4A8E6282FC28CCDFD8" ma:contentTypeVersion="5" ma:contentTypeDescription="Create a new document." ma:contentTypeScope="" ma:versionID="48ea65e6efba46570d4adf87efa36fed">
  <xsd:schema xmlns:xsd="http://www.w3.org/2001/XMLSchema" xmlns:xs="http://www.w3.org/2001/XMLSchema" xmlns:p="http://schemas.microsoft.com/office/2006/metadata/properties" xmlns:ns2="4f276f6c-fb6a-4c53-98bf-bd6fa6f65bac" xmlns:ns3="5f793c65-0a0b-44e7-899b-8a73a0bcf88a" targetNamespace="http://schemas.microsoft.com/office/2006/metadata/properties" ma:root="true" ma:fieldsID="7163b760bbaca3ef9836cc12d40d8144" ns2:_="" ns3:_="">
    <xsd:import namespace="4f276f6c-fb6a-4c53-98bf-bd6fa6f65bac"/>
    <xsd:import namespace="5f793c65-0a0b-44e7-899b-8a73a0bcf88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276f6c-fb6a-4c53-98bf-bd6fa6f65b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793c65-0a0b-44e7-899b-8a73a0bcf88a"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6F71BC-BF35-4135-8BB9-527A1090C5A8}">
  <ds:schemaRefs>
    <ds:schemaRef ds:uri="http://schemas.microsoft.com/office/2006/metadata/properties"/>
    <ds:schemaRef ds:uri="4f276f6c-fb6a-4c53-98bf-bd6fa6f65bac"/>
    <ds:schemaRef ds:uri="5f793c65-0a0b-44e7-899b-8a73a0bcf88a"/>
    <ds:schemaRef ds:uri="http://schemas.microsoft.com/office/2006/documentManagement/types"/>
    <ds:schemaRef ds:uri="http://purl.org/dc/terms/"/>
    <ds:schemaRef ds:uri="http://www.w3.org/XML/1998/namespace"/>
    <ds:schemaRef ds:uri="http://schemas.microsoft.com/office/infopath/2007/PartnerControls"/>
    <ds:schemaRef ds:uri="http://purl.org/dc/dcmitype/"/>
    <ds:schemaRef ds:uri="http://purl.org/dc/elements/1.1/"/>
    <ds:schemaRef ds:uri="http://schemas.openxmlformats.org/package/2006/metadata/core-properties"/>
  </ds:schemaRefs>
</ds:datastoreItem>
</file>

<file path=customXml/itemProps2.xml><?xml version="1.0" encoding="utf-8"?>
<ds:datastoreItem xmlns:ds="http://schemas.openxmlformats.org/officeDocument/2006/customXml" ds:itemID="{49BCB028-8E36-494D-B182-173B5640F9B8}">
  <ds:schemaRefs>
    <ds:schemaRef ds:uri="http://schemas.microsoft.com/sharepoint/v3/contenttype/forms"/>
  </ds:schemaRefs>
</ds:datastoreItem>
</file>

<file path=customXml/itemProps3.xml><?xml version="1.0" encoding="utf-8"?>
<ds:datastoreItem xmlns:ds="http://schemas.openxmlformats.org/officeDocument/2006/customXml" ds:itemID="{1BA1FC73-97B1-4E86-BD01-B4EB6F7129EF}">
  <ds:schemaRefs>
    <ds:schemaRef ds:uri="4f276f6c-fb6a-4c53-98bf-bd6fa6f65bac"/>
    <ds:schemaRef ds:uri="5f793c65-0a0b-44e7-899b-8a73a0bcf88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TM04033937[[fn=Vapor Trail]]</Template>
  <TotalTime>0</TotalTime>
  <Words>570</Words>
  <Application>Microsoft Office PowerPoint</Application>
  <PresentationFormat>Widescreen</PresentationFormat>
  <Paragraphs>87</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Courier New</vt:lpstr>
      <vt:lpstr>Symbol</vt:lpstr>
      <vt:lpstr>Wingdings</vt:lpstr>
      <vt:lpstr>Office Theme</vt:lpstr>
      <vt:lpstr>Working with UNENE</vt:lpstr>
      <vt:lpstr>My interest…</vt:lpstr>
      <vt:lpstr>Nuclear Physics Programs in Canada</vt:lpstr>
      <vt:lpstr>Esam Hussein, retired, U Regina</vt:lpstr>
      <vt:lpstr>How to fit within UNENE’s needs</vt:lpstr>
      <vt:lpstr>Individual Courses in various departments</vt:lpstr>
      <vt:lpstr>Physics courses</vt:lpstr>
      <vt:lpstr>Chemistry</vt:lpstr>
      <vt:lpstr>Computer science</vt:lpstr>
      <vt:lpstr>Engineering</vt:lpstr>
      <vt:lpstr>Other faculties</vt:lpstr>
      <vt:lpstr>Other schools</vt:lpstr>
      <vt:lpstr>Western Dean's agreement</vt:lpstr>
      <vt:lpstr>New Nuclear energy course</vt:lpstr>
      <vt:lpstr>What we need from UNENE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UNENE</dc:title>
  <dc:creator>Juliette Mammei</dc:creator>
  <cp:lastModifiedBy>Juliette Mammei</cp:lastModifiedBy>
  <cp:revision>8</cp:revision>
  <dcterms:created xsi:type="dcterms:W3CDTF">2023-10-16T16:18:32Z</dcterms:created>
  <dcterms:modified xsi:type="dcterms:W3CDTF">2023-11-07T18:37:44Z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0x010100A8D37D4A2455BF4A8E6282FC28CCDFD8</vt:lpwstr>
  </property>
</Properties>
</file>