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 id="2147483886" r:id="rId2"/>
    <p:sldMasterId id="2147483905" r:id="rId3"/>
    <p:sldMasterId id="2147483908" r:id="rId4"/>
    <p:sldMasterId id="2147483911" r:id="rId5"/>
  </p:sldMasterIdLst>
  <p:notesMasterIdLst>
    <p:notesMasterId r:id="rId27"/>
  </p:notesMasterIdLst>
  <p:handoutMasterIdLst>
    <p:handoutMasterId r:id="rId28"/>
  </p:handoutMasterIdLst>
  <p:sldIdLst>
    <p:sldId id="260" r:id="rId6"/>
    <p:sldId id="457" r:id="rId7"/>
    <p:sldId id="477" r:id="rId8"/>
    <p:sldId id="445" r:id="rId9"/>
    <p:sldId id="435" r:id="rId10"/>
    <p:sldId id="487" r:id="rId11"/>
    <p:sldId id="484" r:id="rId12"/>
    <p:sldId id="485" r:id="rId13"/>
    <p:sldId id="486" r:id="rId14"/>
    <p:sldId id="476" r:id="rId15"/>
    <p:sldId id="501" r:id="rId16"/>
    <p:sldId id="479" r:id="rId17"/>
    <p:sldId id="475" r:id="rId18"/>
    <p:sldId id="503" r:id="rId19"/>
    <p:sldId id="504" r:id="rId20"/>
    <p:sldId id="506" r:id="rId21"/>
    <p:sldId id="492" r:id="rId22"/>
    <p:sldId id="496" r:id="rId23"/>
    <p:sldId id="498" r:id="rId24"/>
    <p:sldId id="451" r:id="rId25"/>
    <p:sldId id="452" r:id="rId2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793">
          <p15:clr>
            <a:srgbClr val="A4A3A4"/>
          </p15:clr>
        </p15:guide>
        <p15:guide id="2" orient="horz" pos="2160">
          <p15:clr>
            <a:srgbClr val="A4A3A4"/>
          </p15:clr>
        </p15:guide>
        <p15:guide id="3" orient="horz" pos="3816">
          <p15:clr>
            <a:srgbClr val="A4A3A4"/>
          </p15:clr>
        </p15:guide>
        <p15:guide id="4" orient="horz" pos="1226">
          <p15:clr>
            <a:srgbClr val="A4A3A4"/>
          </p15:clr>
        </p15:guide>
        <p15:guide id="5" orient="horz" pos="1646">
          <p15:clr>
            <a:srgbClr val="A4A3A4"/>
          </p15:clr>
        </p15:guide>
        <p15:guide id="6" orient="horz" pos="486">
          <p15:clr>
            <a:srgbClr val="A4A3A4"/>
          </p15:clr>
        </p15:guide>
        <p15:guide id="7" orient="horz" pos="3808">
          <p15:clr>
            <a:srgbClr val="A4A3A4"/>
          </p15:clr>
        </p15:guide>
        <p15:guide id="8" pos="3030">
          <p15:clr>
            <a:srgbClr val="A4A3A4"/>
          </p15:clr>
        </p15:guide>
        <p15:guide id="9" pos="5478">
          <p15:clr>
            <a:srgbClr val="A4A3A4"/>
          </p15:clr>
        </p15:guide>
        <p15:guide id="10" pos="294">
          <p15:clr>
            <a:srgbClr val="A4A3A4"/>
          </p15:clr>
        </p15:guide>
      </p15:sldGuideLst>
    </p:ext>
    <p:ext uri="{2D200454-40CA-4A62-9FC3-DE9A4176ACB9}">
      <p15:notesGuideLst xmlns:p15="http://schemas.microsoft.com/office/powerpoint/2012/main" xmlns="">
        <p15:guide id="1" orient="horz" pos="2833" userDrawn="1">
          <p15:clr>
            <a:srgbClr val="A4A3A4"/>
          </p15:clr>
        </p15:guide>
        <p15:guide id="2" pos="2113" userDrawn="1">
          <p15:clr>
            <a:srgbClr val="A4A3A4"/>
          </p15:clr>
        </p15:guide>
        <p15:guide id="3" orient="horz" pos="2880"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hatterl"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C00000"/>
    <a:srgbClr val="58595B"/>
    <a:srgbClr val="13B2BC"/>
    <a:srgbClr val="6A8013"/>
    <a:srgbClr val="F2AA03"/>
    <a:srgbClr val="628DAE"/>
    <a:srgbClr val="BAA91D"/>
    <a:srgbClr val="51260B"/>
    <a:srgbClr val="EC71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883" autoAdjust="0"/>
    <p:restoredTop sz="62907" autoAdjust="0"/>
  </p:normalViewPr>
  <p:slideViewPr>
    <p:cSldViewPr snapToGrid="0" snapToObjects="1">
      <p:cViewPr>
        <p:scale>
          <a:sx n="59" d="100"/>
          <a:sy n="59" d="100"/>
        </p:scale>
        <p:origin x="-1978" y="-58"/>
      </p:cViewPr>
      <p:guideLst>
        <p:guide orient="horz" pos="793"/>
        <p:guide orient="horz" pos="2160"/>
        <p:guide orient="horz" pos="3816"/>
        <p:guide orient="horz" pos="1226"/>
        <p:guide orient="horz" pos="1646"/>
        <p:guide orient="horz" pos="486"/>
        <p:guide orient="horz" pos="3808"/>
        <p:guide pos="3030"/>
        <p:guide pos="5478"/>
        <p:guide pos="294"/>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66" d="100"/>
          <a:sy n="66" d="100"/>
        </p:scale>
        <p:origin x="-3106" y="-82"/>
      </p:cViewPr>
      <p:guideLst>
        <p:guide orient="horz" pos="2880"/>
        <p:guide orient="horz" pos="2928"/>
        <p:guide pos="2160"/>
        <p:guide pos="2208"/>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2371" tIns="46185" rIns="92371" bIns="46185" numCol="1" anchor="t" anchorCtr="0" compatLnSpc="1">
            <a:prstTxWarp prst="textNoShape">
              <a:avLst/>
            </a:prstTxWarp>
          </a:bodyPr>
          <a:lstStyle>
            <a:lvl1pPr algn="l" eaLnBrk="0" hangingPunct="0">
              <a:defRPr sz="1200">
                <a:latin typeface="Times" pitchFamily="18" charset="0"/>
                <a:ea typeface="+mn-ea"/>
                <a:cs typeface="+mn-cs"/>
              </a:defRPr>
            </a:lvl1pPr>
          </a:lstStyle>
          <a:p>
            <a:pPr>
              <a:defRPr/>
            </a:pPr>
            <a:endParaRPr lang="en-US" dirty="0"/>
          </a:p>
        </p:txBody>
      </p:sp>
      <p:sp>
        <p:nvSpPr>
          <p:cNvPr id="49155"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2371" tIns="46185" rIns="92371" bIns="46185" numCol="1" anchor="t" anchorCtr="0" compatLnSpc="1">
            <a:prstTxWarp prst="textNoShape">
              <a:avLst/>
            </a:prstTxWarp>
          </a:bodyPr>
          <a:lstStyle>
            <a:lvl1pPr algn="r" eaLnBrk="0" hangingPunct="0">
              <a:defRPr sz="1200">
                <a:latin typeface="Times" pitchFamily="18" charset="0"/>
                <a:ea typeface="+mn-ea"/>
                <a:cs typeface="+mn-cs"/>
              </a:defRPr>
            </a:lvl1pPr>
          </a:lstStyle>
          <a:p>
            <a:pPr>
              <a:defRPr/>
            </a:pPr>
            <a:endParaRPr lang="en-US" dirty="0"/>
          </a:p>
        </p:txBody>
      </p:sp>
      <p:sp>
        <p:nvSpPr>
          <p:cNvPr id="49156"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2371" tIns="46185" rIns="92371" bIns="46185" numCol="1" anchor="b" anchorCtr="0" compatLnSpc="1">
            <a:prstTxWarp prst="textNoShape">
              <a:avLst/>
            </a:prstTxWarp>
          </a:bodyPr>
          <a:lstStyle>
            <a:lvl1pPr algn="l" eaLnBrk="0" hangingPunct="0">
              <a:defRPr sz="1200">
                <a:latin typeface="Times" pitchFamily="18" charset="0"/>
                <a:ea typeface="+mn-ea"/>
                <a:cs typeface="+mn-cs"/>
              </a:defRPr>
            </a:lvl1pPr>
          </a:lstStyle>
          <a:p>
            <a:pPr>
              <a:defRPr/>
            </a:pPr>
            <a:endParaRPr lang="en-US" dirty="0"/>
          </a:p>
        </p:txBody>
      </p:sp>
      <p:sp>
        <p:nvSpPr>
          <p:cNvPr id="49157"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2371" tIns="46185" rIns="92371" bIns="46185" numCol="1" anchor="b" anchorCtr="0" compatLnSpc="1">
            <a:prstTxWarp prst="textNoShape">
              <a:avLst/>
            </a:prstTxWarp>
          </a:bodyPr>
          <a:lstStyle>
            <a:lvl1pPr algn="r">
              <a:defRPr sz="1200"/>
            </a:lvl1pPr>
          </a:lstStyle>
          <a:p>
            <a:fld id="{DB084880-1878-0B42-A675-548E316A3914}" type="slidenum">
              <a:rPr lang="en-US"/>
              <a:pPr/>
              <a:t>‹#›</a:t>
            </a:fld>
            <a:endParaRPr lang="en-US" dirty="0"/>
          </a:p>
        </p:txBody>
      </p:sp>
    </p:spTree>
    <p:extLst>
      <p:ext uri="{BB962C8B-B14F-4D97-AF65-F5344CB8AC3E}">
        <p14:creationId xmlns:p14="http://schemas.microsoft.com/office/powerpoint/2010/main" val="1291469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eaLnBrk="1" hangingPunct="1">
              <a:defRPr sz="1200">
                <a:latin typeface="Times" pitchFamily="18" charset="0"/>
                <a:ea typeface="+mn-ea"/>
                <a:cs typeface="+mn-cs"/>
              </a:defRPr>
            </a:lvl1pPr>
          </a:lstStyle>
          <a:p>
            <a:pPr>
              <a:defRPr/>
            </a:pPr>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2" tIns="46587" rIns="93172" bIns="46587" numCol="1" anchor="t" anchorCtr="0" compatLnSpc="1">
            <a:prstTxWarp prst="textNoShape">
              <a:avLst/>
            </a:prstTxWarp>
          </a:bodyPr>
          <a:lstStyle>
            <a:lvl1pPr algn="r" eaLnBrk="1" hangingPunct="1">
              <a:defRPr sz="1200"/>
            </a:lvl1pPr>
          </a:lstStyle>
          <a:p>
            <a:fld id="{75D04276-39AC-EE48-B9DC-644DBE5E791E}" type="datetime1">
              <a:rPr lang="en-CA"/>
              <a:pPr/>
              <a:t>31/08/2016</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7" rIns="93172" bIns="46587" rtlCol="0" anchor="ctr"/>
          <a:lstStyle/>
          <a:p>
            <a:pPr lvl="0"/>
            <a:endParaRPr lang="en-CA"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wrap="square" lIns="93172" tIns="46587" rIns="93172" bIns="46587"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eaLnBrk="1" hangingPunct="1">
              <a:defRPr sz="1200">
                <a:latin typeface="Times" pitchFamily="18" charset="0"/>
                <a:ea typeface="+mn-ea"/>
                <a:cs typeface="+mn-cs"/>
              </a:defRPr>
            </a:lvl1pPr>
          </a:lstStyle>
          <a:p>
            <a:pPr>
              <a:defRPr/>
            </a:pPr>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2" tIns="46587" rIns="93172" bIns="46587" numCol="1" anchor="b" anchorCtr="0" compatLnSpc="1">
            <a:prstTxWarp prst="textNoShape">
              <a:avLst/>
            </a:prstTxWarp>
          </a:bodyPr>
          <a:lstStyle>
            <a:lvl1pPr algn="r" eaLnBrk="1" hangingPunct="1">
              <a:defRPr sz="1200"/>
            </a:lvl1pPr>
          </a:lstStyle>
          <a:p>
            <a:fld id="{89D497DD-2F74-3C4D-926A-51097E26DBA2}" type="slidenum">
              <a:rPr lang="en-CA"/>
              <a:pPr/>
              <a:t>‹#›</a:t>
            </a:fld>
            <a:endParaRPr lang="en-CA" dirty="0"/>
          </a:p>
        </p:txBody>
      </p:sp>
    </p:spTree>
    <p:extLst>
      <p:ext uri="{BB962C8B-B14F-4D97-AF65-F5344CB8AC3E}">
        <p14:creationId xmlns:p14="http://schemas.microsoft.com/office/powerpoint/2010/main" val="3226907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dirty="0">
              <a:latin typeface="Calibri" charset="0"/>
              <a:ea typeface="ＭＳ Ｐゴシック"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cs typeface="ＭＳ Ｐゴシック" charset="0"/>
              </a:defRPr>
            </a:lvl1pPr>
            <a:lvl2pPr marL="757024" indent="-291163">
              <a:defRPr sz="1200">
                <a:solidFill>
                  <a:schemeClr val="tx1"/>
                </a:solidFill>
                <a:latin typeface="Calibri" charset="0"/>
                <a:ea typeface="ＭＳ Ｐゴシック" charset="0"/>
              </a:defRPr>
            </a:lvl2pPr>
            <a:lvl3pPr marL="1164653" indent="-232930">
              <a:defRPr sz="1200">
                <a:solidFill>
                  <a:schemeClr val="tx1"/>
                </a:solidFill>
                <a:latin typeface="Calibri" charset="0"/>
                <a:ea typeface="ＭＳ Ｐゴシック" charset="0"/>
              </a:defRPr>
            </a:lvl3pPr>
            <a:lvl4pPr marL="1630514" indent="-232930">
              <a:defRPr sz="1200">
                <a:solidFill>
                  <a:schemeClr val="tx1"/>
                </a:solidFill>
                <a:latin typeface="Calibri" charset="0"/>
                <a:ea typeface="ＭＳ Ｐゴシック" charset="0"/>
              </a:defRPr>
            </a:lvl4pPr>
            <a:lvl5pPr marL="2096375" indent="-232930">
              <a:defRPr sz="1200">
                <a:solidFill>
                  <a:schemeClr val="tx1"/>
                </a:solidFill>
                <a:latin typeface="Calibri" charset="0"/>
                <a:ea typeface="ＭＳ Ｐゴシック" charset="0"/>
              </a:defRPr>
            </a:lvl5pPr>
            <a:lvl6pPr marL="2562236" indent="-232930" eaLnBrk="0" fontAlgn="base" hangingPunct="0">
              <a:spcBef>
                <a:spcPct val="30000"/>
              </a:spcBef>
              <a:spcAft>
                <a:spcPct val="0"/>
              </a:spcAft>
              <a:defRPr sz="1200">
                <a:solidFill>
                  <a:schemeClr val="tx1"/>
                </a:solidFill>
                <a:latin typeface="Calibri" charset="0"/>
                <a:ea typeface="ＭＳ Ｐゴシック" charset="0"/>
              </a:defRPr>
            </a:lvl6pPr>
            <a:lvl7pPr marL="3028096" indent="-232930" eaLnBrk="0" fontAlgn="base" hangingPunct="0">
              <a:spcBef>
                <a:spcPct val="30000"/>
              </a:spcBef>
              <a:spcAft>
                <a:spcPct val="0"/>
              </a:spcAft>
              <a:defRPr sz="1200">
                <a:solidFill>
                  <a:schemeClr val="tx1"/>
                </a:solidFill>
                <a:latin typeface="Calibri" charset="0"/>
                <a:ea typeface="ＭＳ Ｐゴシック" charset="0"/>
              </a:defRPr>
            </a:lvl7pPr>
            <a:lvl8pPr marL="3493957" indent="-232930" eaLnBrk="0" fontAlgn="base" hangingPunct="0">
              <a:spcBef>
                <a:spcPct val="30000"/>
              </a:spcBef>
              <a:spcAft>
                <a:spcPct val="0"/>
              </a:spcAft>
              <a:defRPr sz="1200">
                <a:solidFill>
                  <a:schemeClr val="tx1"/>
                </a:solidFill>
                <a:latin typeface="Calibri" charset="0"/>
                <a:ea typeface="ＭＳ Ｐゴシック" charset="0"/>
              </a:defRPr>
            </a:lvl8pPr>
            <a:lvl9pPr marL="3959819" indent="-232930" eaLnBrk="0" fontAlgn="base" hangingPunct="0">
              <a:spcBef>
                <a:spcPct val="30000"/>
              </a:spcBef>
              <a:spcAft>
                <a:spcPct val="0"/>
              </a:spcAft>
              <a:defRPr sz="1200">
                <a:solidFill>
                  <a:schemeClr val="tx1"/>
                </a:solidFill>
                <a:latin typeface="Calibri" charset="0"/>
                <a:ea typeface="ＭＳ Ｐゴシック" charset="0"/>
              </a:defRPr>
            </a:lvl9pPr>
          </a:lstStyle>
          <a:p>
            <a:fld id="{7D8AEA0D-097A-CE48-9388-1633DE0CD33D}" type="slidenum">
              <a:rPr lang="en-CA">
                <a:latin typeface="Times" charset="0"/>
              </a:rPr>
              <a:pPr/>
              <a:t>1</a:t>
            </a:fld>
            <a:endParaRPr lang="en-CA" dirty="0">
              <a:latin typeface="Times" charset="0"/>
            </a:endParaRPr>
          </a:p>
        </p:txBody>
      </p:sp>
    </p:spTree>
    <p:extLst>
      <p:ext uri="{BB962C8B-B14F-4D97-AF65-F5344CB8AC3E}">
        <p14:creationId xmlns:p14="http://schemas.microsoft.com/office/powerpoint/2010/main" val="3021709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10</a:t>
            </a:fld>
            <a:endParaRPr lang="en-CA" dirty="0"/>
          </a:p>
        </p:txBody>
      </p:sp>
    </p:spTree>
    <p:extLst>
      <p:ext uri="{BB962C8B-B14F-4D97-AF65-F5344CB8AC3E}">
        <p14:creationId xmlns:p14="http://schemas.microsoft.com/office/powerpoint/2010/main" val="3324018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50">
              <a:defRPr/>
            </a:pPr>
            <a:endParaRPr lang="en-CA" dirty="0"/>
          </a:p>
          <a:p>
            <a:pPr defTabSz="914350">
              <a:defRPr/>
            </a:pPr>
            <a:endParaRPr lang="en-US" dirty="0" smtClean="0"/>
          </a:p>
          <a:p>
            <a:pPr defTabSz="914350">
              <a:defRPr/>
            </a:pPr>
            <a:endParaRPr lang="en-US"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11</a:t>
            </a:fld>
            <a:endParaRPr lang="en-CA" dirty="0"/>
          </a:p>
        </p:txBody>
      </p:sp>
    </p:spTree>
    <p:extLst>
      <p:ext uri="{BB962C8B-B14F-4D97-AF65-F5344CB8AC3E}">
        <p14:creationId xmlns:p14="http://schemas.microsoft.com/office/powerpoint/2010/main" val="4279033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smtClean="0"/>
          </a:p>
        </p:txBody>
      </p:sp>
      <p:sp>
        <p:nvSpPr>
          <p:cNvPr id="4" name="Slide Number Placeholder 3"/>
          <p:cNvSpPr>
            <a:spLocks noGrp="1"/>
          </p:cNvSpPr>
          <p:nvPr>
            <p:ph type="sldNum" sz="quarter" idx="10"/>
          </p:nvPr>
        </p:nvSpPr>
        <p:spPr/>
        <p:txBody>
          <a:bodyPr/>
          <a:lstStyle/>
          <a:p>
            <a:fld id="{89D497DD-2F74-3C4D-926A-51097E26DBA2}" type="slidenum">
              <a:rPr lang="en-CA" smtClean="0"/>
              <a:pPr/>
              <a:t>12</a:t>
            </a:fld>
            <a:endParaRPr lang="en-CA" dirty="0"/>
          </a:p>
        </p:txBody>
      </p:sp>
    </p:spTree>
    <p:extLst>
      <p:ext uri="{BB962C8B-B14F-4D97-AF65-F5344CB8AC3E}">
        <p14:creationId xmlns:p14="http://schemas.microsoft.com/office/powerpoint/2010/main" val="2000010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CA" dirty="0" smtClean="0"/>
              <a:t>Barrier </a:t>
            </a:r>
            <a:r>
              <a:rPr lang="en-CA" baseline="0" dirty="0" smtClean="0"/>
              <a:t>- </a:t>
            </a:r>
            <a:r>
              <a:rPr lang="en-CA" dirty="0" smtClean="0"/>
              <a:t>Include every barrier you can think of, even if it’s a Physical Plant Responsibility. Describe</a:t>
            </a:r>
            <a:r>
              <a:rPr lang="en-CA" baseline="0" dirty="0" smtClean="0"/>
              <a:t> the barrier </a:t>
            </a:r>
            <a:r>
              <a:rPr lang="en-CA" baseline="0" dirty="0" err="1" smtClean="0"/>
              <a:t>ie</a:t>
            </a:r>
            <a:r>
              <a:rPr lang="en-CA" baseline="0" dirty="0" smtClean="0"/>
              <a:t> service animals not welcome in a certain area.</a:t>
            </a:r>
          </a:p>
          <a:p>
            <a:pPr defTabSz="931774">
              <a:defRPr/>
            </a:pPr>
            <a:r>
              <a:rPr lang="en-CA" baseline="0" dirty="0" smtClean="0"/>
              <a:t>Action – Suggest a course of action to remove the barrier</a:t>
            </a:r>
          </a:p>
          <a:p>
            <a:pPr defTabSz="931774">
              <a:defRPr/>
            </a:pPr>
            <a:r>
              <a:rPr lang="en-CA" baseline="0" dirty="0" smtClean="0"/>
              <a:t>Responsibility – whose responsibility is it to take action, the unit or university?</a:t>
            </a:r>
          </a:p>
          <a:p>
            <a:pPr defTabSz="931774">
              <a:defRPr/>
            </a:pPr>
            <a:r>
              <a:rPr lang="en-CA" baseline="0" dirty="0" smtClean="0"/>
              <a:t>Cost and timeline – Estimate the cost or put unknown.  For a timeline, it can be immediate, next month, next year or put </a:t>
            </a:r>
            <a:r>
              <a:rPr lang="en-CA" baseline="0" dirty="0" smtClean="0"/>
              <a:t>‘unknown’ </a:t>
            </a:r>
            <a:r>
              <a:rPr lang="en-CA" baseline="0" dirty="0" smtClean="0"/>
              <a:t>if you don’t know.</a:t>
            </a:r>
          </a:p>
          <a:p>
            <a:pPr defTabSz="931774">
              <a:defRPr/>
            </a:pPr>
            <a:endParaRPr lang="en-CA" baseline="0" dirty="0" smtClean="0"/>
          </a:p>
          <a:p>
            <a:pPr defTabSz="931774">
              <a:defRPr/>
            </a:pPr>
            <a:r>
              <a:rPr lang="en-CA" baseline="0" dirty="0" smtClean="0"/>
              <a:t>Complete this exercise for </a:t>
            </a:r>
            <a:r>
              <a:rPr lang="en-CA" baseline="0" dirty="0" smtClean="0"/>
              <a:t>each barrier </a:t>
            </a:r>
            <a:r>
              <a:rPr lang="en-CA" baseline="0" dirty="0" smtClean="0"/>
              <a:t>type but </a:t>
            </a:r>
            <a:r>
              <a:rPr lang="en-CA" baseline="0" dirty="0" smtClean="0"/>
              <a:t>don’t worry </a:t>
            </a:r>
            <a:r>
              <a:rPr lang="en-CA" baseline="0" dirty="0" smtClean="0"/>
              <a:t>so much about which category they fit into as most overlap. </a:t>
            </a:r>
          </a:p>
          <a:p>
            <a:pPr defTabSz="931774">
              <a:defRPr/>
            </a:pPr>
            <a:endParaRPr lang="en-CA" baseline="0" dirty="0" smtClean="0"/>
          </a:p>
          <a:p>
            <a:pPr defTabSz="931774">
              <a:defRPr/>
            </a:pPr>
            <a:endParaRPr lang="en-CA" baseline="0" dirty="0" smtClean="0"/>
          </a:p>
          <a:p>
            <a:pPr defTabSz="931774">
              <a:defRPr/>
            </a:pPr>
            <a:endParaRPr lang="en-CA" baseline="0" dirty="0" smtClean="0"/>
          </a:p>
          <a:p>
            <a:pPr defTabSz="931774">
              <a:defRPr/>
            </a:pPr>
            <a:endParaRPr lang="en-CA" baseline="0" dirty="0" smtClean="0"/>
          </a:p>
          <a:p>
            <a:pPr defTabSz="931774">
              <a:defRPr/>
            </a:pPr>
            <a:endParaRPr lang="en-CA" baseline="0" dirty="0" smtClean="0"/>
          </a:p>
          <a:p>
            <a:pPr defTabSz="931774">
              <a:defRPr/>
            </a:pPr>
            <a:endParaRPr lang="en-CA" baseline="0" dirty="0" smtClean="0"/>
          </a:p>
          <a:p>
            <a:pPr defTabSz="931774">
              <a:defRPr/>
            </a:pPr>
            <a:endParaRPr lang="en-CA" baseline="0" dirty="0" smtClean="0"/>
          </a:p>
          <a:p>
            <a:pPr defTabSz="931774">
              <a:defRPr/>
            </a:pPr>
            <a:endParaRPr lang="en-CA" baseline="0" dirty="0" smtClean="0"/>
          </a:p>
          <a:p>
            <a:pPr defTabSz="931774">
              <a:defRPr/>
            </a:pPr>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13</a:t>
            </a:fld>
            <a:endParaRPr lang="en-CA" dirty="0"/>
          </a:p>
        </p:txBody>
      </p:sp>
    </p:spTree>
    <p:extLst>
      <p:ext uri="{BB962C8B-B14F-4D97-AF65-F5344CB8AC3E}">
        <p14:creationId xmlns:p14="http://schemas.microsoft.com/office/powerpoint/2010/main" val="3792098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14</a:t>
            </a:fld>
            <a:endParaRPr lang="en-CA" dirty="0"/>
          </a:p>
        </p:txBody>
      </p:sp>
    </p:spTree>
    <p:extLst>
      <p:ext uri="{BB962C8B-B14F-4D97-AF65-F5344CB8AC3E}">
        <p14:creationId xmlns:p14="http://schemas.microsoft.com/office/powerpoint/2010/main" val="2408255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CA" dirty="0"/>
              <a:t>Our websites </a:t>
            </a:r>
            <a:r>
              <a:rPr lang="en-CA" dirty="0" smtClean="0"/>
              <a:t>also need </a:t>
            </a:r>
            <a:r>
              <a:rPr lang="en-CA" dirty="0"/>
              <a:t>to be accessible </a:t>
            </a:r>
            <a:r>
              <a:rPr lang="en-CA" dirty="0" smtClean="0"/>
              <a:t>and </a:t>
            </a:r>
            <a:r>
              <a:rPr lang="en-CA" dirty="0"/>
              <a:t>compatible with screen-reader software. </a:t>
            </a:r>
            <a:r>
              <a:rPr lang="en-CA" dirty="0" smtClean="0"/>
              <a:t>There’s </a:t>
            </a:r>
            <a:r>
              <a:rPr lang="en-CA" dirty="0"/>
              <a:t>a </a:t>
            </a:r>
            <a:r>
              <a:rPr lang="en-CA" dirty="0" smtClean="0"/>
              <a:t>‘Check Accessibility’ </a:t>
            </a:r>
            <a:r>
              <a:rPr lang="en-CA" dirty="0"/>
              <a:t>tool in Word and Acrobat that you can check to see if your documents are </a:t>
            </a:r>
            <a:r>
              <a:rPr lang="en-CA" dirty="0" smtClean="0"/>
              <a:t>accessible</a:t>
            </a:r>
            <a:r>
              <a:rPr lang="en-CA" baseline="0" dirty="0" smtClean="0"/>
              <a:t> before you upload them.</a:t>
            </a:r>
            <a:r>
              <a:rPr lang="en-CA" dirty="0" smtClean="0"/>
              <a:t> Tag</a:t>
            </a:r>
            <a:r>
              <a:rPr lang="en-CA" baseline="0" dirty="0" smtClean="0"/>
              <a:t> images with electronic labels whi</a:t>
            </a:r>
            <a:r>
              <a:rPr lang="en-CA" dirty="0" smtClean="0"/>
              <a:t>ch </a:t>
            </a:r>
            <a:r>
              <a:rPr lang="en-CA" dirty="0"/>
              <a:t>are screen-reader friendly. </a:t>
            </a:r>
          </a:p>
          <a:p>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15</a:t>
            </a:fld>
            <a:endParaRPr lang="en-CA" dirty="0"/>
          </a:p>
        </p:txBody>
      </p:sp>
    </p:spTree>
    <p:extLst>
      <p:ext uri="{BB962C8B-B14F-4D97-AF65-F5344CB8AC3E}">
        <p14:creationId xmlns:p14="http://schemas.microsoft.com/office/powerpoint/2010/main" val="3147455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16</a:t>
            </a:fld>
            <a:endParaRPr lang="en-CA" dirty="0"/>
          </a:p>
        </p:txBody>
      </p:sp>
    </p:spTree>
    <p:extLst>
      <p:ext uri="{BB962C8B-B14F-4D97-AF65-F5344CB8AC3E}">
        <p14:creationId xmlns:p14="http://schemas.microsoft.com/office/powerpoint/2010/main" val="4008579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fld id="{89D497DD-2F74-3C4D-926A-51097E26DBA2}" type="slidenum">
              <a:rPr lang="en-CA" smtClean="0"/>
              <a:pPr/>
              <a:t>17</a:t>
            </a:fld>
            <a:endParaRPr lang="en-CA" dirty="0"/>
          </a:p>
        </p:txBody>
      </p:sp>
    </p:spTree>
    <p:extLst>
      <p:ext uri="{BB962C8B-B14F-4D97-AF65-F5344CB8AC3E}">
        <p14:creationId xmlns:p14="http://schemas.microsoft.com/office/powerpoint/2010/main" val="134695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18</a:t>
            </a:fld>
            <a:endParaRPr lang="en-CA" dirty="0"/>
          </a:p>
        </p:txBody>
      </p:sp>
    </p:spTree>
    <p:extLst>
      <p:ext uri="{BB962C8B-B14F-4D97-AF65-F5344CB8AC3E}">
        <p14:creationId xmlns:p14="http://schemas.microsoft.com/office/powerpoint/2010/main" val="1599243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Improper snow clearing</a:t>
            </a:r>
            <a:r>
              <a:rPr lang="en-US" baseline="0" dirty="0" smtClean="0"/>
              <a:t> on sidewalks and building entrances is also a barrier.</a:t>
            </a:r>
          </a:p>
          <a:p>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19</a:t>
            </a:fld>
            <a:endParaRPr lang="en-CA" dirty="0"/>
          </a:p>
        </p:txBody>
      </p:sp>
    </p:spTree>
    <p:extLst>
      <p:ext uri="{BB962C8B-B14F-4D97-AF65-F5344CB8AC3E}">
        <p14:creationId xmlns:p14="http://schemas.microsoft.com/office/powerpoint/2010/main" val="3644501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89D497DD-2F74-3C4D-926A-51097E26DBA2}" type="slidenum">
              <a:rPr lang="en-CA" smtClean="0"/>
              <a:pPr/>
              <a:t>2</a:t>
            </a:fld>
            <a:endParaRPr lang="en-CA" dirty="0"/>
          </a:p>
        </p:txBody>
      </p:sp>
    </p:spTree>
    <p:extLst>
      <p:ext uri="{BB962C8B-B14F-4D97-AF65-F5344CB8AC3E}">
        <p14:creationId xmlns:p14="http://schemas.microsoft.com/office/powerpoint/2010/main" val="1023997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20</a:t>
            </a:fld>
            <a:endParaRPr lang="en-CA" dirty="0"/>
          </a:p>
        </p:txBody>
      </p:sp>
    </p:spTree>
    <p:extLst>
      <p:ext uri="{BB962C8B-B14F-4D97-AF65-F5344CB8AC3E}">
        <p14:creationId xmlns:p14="http://schemas.microsoft.com/office/powerpoint/2010/main" val="3483896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aseline="0" dirty="0" smtClean="0"/>
          </a:p>
        </p:txBody>
      </p:sp>
      <p:sp>
        <p:nvSpPr>
          <p:cNvPr id="4" name="Slide Number Placeholder 3"/>
          <p:cNvSpPr>
            <a:spLocks noGrp="1"/>
          </p:cNvSpPr>
          <p:nvPr>
            <p:ph type="sldNum" sz="quarter" idx="10"/>
          </p:nvPr>
        </p:nvSpPr>
        <p:spPr/>
        <p:txBody>
          <a:bodyPr/>
          <a:lstStyle/>
          <a:p>
            <a:fld id="{89D497DD-2F74-3C4D-926A-51097E26DBA2}" type="slidenum">
              <a:rPr lang="en-CA" smtClean="0"/>
              <a:pPr/>
              <a:t>21</a:t>
            </a:fld>
            <a:endParaRPr lang="en-CA" dirty="0"/>
          </a:p>
        </p:txBody>
      </p:sp>
    </p:spTree>
    <p:extLst>
      <p:ext uri="{BB962C8B-B14F-4D97-AF65-F5344CB8AC3E}">
        <p14:creationId xmlns:p14="http://schemas.microsoft.com/office/powerpoint/2010/main" val="156768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aseline="0" dirty="0" smtClean="0"/>
              <a:t>“Customers” in the context of the University include anyone who uses our facilities, services and programs including staff, students and guests.</a:t>
            </a:r>
          </a:p>
          <a:p>
            <a:endParaRPr lang="en-CA" baseline="0" dirty="0" smtClean="0"/>
          </a:p>
          <a:p>
            <a:r>
              <a:rPr lang="en-CA" baseline="0" dirty="0" smtClean="0"/>
              <a:t>Service notifications – on communications like emails, course outlines, website - letting people know that there is a Student Accessibility </a:t>
            </a:r>
            <a:r>
              <a:rPr lang="en-CA" dirty="0"/>
              <a:t>O</a:t>
            </a:r>
            <a:r>
              <a:rPr lang="en-CA" baseline="0" dirty="0" smtClean="0"/>
              <a:t>ffice </a:t>
            </a:r>
            <a:r>
              <a:rPr lang="en-CA" baseline="0" dirty="0" err="1" smtClean="0"/>
              <a:t>etc</a:t>
            </a:r>
            <a:endParaRPr lang="en-CA" baseline="0" dirty="0" smtClean="0"/>
          </a:p>
          <a:p>
            <a:endParaRPr lang="en-CA" baseline="0" dirty="0" smtClean="0"/>
          </a:p>
          <a:p>
            <a:r>
              <a:rPr lang="en-CA" baseline="0" dirty="0" smtClean="0"/>
              <a:t>Training – </a:t>
            </a:r>
            <a:r>
              <a:rPr lang="en-CA" baseline="0" dirty="0" err="1" smtClean="0"/>
              <a:t>ie</a:t>
            </a:r>
            <a:r>
              <a:rPr lang="en-CA" baseline="0" dirty="0" smtClean="0"/>
              <a:t>. how to communicate with someone with disabilities, using the disabilities accommodations checklist when planning a meeting/event</a:t>
            </a:r>
          </a:p>
          <a:p>
            <a:endParaRPr lang="en-CA" baseline="0" dirty="0" smtClean="0"/>
          </a:p>
          <a:p>
            <a:endParaRPr lang="en-CA" baseline="0" dirty="0" smtClean="0"/>
          </a:p>
        </p:txBody>
      </p:sp>
      <p:sp>
        <p:nvSpPr>
          <p:cNvPr id="4" name="Slide Number Placeholder 3"/>
          <p:cNvSpPr>
            <a:spLocks noGrp="1"/>
          </p:cNvSpPr>
          <p:nvPr>
            <p:ph type="sldNum" sz="quarter" idx="10"/>
          </p:nvPr>
        </p:nvSpPr>
        <p:spPr/>
        <p:txBody>
          <a:bodyPr/>
          <a:lstStyle/>
          <a:p>
            <a:fld id="{89D497DD-2F74-3C4D-926A-51097E26DBA2}" type="slidenum">
              <a:rPr lang="en-CA" smtClean="0"/>
              <a:pPr/>
              <a:t>3</a:t>
            </a:fld>
            <a:endParaRPr lang="en-CA" dirty="0"/>
          </a:p>
        </p:txBody>
      </p:sp>
    </p:spTree>
    <p:extLst>
      <p:ext uri="{BB962C8B-B14F-4D97-AF65-F5344CB8AC3E}">
        <p14:creationId xmlns:p14="http://schemas.microsoft.com/office/powerpoint/2010/main" val="218051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4</a:t>
            </a:fld>
            <a:endParaRPr lang="en-CA" dirty="0"/>
          </a:p>
        </p:txBody>
      </p:sp>
    </p:spTree>
    <p:extLst>
      <p:ext uri="{BB962C8B-B14F-4D97-AF65-F5344CB8AC3E}">
        <p14:creationId xmlns:p14="http://schemas.microsoft.com/office/powerpoint/2010/main" val="4219155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a:p>
            <a:endParaRPr lang="en-CA" baseline="0" dirty="0" smtClean="0"/>
          </a:p>
        </p:txBody>
      </p:sp>
      <p:sp>
        <p:nvSpPr>
          <p:cNvPr id="4" name="Slide Number Placeholder 3"/>
          <p:cNvSpPr>
            <a:spLocks noGrp="1"/>
          </p:cNvSpPr>
          <p:nvPr>
            <p:ph type="sldNum" sz="quarter" idx="10"/>
          </p:nvPr>
        </p:nvSpPr>
        <p:spPr/>
        <p:txBody>
          <a:bodyPr/>
          <a:lstStyle/>
          <a:p>
            <a:fld id="{89D497DD-2F74-3C4D-926A-51097E26DBA2}" type="slidenum">
              <a:rPr lang="en-CA" smtClean="0"/>
              <a:pPr/>
              <a:t>5</a:t>
            </a:fld>
            <a:endParaRPr lang="en-CA" dirty="0"/>
          </a:p>
        </p:txBody>
      </p:sp>
    </p:spTree>
    <p:extLst>
      <p:ext uri="{BB962C8B-B14F-4D97-AF65-F5344CB8AC3E}">
        <p14:creationId xmlns:p14="http://schemas.microsoft.com/office/powerpoint/2010/main" val="1427515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a:p>
            <a:endParaRPr lang="en-CA" baseline="0" dirty="0" smtClean="0"/>
          </a:p>
        </p:txBody>
      </p:sp>
      <p:sp>
        <p:nvSpPr>
          <p:cNvPr id="4" name="Slide Number Placeholder 3"/>
          <p:cNvSpPr>
            <a:spLocks noGrp="1"/>
          </p:cNvSpPr>
          <p:nvPr>
            <p:ph type="sldNum" sz="quarter" idx="10"/>
          </p:nvPr>
        </p:nvSpPr>
        <p:spPr/>
        <p:txBody>
          <a:bodyPr/>
          <a:lstStyle/>
          <a:p>
            <a:fld id="{89D497DD-2F74-3C4D-926A-51097E26DBA2}" type="slidenum">
              <a:rPr lang="en-CA" smtClean="0"/>
              <a:pPr/>
              <a:t>6</a:t>
            </a:fld>
            <a:endParaRPr lang="en-CA" dirty="0"/>
          </a:p>
        </p:txBody>
      </p:sp>
    </p:spTree>
    <p:extLst>
      <p:ext uri="{BB962C8B-B14F-4D97-AF65-F5344CB8AC3E}">
        <p14:creationId xmlns:p14="http://schemas.microsoft.com/office/powerpoint/2010/main" val="2494125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The goal </a:t>
            </a:r>
            <a:r>
              <a:rPr lang="en-US" dirty="0"/>
              <a:t>of this audit </a:t>
            </a:r>
            <a:r>
              <a:rPr lang="en-US" dirty="0" smtClean="0"/>
              <a:t>is to achieve </a:t>
            </a:r>
            <a:r>
              <a:rPr lang="en-US" dirty="0"/>
              <a:t>“reasonable accommodation”. </a:t>
            </a:r>
            <a:endParaRPr lang="en-US" dirty="0" smtClean="0"/>
          </a:p>
          <a:p>
            <a:pPr>
              <a:defRPr/>
            </a:pPr>
            <a:endParaRPr lang="en-US" dirty="0"/>
          </a:p>
          <a:p>
            <a:pPr>
              <a:defRPr/>
            </a:pPr>
            <a:r>
              <a:rPr lang="en-US" dirty="0" smtClean="0"/>
              <a:t>The </a:t>
            </a:r>
            <a:r>
              <a:rPr lang="en-US" dirty="0"/>
              <a:t>University is looking for the least expensive, easiest solution for </a:t>
            </a:r>
            <a:r>
              <a:rPr lang="en-US" dirty="0" smtClean="0"/>
              <a:t>removing barriers</a:t>
            </a:r>
            <a:r>
              <a:rPr lang="en-US" dirty="0"/>
              <a:t>. We need to </a:t>
            </a:r>
            <a:r>
              <a:rPr lang="en-US" dirty="0" smtClean="0"/>
              <a:t>focus on </a:t>
            </a:r>
            <a:r>
              <a:rPr lang="en-US" dirty="0"/>
              <a:t>the barriers that when </a:t>
            </a:r>
            <a:r>
              <a:rPr lang="en-US" dirty="0" smtClean="0"/>
              <a:t>removed, benefit </a:t>
            </a:r>
            <a:r>
              <a:rPr lang="en-US" dirty="0"/>
              <a:t>the most </a:t>
            </a:r>
            <a:r>
              <a:rPr lang="en-US" dirty="0" smtClean="0"/>
              <a:t>people. </a:t>
            </a:r>
          </a:p>
          <a:p>
            <a:pPr>
              <a:defRPr/>
            </a:pPr>
            <a:endParaRPr lang="en-US" dirty="0"/>
          </a:p>
          <a:p>
            <a:r>
              <a:rPr lang="en-CA" baseline="0" dirty="0" smtClean="0"/>
              <a:t>Ultimately</a:t>
            </a:r>
            <a:r>
              <a:rPr lang="en-CA" dirty="0" smtClean="0"/>
              <a:t> </a:t>
            </a:r>
            <a:r>
              <a:rPr lang="en-CA" dirty="0" smtClean="0"/>
              <a:t>the University will </a:t>
            </a:r>
            <a:r>
              <a:rPr lang="en-CA" dirty="0" smtClean="0"/>
              <a:t>prioritize</a:t>
            </a:r>
            <a:r>
              <a:rPr lang="en-CA" baseline="0" dirty="0" smtClean="0"/>
              <a:t> the barriers to remove based on financial </a:t>
            </a:r>
            <a:r>
              <a:rPr lang="en-CA" baseline="0" dirty="0" smtClean="0"/>
              <a:t>resources.</a:t>
            </a:r>
            <a:endParaRPr lang="en-CA" baseline="0" dirty="0"/>
          </a:p>
          <a:p>
            <a:endParaRPr lang="en-CA" baseline="0" dirty="0" smtClean="0"/>
          </a:p>
        </p:txBody>
      </p:sp>
      <p:sp>
        <p:nvSpPr>
          <p:cNvPr id="4" name="Slide Number Placeholder 3"/>
          <p:cNvSpPr>
            <a:spLocks noGrp="1"/>
          </p:cNvSpPr>
          <p:nvPr>
            <p:ph type="sldNum" sz="quarter" idx="10"/>
          </p:nvPr>
        </p:nvSpPr>
        <p:spPr/>
        <p:txBody>
          <a:bodyPr/>
          <a:lstStyle/>
          <a:p>
            <a:fld id="{89D497DD-2F74-3C4D-926A-51097E26DBA2}" type="slidenum">
              <a:rPr lang="en-CA" smtClean="0"/>
              <a:pPr/>
              <a:t>7</a:t>
            </a:fld>
            <a:endParaRPr lang="en-CA" dirty="0"/>
          </a:p>
        </p:txBody>
      </p:sp>
    </p:spTree>
    <p:extLst>
      <p:ext uri="{BB962C8B-B14F-4D97-AF65-F5344CB8AC3E}">
        <p14:creationId xmlns:p14="http://schemas.microsoft.com/office/powerpoint/2010/main" val="249412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Examples each Type of Barrier:</a:t>
            </a:r>
          </a:p>
          <a:p>
            <a:endParaRPr lang="en-CA" baseline="0" dirty="0" smtClean="0"/>
          </a:p>
          <a:p>
            <a:r>
              <a:rPr lang="en-CA" baseline="0" dirty="0" smtClean="0"/>
              <a:t>Attitudinal: when someone talks to an individual’s support person because they assumes the individuals with the disability will not understand</a:t>
            </a:r>
          </a:p>
          <a:p>
            <a:endParaRPr lang="en-CA" baseline="0" dirty="0" smtClean="0"/>
          </a:p>
          <a:p>
            <a:r>
              <a:rPr lang="en-CA" baseline="0" dirty="0" smtClean="0"/>
              <a:t>Information and Communication: when print is too small to read and alert messages are only for people who can hear the message</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8</a:t>
            </a:fld>
            <a:endParaRPr lang="en-CA" dirty="0"/>
          </a:p>
        </p:txBody>
      </p:sp>
    </p:spTree>
    <p:extLst>
      <p:ext uri="{BB962C8B-B14F-4D97-AF65-F5344CB8AC3E}">
        <p14:creationId xmlns:p14="http://schemas.microsoft.com/office/powerpoint/2010/main" val="4293828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Technological: websites not accessible for screen </a:t>
            </a:r>
            <a:r>
              <a:rPr lang="en-CA" baseline="0" dirty="0" smtClean="0"/>
              <a:t>readers</a:t>
            </a:r>
            <a:endParaRPr lang="en-CA" baseline="0" dirty="0" smtClean="0"/>
          </a:p>
          <a:p>
            <a:endParaRPr lang="en-CA" baseline="0" dirty="0" smtClean="0"/>
          </a:p>
          <a:p>
            <a:r>
              <a:rPr lang="en-CA" baseline="0" dirty="0" smtClean="0"/>
              <a:t>Systemic: eligibility criteria that excludes people based on disability.  IE  A job position requires the person to have a driver’s licence or a required course involves fieldwork, neither of which can be completed by someone with some kinds of disability</a:t>
            </a:r>
          </a:p>
          <a:p>
            <a:endParaRPr lang="en-CA" baseline="0" dirty="0" smtClean="0"/>
          </a:p>
          <a:p>
            <a:r>
              <a:rPr lang="en-CA" baseline="0" dirty="0" smtClean="0"/>
              <a:t>Physical and architectural: when doors do not have push button access, no wheelchair accessible washrooms</a:t>
            </a:r>
          </a:p>
          <a:p>
            <a:endParaRPr lang="en-CA" dirty="0"/>
          </a:p>
        </p:txBody>
      </p:sp>
      <p:sp>
        <p:nvSpPr>
          <p:cNvPr id="4" name="Slide Number Placeholder 3"/>
          <p:cNvSpPr>
            <a:spLocks noGrp="1"/>
          </p:cNvSpPr>
          <p:nvPr>
            <p:ph type="sldNum" sz="quarter" idx="10"/>
          </p:nvPr>
        </p:nvSpPr>
        <p:spPr/>
        <p:txBody>
          <a:bodyPr/>
          <a:lstStyle/>
          <a:p>
            <a:fld id="{89D497DD-2F74-3C4D-926A-51097E26DBA2}" type="slidenum">
              <a:rPr lang="en-CA" smtClean="0"/>
              <a:pPr/>
              <a:t>9</a:t>
            </a:fld>
            <a:endParaRPr lang="en-CA" dirty="0"/>
          </a:p>
        </p:txBody>
      </p:sp>
    </p:spTree>
    <p:extLst>
      <p:ext uri="{BB962C8B-B14F-4D97-AF65-F5344CB8AC3E}">
        <p14:creationId xmlns:p14="http://schemas.microsoft.com/office/powerpoint/2010/main" val="4162081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93164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7148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3425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a:solidFill>
                  <a:srgbClr val="000000"/>
                </a:solidFill>
              </a:defRPr>
            </a:lvl1pPr>
          </a:lstStyle>
          <a:p>
            <a:fld id="{56AA3EA1-26CE-0047-9157-FFE6EBF006B7}" type="datetime1">
              <a:rPr lang="en-CA"/>
              <a:pPr/>
              <a:t>31/08/2016</a:t>
            </a:fld>
            <a:endParaRPr lang="en-CA"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a:solidFill>
                  <a:srgbClr val="000000"/>
                </a:solidFill>
              </a:defRPr>
            </a:lvl1pPr>
          </a:lstStyle>
          <a:p>
            <a:fld id="{3D62094F-F14C-8E46-B237-80BF59FB4343}" type="slidenum">
              <a:rPr lang="en-CA"/>
              <a:pPr/>
              <a:t>‹#›</a:t>
            </a:fld>
            <a:endParaRPr lang="en-CA" dirty="0"/>
          </a:p>
        </p:txBody>
      </p:sp>
    </p:spTree>
    <p:extLst>
      <p:ext uri="{BB962C8B-B14F-4D97-AF65-F5344CB8AC3E}">
        <p14:creationId xmlns:p14="http://schemas.microsoft.com/office/powerpoint/2010/main" val="3373226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85040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2_Blank">
    <p:spTree>
      <p:nvGrpSpPr>
        <p:cNvPr id="1" name=""/>
        <p:cNvGrpSpPr/>
        <p:nvPr/>
      </p:nvGrpSpPr>
      <p:grpSpPr>
        <a:xfrm>
          <a:off x="0" y="0"/>
          <a:ext cx="0" cy="0"/>
          <a:chOff x="0" y="0"/>
          <a:chExt cx="0" cy="0"/>
        </a:xfrm>
      </p:grpSpPr>
      <p:sp>
        <p:nvSpPr>
          <p:cNvPr id="2" name="Holder 2"/>
          <p:cNvSpPr>
            <a:spLocks noGrp="1"/>
          </p:cNvSpPr>
          <p:nvPr>
            <p:ph type="ftr" sz="quarter" idx="10"/>
          </p:nvPr>
        </p:nvSpPr>
        <p:spPr>
          <a:xfrm>
            <a:off x="3108325" y="6378575"/>
            <a:ext cx="2927350" cy="342900"/>
          </a:xfrm>
          <a:prstGeom prst="rect">
            <a:avLst/>
          </a:prstGeom>
        </p:spPr>
        <p:txBody>
          <a:bodyPr/>
          <a:lstStyle>
            <a:lvl1pPr algn="ctr" defTabSz="914400" fontAlgn="base">
              <a:spcBef>
                <a:spcPct val="0"/>
              </a:spcBef>
              <a:spcAft>
                <a:spcPct val="0"/>
              </a:spcAft>
              <a:defRPr sz="2400">
                <a:solidFill>
                  <a:prstClr val="black">
                    <a:tint val="75000"/>
                  </a:prstClr>
                </a:solidFill>
                <a:latin typeface="Times" charset="0"/>
                <a:ea typeface="ＭＳ Ｐゴシック" pitchFamily="34" charset="-128"/>
              </a:defRPr>
            </a:lvl1pPr>
          </a:lstStyle>
          <a:p>
            <a:pPr>
              <a:defRPr/>
            </a:pPr>
            <a:endParaRPr dirty="0"/>
          </a:p>
        </p:txBody>
      </p:sp>
      <p:sp>
        <p:nvSpPr>
          <p:cNvPr id="3" name="Holder 3"/>
          <p:cNvSpPr>
            <a:spLocks noGrp="1"/>
          </p:cNvSpPr>
          <p:nvPr>
            <p:ph type="dt" sz="half" idx="11"/>
          </p:nvPr>
        </p:nvSpPr>
        <p:spPr>
          <a:xfrm>
            <a:off x="457200" y="6378575"/>
            <a:ext cx="2103438" cy="342900"/>
          </a:xfrm>
          <a:prstGeom prst="rect">
            <a:avLst/>
          </a:prstGeom>
        </p:spPr>
        <p:txBody>
          <a:bodyPr/>
          <a:lstStyle>
            <a:lvl1pPr defTabSz="914400">
              <a:defRPr sz="2400">
                <a:latin typeface="Times" charset="0"/>
              </a:defRPr>
            </a:lvl1pPr>
          </a:lstStyle>
          <a:p>
            <a:fld id="{31FBF053-325F-9A48-AEEE-6F0A96C093DD}" type="datetimeFigureOut">
              <a:rPr lang="en-US"/>
              <a:pPr/>
              <a:t>8/31/2016</a:t>
            </a:fld>
            <a:endParaRPr lang="en-US" dirty="0"/>
          </a:p>
        </p:txBody>
      </p:sp>
      <p:sp>
        <p:nvSpPr>
          <p:cNvPr id="4" name="Holder 4"/>
          <p:cNvSpPr>
            <a:spLocks noGrp="1"/>
          </p:cNvSpPr>
          <p:nvPr>
            <p:ph type="sldNum" sz="quarter" idx="12"/>
          </p:nvPr>
        </p:nvSpPr>
        <p:spPr>
          <a:xfrm>
            <a:off x="6583363" y="6378575"/>
            <a:ext cx="2103437" cy="342900"/>
          </a:xfrm>
          <a:prstGeom prst="rect">
            <a:avLst/>
          </a:prstGeom>
        </p:spPr>
        <p:txBody>
          <a:bodyPr/>
          <a:lstStyle>
            <a:lvl1pPr defTabSz="914400">
              <a:defRPr sz="2400">
                <a:latin typeface="Times" charset="0"/>
              </a:defRPr>
            </a:lvl1pPr>
          </a:lstStyle>
          <a:p>
            <a:fld id="{883057F9-1B8D-8A4E-B14F-79E68D30F49E}" type="slidenum">
              <a:rPr lang="en-US"/>
              <a:pPr/>
              <a:t>‹#›</a:t>
            </a:fld>
            <a:endParaRPr lang="en-US" dirty="0"/>
          </a:p>
        </p:txBody>
      </p:sp>
    </p:spTree>
    <p:extLst>
      <p:ext uri="{BB962C8B-B14F-4D97-AF65-F5344CB8AC3E}">
        <p14:creationId xmlns:p14="http://schemas.microsoft.com/office/powerpoint/2010/main" val="2008783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3758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78970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a:solidFill>
                  <a:srgbClr val="000000"/>
                </a:solidFill>
              </a:defRPr>
            </a:lvl1pPr>
          </a:lstStyle>
          <a:p>
            <a:fld id="{4D89ED45-58CB-CC4F-94ED-A5223083B961}" type="datetime1">
              <a:rPr lang="en-CA"/>
              <a:pPr/>
              <a:t>31/08/2016</a:t>
            </a:fld>
            <a:endParaRPr lang="en-CA"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a:solidFill>
                  <a:srgbClr val="000000"/>
                </a:solidFill>
                <a:cs typeface="Arial" charset="0"/>
              </a:defRPr>
            </a:lvl1pPr>
          </a:lstStyle>
          <a:p>
            <a:fld id="{6716BB3B-542F-CC41-BF67-4A7A8671EDE5}" type="slidenum">
              <a:rPr lang="en-CA"/>
              <a:pPr/>
              <a:t>‹#›</a:t>
            </a:fld>
            <a:endParaRPr lang="en-CA" dirty="0"/>
          </a:p>
        </p:txBody>
      </p:sp>
    </p:spTree>
    <p:extLst>
      <p:ext uri="{BB962C8B-B14F-4D97-AF65-F5344CB8AC3E}">
        <p14:creationId xmlns:p14="http://schemas.microsoft.com/office/powerpoint/2010/main" val="22448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a:lvl1pPr>
          </a:lstStyle>
          <a:p>
            <a:fld id="{4A520EDE-F133-5842-8DC3-B2807EB7CCDD}" type="datetime1">
              <a:rPr lang="en-CA"/>
              <a:pPr/>
              <a:t>31/08/2016</a:t>
            </a:fld>
            <a:endParaRPr lang="en-CA"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a:lvl1pPr>
          </a:lstStyle>
          <a:p>
            <a:fld id="{AC82CFD4-1709-6043-993C-521E161E57C4}" type="slidenum">
              <a:rPr lang="en-CA"/>
              <a:pPr/>
              <a:t>‹#›</a:t>
            </a:fld>
            <a:endParaRPr lang="en-CA" dirty="0"/>
          </a:p>
        </p:txBody>
      </p:sp>
    </p:spTree>
    <p:extLst>
      <p:ext uri="{BB962C8B-B14F-4D97-AF65-F5344CB8AC3E}">
        <p14:creationId xmlns:p14="http://schemas.microsoft.com/office/powerpoint/2010/main" val="91502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98262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0436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a:solidFill>
                  <a:srgbClr val="000000"/>
                </a:solidFill>
              </a:defRPr>
            </a:lvl1pPr>
          </a:lstStyle>
          <a:p>
            <a:fld id="{35B9FE78-1AA4-4546-A232-198151830669}" type="datetime1">
              <a:rPr lang="en-CA"/>
              <a:pPr/>
              <a:t>31/08/2016</a:t>
            </a:fld>
            <a:endParaRPr lang="en-CA"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a:solidFill>
                  <a:srgbClr val="000000"/>
                </a:solidFill>
                <a:cs typeface="Arial" charset="0"/>
              </a:defRPr>
            </a:lvl1pPr>
          </a:lstStyle>
          <a:p>
            <a:fld id="{57C5B4E9-A1A7-7545-8E7C-F78769B904A0}" type="slidenum">
              <a:rPr lang="en-CA"/>
              <a:pPr/>
              <a:t>‹#›</a:t>
            </a:fld>
            <a:endParaRPr lang="en-CA" dirty="0"/>
          </a:p>
        </p:txBody>
      </p:sp>
    </p:spTree>
    <p:extLst>
      <p:ext uri="{BB962C8B-B14F-4D97-AF65-F5344CB8AC3E}">
        <p14:creationId xmlns:p14="http://schemas.microsoft.com/office/powerpoint/2010/main" val="358023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0217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2_Blank">
    <p:spTree>
      <p:nvGrpSpPr>
        <p:cNvPr id="1" name=""/>
        <p:cNvGrpSpPr/>
        <p:nvPr/>
      </p:nvGrpSpPr>
      <p:grpSpPr>
        <a:xfrm>
          <a:off x="0" y="0"/>
          <a:ext cx="0" cy="0"/>
          <a:chOff x="0" y="0"/>
          <a:chExt cx="0" cy="0"/>
        </a:xfrm>
      </p:grpSpPr>
      <p:sp>
        <p:nvSpPr>
          <p:cNvPr id="2" name="Holder 2"/>
          <p:cNvSpPr>
            <a:spLocks noGrp="1"/>
          </p:cNvSpPr>
          <p:nvPr>
            <p:ph type="ftr" sz="quarter" idx="10"/>
          </p:nvPr>
        </p:nvSpPr>
        <p:spPr>
          <a:xfrm>
            <a:off x="3108325" y="6378575"/>
            <a:ext cx="2927350" cy="342900"/>
          </a:xfrm>
          <a:prstGeom prst="rect">
            <a:avLst/>
          </a:prstGeom>
        </p:spPr>
        <p:txBody>
          <a:bodyPr/>
          <a:lstStyle>
            <a:lvl1pPr algn="ctr" defTabSz="914400" fontAlgn="base">
              <a:spcBef>
                <a:spcPct val="0"/>
              </a:spcBef>
              <a:spcAft>
                <a:spcPct val="0"/>
              </a:spcAft>
              <a:defRPr sz="2400">
                <a:solidFill>
                  <a:prstClr val="black">
                    <a:tint val="75000"/>
                  </a:prstClr>
                </a:solidFill>
                <a:latin typeface="Times" charset="0"/>
                <a:ea typeface="ＭＳ Ｐゴシック" pitchFamily="34" charset="-128"/>
              </a:defRPr>
            </a:lvl1pPr>
          </a:lstStyle>
          <a:p>
            <a:pPr>
              <a:defRPr/>
            </a:pPr>
            <a:endParaRPr dirty="0"/>
          </a:p>
        </p:txBody>
      </p:sp>
      <p:sp>
        <p:nvSpPr>
          <p:cNvPr id="3" name="Holder 3"/>
          <p:cNvSpPr>
            <a:spLocks noGrp="1"/>
          </p:cNvSpPr>
          <p:nvPr>
            <p:ph type="dt" sz="half" idx="11"/>
          </p:nvPr>
        </p:nvSpPr>
        <p:spPr>
          <a:xfrm>
            <a:off x="457200" y="6378575"/>
            <a:ext cx="2103438" cy="342900"/>
          </a:xfrm>
          <a:prstGeom prst="rect">
            <a:avLst/>
          </a:prstGeom>
        </p:spPr>
        <p:txBody>
          <a:bodyPr/>
          <a:lstStyle>
            <a:lvl1pPr defTabSz="914400">
              <a:defRPr sz="2400">
                <a:latin typeface="Times" charset="0"/>
              </a:defRPr>
            </a:lvl1pPr>
          </a:lstStyle>
          <a:p>
            <a:fld id="{31FBF053-325F-9A48-AEEE-6F0A96C093DD}" type="datetimeFigureOut">
              <a:rPr lang="en-US"/>
              <a:pPr/>
              <a:t>8/31/2016</a:t>
            </a:fld>
            <a:endParaRPr lang="en-US" dirty="0"/>
          </a:p>
        </p:txBody>
      </p:sp>
      <p:sp>
        <p:nvSpPr>
          <p:cNvPr id="4" name="Holder 4"/>
          <p:cNvSpPr>
            <a:spLocks noGrp="1"/>
          </p:cNvSpPr>
          <p:nvPr>
            <p:ph type="sldNum" sz="quarter" idx="12"/>
          </p:nvPr>
        </p:nvSpPr>
        <p:spPr>
          <a:xfrm>
            <a:off x="6583363" y="6378575"/>
            <a:ext cx="2103437" cy="342900"/>
          </a:xfrm>
          <a:prstGeom prst="rect">
            <a:avLst/>
          </a:prstGeom>
        </p:spPr>
        <p:txBody>
          <a:bodyPr/>
          <a:lstStyle>
            <a:lvl1pPr defTabSz="914400">
              <a:defRPr sz="2400">
                <a:latin typeface="Times" charset="0"/>
              </a:defRPr>
            </a:lvl1pPr>
          </a:lstStyle>
          <a:p>
            <a:fld id="{883057F9-1B8D-8A4E-B14F-79E68D30F49E}" type="slidenum">
              <a:rPr lang="en-US"/>
              <a:pPr/>
              <a:t>‹#›</a:t>
            </a:fld>
            <a:endParaRPr lang="en-US" dirty="0"/>
          </a:p>
        </p:txBody>
      </p:sp>
    </p:spTree>
    <p:extLst>
      <p:ext uri="{BB962C8B-B14F-4D97-AF65-F5344CB8AC3E}">
        <p14:creationId xmlns:p14="http://schemas.microsoft.com/office/powerpoint/2010/main" val="191552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60281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466725" y="1258888"/>
            <a:ext cx="8229600" cy="1143000"/>
          </a:xfrm>
          <a:prstGeom prst="rect">
            <a:avLst/>
          </a:prstGeom>
          <a:noFill/>
        </p:spPr>
        <p:txBody>
          <a:bodyPr rtlCol="0">
            <a:normAutofit/>
          </a:bodyPr>
          <a:lstStyle/>
          <a:p>
            <a:r>
              <a:rPr lang="en-US" dirty="0" smtClean="0"/>
              <a:t>Click to edit Master title style</a:t>
            </a:r>
            <a:endParaRPr lang="en-US" dirty="0"/>
          </a:p>
        </p:txBody>
      </p:sp>
      <p:sp>
        <p:nvSpPr>
          <p:cNvPr id="3" name="Text Placeholder 22"/>
          <p:cNvSpPr>
            <a:spLocks noGrp="1"/>
          </p:cNvSpPr>
          <p:nvPr>
            <p:ph idx="1"/>
          </p:nvPr>
        </p:nvSpPr>
        <p:spPr>
          <a:xfrm>
            <a:off x="457200" y="2610196"/>
            <a:ext cx="8229600" cy="333816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41944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9"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0.xml"/><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4.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3"/>
          <p:cNvGrpSpPr>
            <a:grpSpLocks/>
          </p:cNvGrpSpPr>
          <p:nvPr userDrawn="1"/>
        </p:nvGrpSpPr>
        <p:grpSpPr bwMode="auto">
          <a:xfrm>
            <a:off x="7021513" y="6224588"/>
            <a:ext cx="1817687" cy="533400"/>
            <a:chOff x="7096991" y="152400"/>
            <a:chExt cx="1818409" cy="533400"/>
          </a:xfrm>
        </p:grpSpPr>
        <p:sp>
          <p:nvSpPr>
            <p:cNvPr id="12" name="Rectangle 11"/>
            <p:cNvSpPr/>
            <p:nvPr userDrawn="1"/>
          </p:nvSpPr>
          <p:spPr bwMode="auto">
            <a:xfrm>
              <a:off x="7171633" y="252412"/>
              <a:ext cx="319215" cy="381000"/>
            </a:xfrm>
            <a:prstGeom prst="rect">
              <a:avLst/>
            </a:prstGeom>
            <a:solidFill>
              <a:schemeClr val="accent3"/>
            </a:solidFill>
            <a:ln w="9525" cap="flat" cmpd="sng" algn="ctr">
              <a:noFill/>
              <a:prstDash val="solid"/>
              <a:round/>
              <a:headEnd type="none" w="med" len="med"/>
              <a:tailEnd type="none" w="med" len="med"/>
            </a:ln>
            <a:effectLst/>
          </p:spPr>
          <p:txBody>
            <a:bodyPr/>
            <a:lstStyle/>
            <a:p>
              <a:pPr algn="r">
                <a:defRPr/>
              </a:pPr>
              <a:endParaRPr lang="en-US" dirty="0">
                <a:latin typeface="Times" pitchFamily="18" charset="0"/>
                <a:ea typeface="+mn-ea"/>
                <a:cs typeface="+mn-cs"/>
              </a:endParaRPr>
            </a:p>
          </p:txBody>
        </p:sp>
        <p:pic>
          <p:nvPicPr>
            <p:cNvPr id="1032" name="Picture 16" descr="UM logo col horz.jpg"/>
            <p:cNvPicPr>
              <a:picLocks noChangeAspect="1"/>
            </p:cNvPicPr>
            <p:nvPr userDrawn="1"/>
          </p:nvPicPr>
          <p:blipFill>
            <a:blip r:embed="rId5" cstate="email">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096991" y="152400"/>
              <a:ext cx="181840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21"/>
          <p:cNvSpPr>
            <a:spLocks noGrp="1"/>
          </p:cNvSpPr>
          <p:nvPr>
            <p:ph type="title"/>
          </p:nvPr>
        </p:nvSpPr>
        <p:spPr bwMode="auto">
          <a:xfrm>
            <a:off x="466725" y="1258888"/>
            <a:ext cx="7772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2"/>
          <p:cNvSpPr>
            <a:spLocks noGrp="1"/>
          </p:cNvSpPr>
          <p:nvPr>
            <p:ph type="body" idx="1"/>
          </p:nvPr>
        </p:nvSpPr>
        <p:spPr bwMode="auto">
          <a:xfrm>
            <a:off x="466725" y="1946275"/>
            <a:ext cx="77724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2" descr="Power words for PP.jpg"/>
          <p:cNvPicPr>
            <a:picLocks noChangeAspect="1"/>
          </p:cNvPicPr>
          <p:nvPr userDrawn="1"/>
        </p:nvPicPr>
        <p:blipFill>
          <a:blip r:embed="rId6" cstate="email">
            <a:extLst>
              <a:ext uri="{28A0092B-C50C-407E-A947-70E740481C1C}">
                <a14:useLocalDpi xmlns:a14="http://schemas.microsoft.com/office/drawing/2010/main" val="0"/>
              </a:ext>
            </a:extLst>
          </a:blip>
          <a:srcRect t="42940"/>
          <a:stretch>
            <a:fillRect/>
          </a:stretch>
        </p:blipFill>
        <p:spPr bwMode="auto">
          <a:xfrm>
            <a:off x="0" y="0"/>
            <a:ext cx="91440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p:cNvCxnSpPr/>
          <p:nvPr userDrawn="1"/>
        </p:nvCxnSpPr>
        <p:spPr bwMode="auto">
          <a:xfrm>
            <a:off x="0" y="6048375"/>
            <a:ext cx="9144000" cy="0"/>
          </a:xfrm>
          <a:prstGeom prst="line">
            <a:avLst/>
          </a:prstGeom>
          <a:ln>
            <a:solidFill>
              <a:srgbClr val="F1AB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999" r:id="rId1"/>
    <p:sldLayoutId id="2147484004" r:id="rId2"/>
    <p:sldLayoutId id="2147484025" r:id="rId3"/>
  </p:sldLayoutIdLst>
  <p:txStyles>
    <p:titleStyle>
      <a:lvl1pPr algn="l" rtl="0" eaLnBrk="0" fontAlgn="base" hangingPunct="0">
        <a:spcBef>
          <a:spcPct val="0"/>
        </a:spcBef>
        <a:spcAft>
          <a:spcPct val="0"/>
        </a:spcAft>
        <a:defRPr sz="2400" b="1">
          <a:solidFill>
            <a:srgbClr val="51260B"/>
          </a:solidFill>
          <a:latin typeface="+mj-lt"/>
          <a:ea typeface="ＭＳ Ｐゴシック" pitchFamily="34" charset="-128"/>
          <a:cs typeface="ＭＳ Ｐゴシック" charset="0"/>
        </a:defRPr>
      </a:lvl1pPr>
      <a:lvl2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2pPr>
      <a:lvl3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3pPr>
      <a:lvl4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4pPr>
      <a:lvl5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5pPr>
      <a:lvl6pPr marL="457200" algn="ctr" rtl="0" fontAlgn="base">
        <a:spcBef>
          <a:spcPct val="0"/>
        </a:spcBef>
        <a:spcAft>
          <a:spcPct val="0"/>
        </a:spcAft>
        <a:defRPr sz="2400">
          <a:solidFill>
            <a:schemeClr val="tx2"/>
          </a:solidFill>
          <a:latin typeface="Myriad Web Pro" pitchFamily="34" charset="0"/>
        </a:defRPr>
      </a:lvl6pPr>
      <a:lvl7pPr marL="914400" algn="ctr" rtl="0" fontAlgn="base">
        <a:spcBef>
          <a:spcPct val="0"/>
        </a:spcBef>
        <a:spcAft>
          <a:spcPct val="0"/>
        </a:spcAft>
        <a:defRPr sz="2400">
          <a:solidFill>
            <a:schemeClr val="tx2"/>
          </a:solidFill>
          <a:latin typeface="Myriad Web Pro" pitchFamily="34" charset="0"/>
        </a:defRPr>
      </a:lvl7pPr>
      <a:lvl8pPr marL="1371600" algn="ctr" rtl="0" fontAlgn="base">
        <a:spcBef>
          <a:spcPct val="0"/>
        </a:spcBef>
        <a:spcAft>
          <a:spcPct val="0"/>
        </a:spcAft>
        <a:defRPr sz="2400">
          <a:solidFill>
            <a:schemeClr val="tx2"/>
          </a:solidFill>
          <a:latin typeface="Myriad Web Pro" pitchFamily="34" charset="0"/>
        </a:defRPr>
      </a:lvl8pPr>
      <a:lvl9pPr marL="1828800" algn="ctr" rtl="0" fontAlgn="base">
        <a:spcBef>
          <a:spcPct val="0"/>
        </a:spcBef>
        <a:spcAft>
          <a:spcPct val="0"/>
        </a:spcAft>
        <a:defRPr sz="2400">
          <a:solidFill>
            <a:schemeClr val="tx2"/>
          </a:solidFill>
          <a:latin typeface="Myriad Web Pro"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074" name="Group 13"/>
          <p:cNvGrpSpPr>
            <a:grpSpLocks/>
          </p:cNvGrpSpPr>
          <p:nvPr/>
        </p:nvGrpSpPr>
        <p:grpSpPr bwMode="auto">
          <a:xfrm>
            <a:off x="7021513" y="6224588"/>
            <a:ext cx="1817687" cy="533400"/>
            <a:chOff x="7096991" y="152400"/>
            <a:chExt cx="1818409" cy="533400"/>
          </a:xfrm>
        </p:grpSpPr>
        <p:sp>
          <p:nvSpPr>
            <p:cNvPr id="12" name="Rectangle 11"/>
            <p:cNvSpPr/>
            <p:nvPr userDrawn="1"/>
          </p:nvSpPr>
          <p:spPr bwMode="auto">
            <a:xfrm>
              <a:off x="7171633" y="252412"/>
              <a:ext cx="319215" cy="381000"/>
            </a:xfrm>
            <a:prstGeom prst="rect">
              <a:avLst/>
            </a:prstGeom>
            <a:solidFill>
              <a:schemeClr val="accent3"/>
            </a:solidFill>
            <a:ln w="9525" cap="flat" cmpd="sng" algn="ctr">
              <a:noFill/>
              <a:prstDash val="solid"/>
              <a:round/>
              <a:headEnd type="none" w="med" len="med"/>
              <a:tailEnd type="none" w="med" len="med"/>
            </a:ln>
            <a:effectLst/>
          </p:spPr>
          <p:txBody>
            <a:bodyPr/>
            <a:lstStyle/>
            <a:p>
              <a:pPr algn="r">
                <a:defRPr/>
              </a:pPr>
              <a:endParaRPr lang="en-US" dirty="0">
                <a:solidFill>
                  <a:srgbClr val="000000"/>
                </a:solidFill>
                <a:latin typeface="Times" pitchFamily="18" charset="0"/>
                <a:ea typeface="ＭＳ Ｐゴシック" pitchFamily="34" charset="-128"/>
                <a:cs typeface="+mn-cs"/>
              </a:endParaRPr>
            </a:p>
          </p:txBody>
        </p:sp>
        <p:pic>
          <p:nvPicPr>
            <p:cNvPr id="3080" name="Picture 16" descr="UM logo col horz.jpg"/>
            <p:cNvPicPr>
              <a:picLocks noChangeAspect="1"/>
            </p:cNvPicPr>
            <p:nvPr userDrawn="1"/>
          </p:nvPicPr>
          <p:blipFill>
            <a:blip r:embed="rId8" cstate="email">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096991" y="152400"/>
              <a:ext cx="181840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itle Placeholder 21"/>
          <p:cNvSpPr>
            <a:spLocks noGrp="1"/>
          </p:cNvSpPr>
          <p:nvPr>
            <p:ph type="title"/>
          </p:nvPr>
        </p:nvSpPr>
        <p:spPr bwMode="auto">
          <a:xfrm>
            <a:off x="466725" y="1258888"/>
            <a:ext cx="7772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6" name="Text Placeholder 22"/>
          <p:cNvSpPr>
            <a:spLocks noGrp="1"/>
          </p:cNvSpPr>
          <p:nvPr>
            <p:ph type="body" idx="1"/>
          </p:nvPr>
        </p:nvSpPr>
        <p:spPr bwMode="auto">
          <a:xfrm>
            <a:off x="466725" y="1946275"/>
            <a:ext cx="77724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7" name="Picture 12" descr="Power words for PP.jpg"/>
          <p:cNvPicPr>
            <a:picLocks noChangeAspect="1"/>
          </p:cNvPicPr>
          <p:nvPr/>
        </p:nvPicPr>
        <p:blipFill>
          <a:blip r:embed="rId9" cstate="email">
            <a:extLst>
              <a:ext uri="{28A0092B-C50C-407E-A947-70E740481C1C}">
                <a14:useLocalDpi xmlns:a14="http://schemas.microsoft.com/office/drawing/2010/main" val="0"/>
              </a:ext>
            </a:extLst>
          </a:blip>
          <a:srcRect t="42940"/>
          <a:stretch>
            <a:fillRect/>
          </a:stretch>
        </p:blipFill>
        <p:spPr bwMode="auto">
          <a:xfrm>
            <a:off x="0" y="0"/>
            <a:ext cx="91440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p:cNvCxnSpPr/>
          <p:nvPr/>
        </p:nvCxnSpPr>
        <p:spPr bwMode="auto">
          <a:xfrm>
            <a:off x="0" y="6048375"/>
            <a:ext cx="9144000" cy="0"/>
          </a:xfrm>
          <a:prstGeom prst="line">
            <a:avLst/>
          </a:prstGeom>
          <a:ln>
            <a:solidFill>
              <a:srgbClr val="F1AB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4000" r:id="rId1"/>
    <p:sldLayoutId id="2147484010" r:id="rId2"/>
    <p:sldLayoutId id="2147484017" r:id="rId3"/>
    <p:sldLayoutId id="2147484018" r:id="rId4"/>
    <p:sldLayoutId id="2147484019" r:id="rId5"/>
    <p:sldLayoutId id="2147484016" r:id="rId6"/>
  </p:sldLayoutIdLst>
  <p:txStyles>
    <p:titleStyle>
      <a:lvl1pPr algn="l" rtl="0" eaLnBrk="0" fontAlgn="base" hangingPunct="0">
        <a:spcBef>
          <a:spcPct val="0"/>
        </a:spcBef>
        <a:spcAft>
          <a:spcPct val="0"/>
        </a:spcAft>
        <a:defRPr sz="2400" b="1">
          <a:solidFill>
            <a:srgbClr val="51260B"/>
          </a:solidFill>
          <a:latin typeface="+mj-lt"/>
          <a:ea typeface="ＭＳ Ｐゴシック" pitchFamily="34" charset="-128"/>
          <a:cs typeface="ＭＳ Ｐゴシック" charset="0"/>
        </a:defRPr>
      </a:lvl1pPr>
      <a:lvl2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2pPr>
      <a:lvl3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3pPr>
      <a:lvl4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4pPr>
      <a:lvl5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5pPr>
      <a:lvl6pPr marL="457200" algn="ctr" rtl="0" fontAlgn="base">
        <a:spcBef>
          <a:spcPct val="0"/>
        </a:spcBef>
        <a:spcAft>
          <a:spcPct val="0"/>
        </a:spcAft>
        <a:defRPr sz="2400">
          <a:solidFill>
            <a:schemeClr val="tx2"/>
          </a:solidFill>
          <a:latin typeface="Myriad Web Pro" pitchFamily="34" charset="0"/>
        </a:defRPr>
      </a:lvl6pPr>
      <a:lvl7pPr marL="914400" algn="ctr" rtl="0" fontAlgn="base">
        <a:spcBef>
          <a:spcPct val="0"/>
        </a:spcBef>
        <a:spcAft>
          <a:spcPct val="0"/>
        </a:spcAft>
        <a:defRPr sz="2400">
          <a:solidFill>
            <a:schemeClr val="tx2"/>
          </a:solidFill>
          <a:latin typeface="Myriad Web Pro" pitchFamily="34" charset="0"/>
        </a:defRPr>
      </a:lvl7pPr>
      <a:lvl8pPr marL="1371600" algn="ctr" rtl="0" fontAlgn="base">
        <a:spcBef>
          <a:spcPct val="0"/>
        </a:spcBef>
        <a:spcAft>
          <a:spcPct val="0"/>
        </a:spcAft>
        <a:defRPr sz="2400">
          <a:solidFill>
            <a:schemeClr val="tx2"/>
          </a:solidFill>
          <a:latin typeface="Myriad Web Pro" pitchFamily="34" charset="0"/>
        </a:defRPr>
      </a:lvl8pPr>
      <a:lvl9pPr marL="1828800" algn="ctr" rtl="0" fontAlgn="base">
        <a:spcBef>
          <a:spcPct val="0"/>
        </a:spcBef>
        <a:spcAft>
          <a:spcPct val="0"/>
        </a:spcAft>
        <a:defRPr sz="2400">
          <a:solidFill>
            <a:schemeClr val="tx2"/>
          </a:solidFill>
          <a:latin typeface="Myriad Web Pro"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098" name="Group 13"/>
          <p:cNvGrpSpPr>
            <a:grpSpLocks/>
          </p:cNvGrpSpPr>
          <p:nvPr/>
        </p:nvGrpSpPr>
        <p:grpSpPr bwMode="auto">
          <a:xfrm>
            <a:off x="7021513" y="6224588"/>
            <a:ext cx="1817687" cy="533400"/>
            <a:chOff x="7096991" y="152400"/>
            <a:chExt cx="1818409" cy="533400"/>
          </a:xfrm>
        </p:grpSpPr>
        <p:sp>
          <p:nvSpPr>
            <p:cNvPr id="12" name="Rectangle 11"/>
            <p:cNvSpPr/>
            <p:nvPr userDrawn="1"/>
          </p:nvSpPr>
          <p:spPr bwMode="auto">
            <a:xfrm>
              <a:off x="7171633" y="252412"/>
              <a:ext cx="319215" cy="381000"/>
            </a:xfrm>
            <a:prstGeom prst="rect">
              <a:avLst/>
            </a:prstGeom>
            <a:solidFill>
              <a:schemeClr val="accent3"/>
            </a:solidFill>
            <a:ln w="9525" cap="flat" cmpd="sng" algn="ctr">
              <a:noFill/>
              <a:prstDash val="solid"/>
              <a:round/>
              <a:headEnd type="none" w="med" len="med"/>
              <a:tailEnd type="none" w="med" len="med"/>
            </a:ln>
            <a:effectLst/>
          </p:spPr>
          <p:txBody>
            <a:bodyPr/>
            <a:lstStyle/>
            <a:p>
              <a:pPr algn="r">
                <a:defRPr/>
              </a:pPr>
              <a:endParaRPr lang="en-US" dirty="0">
                <a:solidFill>
                  <a:srgbClr val="000000"/>
                </a:solidFill>
                <a:latin typeface="Times" pitchFamily="18" charset="0"/>
                <a:ea typeface="ＭＳ Ｐゴシック" pitchFamily="34" charset="-128"/>
                <a:cs typeface="+mn-cs"/>
              </a:endParaRPr>
            </a:p>
          </p:txBody>
        </p:sp>
        <p:pic>
          <p:nvPicPr>
            <p:cNvPr id="4104" name="Picture 16" descr="UM logo col horz.jpg"/>
            <p:cNvPicPr>
              <a:picLocks noChangeAspect="1"/>
            </p:cNvPicPr>
            <p:nvPr userDrawn="1"/>
          </p:nvPicPr>
          <p:blipFill>
            <a:blip r:embed="rId3" cstate="email">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096991" y="152400"/>
              <a:ext cx="181840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9" name="Title Placeholder 21"/>
          <p:cNvSpPr>
            <a:spLocks noGrp="1"/>
          </p:cNvSpPr>
          <p:nvPr>
            <p:ph type="title"/>
          </p:nvPr>
        </p:nvSpPr>
        <p:spPr bwMode="auto">
          <a:xfrm>
            <a:off x="466725" y="1258888"/>
            <a:ext cx="7772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0" name="Text Placeholder 22"/>
          <p:cNvSpPr>
            <a:spLocks noGrp="1"/>
          </p:cNvSpPr>
          <p:nvPr>
            <p:ph type="body" idx="1"/>
          </p:nvPr>
        </p:nvSpPr>
        <p:spPr bwMode="auto">
          <a:xfrm>
            <a:off x="466725" y="1946275"/>
            <a:ext cx="77724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101" name="Picture 12" descr="Power words for PP.jpg"/>
          <p:cNvPicPr>
            <a:picLocks noChangeAspect="1"/>
          </p:cNvPicPr>
          <p:nvPr/>
        </p:nvPicPr>
        <p:blipFill>
          <a:blip r:embed="rId4" cstate="email">
            <a:extLst>
              <a:ext uri="{28A0092B-C50C-407E-A947-70E740481C1C}">
                <a14:useLocalDpi xmlns:a14="http://schemas.microsoft.com/office/drawing/2010/main" val="0"/>
              </a:ext>
            </a:extLst>
          </a:blip>
          <a:srcRect t="42940"/>
          <a:stretch>
            <a:fillRect/>
          </a:stretch>
        </p:blipFill>
        <p:spPr bwMode="auto">
          <a:xfrm>
            <a:off x="0" y="0"/>
            <a:ext cx="91440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p:cNvCxnSpPr/>
          <p:nvPr/>
        </p:nvCxnSpPr>
        <p:spPr bwMode="auto">
          <a:xfrm>
            <a:off x="0" y="6048375"/>
            <a:ext cx="9144000" cy="0"/>
          </a:xfrm>
          <a:prstGeom prst="line">
            <a:avLst/>
          </a:prstGeom>
          <a:ln>
            <a:solidFill>
              <a:srgbClr val="F1AB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4001" r:id="rId1"/>
  </p:sldLayoutIdLst>
  <p:txStyles>
    <p:titleStyle>
      <a:lvl1pPr algn="l" rtl="0" eaLnBrk="0" fontAlgn="base" hangingPunct="0">
        <a:spcBef>
          <a:spcPct val="0"/>
        </a:spcBef>
        <a:spcAft>
          <a:spcPct val="0"/>
        </a:spcAft>
        <a:defRPr sz="2400" b="1">
          <a:solidFill>
            <a:srgbClr val="51260B"/>
          </a:solidFill>
          <a:latin typeface="+mj-lt"/>
          <a:ea typeface="ＭＳ Ｐゴシック" pitchFamily="34" charset="-128"/>
          <a:cs typeface="ＭＳ Ｐゴシック" charset="0"/>
        </a:defRPr>
      </a:lvl1pPr>
      <a:lvl2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2pPr>
      <a:lvl3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3pPr>
      <a:lvl4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4pPr>
      <a:lvl5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5pPr>
      <a:lvl6pPr marL="457200" algn="ctr" rtl="0" fontAlgn="base">
        <a:spcBef>
          <a:spcPct val="0"/>
        </a:spcBef>
        <a:spcAft>
          <a:spcPct val="0"/>
        </a:spcAft>
        <a:defRPr sz="2400">
          <a:solidFill>
            <a:schemeClr val="tx2"/>
          </a:solidFill>
          <a:latin typeface="Myriad Web Pro" pitchFamily="34" charset="0"/>
        </a:defRPr>
      </a:lvl6pPr>
      <a:lvl7pPr marL="914400" algn="ctr" rtl="0" fontAlgn="base">
        <a:spcBef>
          <a:spcPct val="0"/>
        </a:spcBef>
        <a:spcAft>
          <a:spcPct val="0"/>
        </a:spcAft>
        <a:defRPr sz="2400">
          <a:solidFill>
            <a:schemeClr val="tx2"/>
          </a:solidFill>
          <a:latin typeface="Myriad Web Pro" pitchFamily="34" charset="0"/>
        </a:defRPr>
      </a:lvl7pPr>
      <a:lvl8pPr marL="1371600" algn="ctr" rtl="0" fontAlgn="base">
        <a:spcBef>
          <a:spcPct val="0"/>
        </a:spcBef>
        <a:spcAft>
          <a:spcPct val="0"/>
        </a:spcAft>
        <a:defRPr sz="2400">
          <a:solidFill>
            <a:schemeClr val="tx2"/>
          </a:solidFill>
          <a:latin typeface="Myriad Web Pro" pitchFamily="34" charset="0"/>
        </a:defRPr>
      </a:lvl8pPr>
      <a:lvl9pPr marL="1828800" algn="ctr" rtl="0" fontAlgn="base">
        <a:spcBef>
          <a:spcPct val="0"/>
        </a:spcBef>
        <a:spcAft>
          <a:spcPct val="0"/>
        </a:spcAft>
        <a:defRPr sz="2400">
          <a:solidFill>
            <a:schemeClr val="tx2"/>
          </a:solidFill>
          <a:latin typeface="Myriad Web Pro"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5122" name="Group 13"/>
          <p:cNvGrpSpPr>
            <a:grpSpLocks/>
          </p:cNvGrpSpPr>
          <p:nvPr/>
        </p:nvGrpSpPr>
        <p:grpSpPr bwMode="auto">
          <a:xfrm>
            <a:off x="7021513" y="6224588"/>
            <a:ext cx="1817687" cy="533400"/>
            <a:chOff x="7096991" y="152400"/>
            <a:chExt cx="1818409" cy="533400"/>
          </a:xfrm>
        </p:grpSpPr>
        <p:sp>
          <p:nvSpPr>
            <p:cNvPr id="12" name="Rectangle 11"/>
            <p:cNvSpPr/>
            <p:nvPr userDrawn="1"/>
          </p:nvSpPr>
          <p:spPr bwMode="auto">
            <a:xfrm>
              <a:off x="7171633" y="252412"/>
              <a:ext cx="319215" cy="381000"/>
            </a:xfrm>
            <a:prstGeom prst="rect">
              <a:avLst/>
            </a:prstGeom>
            <a:solidFill>
              <a:schemeClr val="accent3"/>
            </a:solidFill>
            <a:ln w="9525" cap="flat" cmpd="sng" algn="ctr">
              <a:noFill/>
              <a:prstDash val="solid"/>
              <a:round/>
              <a:headEnd type="none" w="med" len="med"/>
              <a:tailEnd type="none" w="med" len="med"/>
            </a:ln>
            <a:effectLst/>
          </p:spPr>
          <p:txBody>
            <a:bodyPr/>
            <a:lstStyle/>
            <a:p>
              <a:pPr algn="r">
                <a:defRPr/>
              </a:pPr>
              <a:endParaRPr lang="en-US" dirty="0">
                <a:solidFill>
                  <a:srgbClr val="000000"/>
                </a:solidFill>
                <a:latin typeface="Times" pitchFamily="18" charset="0"/>
                <a:ea typeface="ＭＳ Ｐゴシック" pitchFamily="34" charset="-128"/>
                <a:cs typeface="+mn-cs"/>
              </a:endParaRPr>
            </a:p>
          </p:txBody>
        </p:sp>
        <p:pic>
          <p:nvPicPr>
            <p:cNvPr id="5128" name="Picture 16" descr="UM logo col horz.jpg"/>
            <p:cNvPicPr>
              <a:picLocks noChangeAspect="1"/>
            </p:cNvPicPr>
            <p:nvPr userDrawn="1"/>
          </p:nvPicPr>
          <p:blipFill>
            <a:blip r:embed="rId7" cstate="email">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096991" y="152400"/>
              <a:ext cx="181840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3" name="Title Placeholder 21"/>
          <p:cNvSpPr>
            <a:spLocks noGrp="1"/>
          </p:cNvSpPr>
          <p:nvPr>
            <p:ph type="title"/>
          </p:nvPr>
        </p:nvSpPr>
        <p:spPr bwMode="auto">
          <a:xfrm>
            <a:off x="466725" y="1258888"/>
            <a:ext cx="7772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4" name="Text Placeholder 22"/>
          <p:cNvSpPr>
            <a:spLocks noGrp="1"/>
          </p:cNvSpPr>
          <p:nvPr>
            <p:ph type="body" idx="1"/>
          </p:nvPr>
        </p:nvSpPr>
        <p:spPr bwMode="auto">
          <a:xfrm>
            <a:off x="466725" y="1946275"/>
            <a:ext cx="77724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125" name="Picture 12" descr="Power words for PP.jpg"/>
          <p:cNvPicPr>
            <a:picLocks noChangeAspect="1"/>
          </p:cNvPicPr>
          <p:nvPr/>
        </p:nvPicPr>
        <p:blipFill>
          <a:blip r:embed="rId8" cstate="email">
            <a:extLst>
              <a:ext uri="{28A0092B-C50C-407E-A947-70E740481C1C}">
                <a14:useLocalDpi xmlns:a14="http://schemas.microsoft.com/office/drawing/2010/main" val="0"/>
              </a:ext>
            </a:extLst>
          </a:blip>
          <a:srcRect t="42940"/>
          <a:stretch>
            <a:fillRect/>
          </a:stretch>
        </p:blipFill>
        <p:spPr bwMode="auto">
          <a:xfrm>
            <a:off x="0" y="0"/>
            <a:ext cx="91440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p:cNvCxnSpPr/>
          <p:nvPr/>
        </p:nvCxnSpPr>
        <p:spPr bwMode="auto">
          <a:xfrm>
            <a:off x="0" y="6048375"/>
            <a:ext cx="9144000" cy="0"/>
          </a:xfrm>
          <a:prstGeom prst="line">
            <a:avLst/>
          </a:prstGeom>
          <a:ln>
            <a:solidFill>
              <a:srgbClr val="F1AB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4002" r:id="rId1"/>
    <p:sldLayoutId id="2147484012" r:id="rId2"/>
    <p:sldLayoutId id="2147484020" r:id="rId3"/>
    <p:sldLayoutId id="2147484021" r:id="rId4"/>
    <p:sldLayoutId id="2147484022" r:id="rId5"/>
  </p:sldLayoutIdLst>
  <p:txStyles>
    <p:titleStyle>
      <a:lvl1pPr algn="l" rtl="0" eaLnBrk="0" fontAlgn="base" hangingPunct="0">
        <a:spcBef>
          <a:spcPct val="0"/>
        </a:spcBef>
        <a:spcAft>
          <a:spcPct val="0"/>
        </a:spcAft>
        <a:defRPr sz="2400" b="1">
          <a:solidFill>
            <a:srgbClr val="51260B"/>
          </a:solidFill>
          <a:latin typeface="+mj-lt"/>
          <a:ea typeface="ＭＳ Ｐゴシック" pitchFamily="34" charset="-128"/>
          <a:cs typeface="ＭＳ Ｐゴシック" charset="0"/>
        </a:defRPr>
      </a:lvl1pPr>
      <a:lvl2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2pPr>
      <a:lvl3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3pPr>
      <a:lvl4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4pPr>
      <a:lvl5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5pPr>
      <a:lvl6pPr marL="457200" algn="ctr" rtl="0" fontAlgn="base">
        <a:spcBef>
          <a:spcPct val="0"/>
        </a:spcBef>
        <a:spcAft>
          <a:spcPct val="0"/>
        </a:spcAft>
        <a:defRPr sz="2400">
          <a:solidFill>
            <a:schemeClr val="tx2"/>
          </a:solidFill>
          <a:latin typeface="Myriad Web Pro" pitchFamily="34" charset="0"/>
        </a:defRPr>
      </a:lvl6pPr>
      <a:lvl7pPr marL="914400" algn="ctr" rtl="0" fontAlgn="base">
        <a:spcBef>
          <a:spcPct val="0"/>
        </a:spcBef>
        <a:spcAft>
          <a:spcPct val="0"/>
        </a:spcAft>
        <a:defRPr sz="2400">
          <a:solidFill>
            <a:schemeClr val="tx2"/>
          </a:solidFill>
          <a:latin typeface="Myriad Web Pro" pitchFamily="34" charset="0"/>
        </a:defRPr>
      </a:lvl7pPr>
      <a:lvl8pPr marL="1371600" algn="ctr" rtl="0" fontAlgn="base">
        <a:spcBef>
          <a:spcPct val="0"/>
        </a:spcBef>
        <a:spcAft>
          <a:spcPct val="0"/>
        </a:spcAft>
        <a:defRPr sz="2400">
          <a:solidFill>
            <a:schemeClr val="tx2"/>
          </a:solidFill>
          <a:latin typeface="Myriad Web Pro" pitchFamily="34" charset="0"/>
        </a:defRPr>
      </a:lvl8pPr>
      <a:lvl9pPr marL="1828800" algn="ctr" rtl="0" fontAlgn="base">
        <a:spcBef>
          <a:spcPct val="0"/>
        </a:spcBef>
        <a:spcAft>
          <a:spcPct val="0"/>
        </a:spcAft>
        <a:defRPr sz="2400">
          <a:solidFill>
            <a:schemeClr val="tx2"/>
          </a:solidFill>
          <a:latin typeface="Myriad Web Pro"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146" name="Group 13"/>
          <p:cNvGrpSpPr>
            <a:grpSpLocks/>
          </p:cNvGrpSpPr>
          <p:nvPr/>
        </p:nvGrpSpPr>
        <p:grpSpPr bwMode="auto">
          <a:xfrm>
            <a:off x="7021513" y="6224588"/>
            <a:ext cx="1817687" cy="533400"/>
            <a:chOff x="7096991" y="152400"/>
            <a:chExt cx="1818409" cy="533400"/>
          </a:xfrm>
        </p:grpSpPr>
        <p:sp>
          <p:nvSpPr>
            <p:cNvPr id="12" name="Rectangle 11"/>
            <p:cNvSpPr/>
            <p:nvPr userDrawn="1"/>
          </p:nvSpPr>
          <p:spPr bwMode="auto">
            <a:xfrm>
              <a:off x="7171633" y="252412"/>
              <a:ext cx="319215" cy="381000"/>
            </a:xfrm>
            <a:prstGeom prst="rect">
              <a:avLst/>
            </a:prstGeom>
            <a:solidFill>
              <a:schemeClr val="accent3"/>
            </a:solidFill>
            <a:ln w="9525" cap="flat" cmpd="sng" algn="ctr">
              <a:noFill/>
              <a:prstDash val="solid"/>
              <a:round/>
              <a:headEnd type="none" w="med" len="med"/>
              <a:tailEnd type="none" w="med" len="med"/>
            </a:ln>
            <a:effectLst/>
          </p:spPr>
          <p:txBody>
            <a:bodyPr/>
            <a:lstStyle/>
            <a:p>
              <a:pPr algn="r">
                <a:defRPr/>
              </a:pPr>
              <a:endParaRPr lang="en-US" dirty="0">
                <a:solidFill>
                  <a:srgbClr val="000000"/>
                </a:solidFill>
                <a:latin typeface="Times" pitchFamily="18" charset="0"/>
                <a:ea typeface="ＭＳ Ｐゴシック" pitchFamily="34" charset="-128"/>
                <a:cs typeface="+mn-cs"/>
              </a:endParaRPr>
            </a:p>
          </p:txBody>
        </p:sp>
        <p:pic>
          <p:nvPicPr>
            <p:cNvPr id="6152" name="Picture 16" descr="UM logo col horz.jpg"/>
            <p:cNvPicPr>
              <a:picLocks noChangeAspect="1"/>
            </p:cNvPicPr>
            <p:nvPr userDrawn="1"/>
          </p:nvPicPr>
          <p:blipFill>
            <a:blip r:embed="rId4" cstate="email">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096991" y="152400"/>
              <a:ext cx="181840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7" name="Title Placeholder 21"/>
          <p:cNvSpPr>
            <a:spLocks noGrp="1"/>
          </p:cNvSpPr>
          <p:nvPr>
            <p:ph type="title"/>
          </p:nvPr>
        </p:nvSpPr>
        <p:spPr bwMode="auto">
          <a:xfrm>
            <a:off x="466725" y="1258888"/>
            <a:ext cx="7772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8" name="Text Placeholder 22"/>
          <p:cNvSpPr>
            <a:spLocks noGrp="1"/>
          </p:cNvSpPr>
          <p:nvPr>
            <p:ph type="body" idx="1"/>
          </p:nvPr>
        </p:nvSpPr>
        <p:spPr bwMode="auto">
          <a:xfrm>
            <a:off x="466725" y="1946275"/>
            <a:ext cx="77724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149" name="Picture 12" descr="Power words for PP.jpg"/>
          <p:cNvPicPr>
            <a:picLocks noChangeAspect="1"/>
          </p:cNvPicPr>
          <p:nvPr/>
        </p:nvPicPr>
        <p:blipFill>
          <a:blip r:embed="rId5" cstate="email">
            <a:extLst>
              <a:ext uri="{28A0092B-C50C-407E-A947-70E740481C1C}">
                <a14:useLocalDpi xmlns:a14="http://schemas.microsoft.com/office/drawing/2010/main" val="0"/>
              </a:ext>
            </a:extLst>
          </a:blip>
          <a:srcRect t="42940"/>
          <a:stretch>
            <a:fillRect/>
          </a:stretch>
        </p:blipFill>
        <p:spPr bwMode="auto">
          <a:xfrm>
            <a:off x="0" y="0"/>
            <a:ext cx="91440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p:cNvCxnSpPr/>
          <p:nvPr/>
        </p:nvCxnSpPr>
        <p:spPr bwMode="auto">
          <a:xfrm>
            <a:off x="0" y="6048375"/>
            <a:ext cx="9144000" cy="0"/>
          </a:xfrm>
          <a:prstGeom prst="line">
            <a:avLst/>
          </a:prstGeom>
          <a:ln>
            <a:solidFill>
              <a:srgbClr val="F1AB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4003" r:id="rId1"/>
    <p:sldLayoutId id="2147484013" r:id="rId2"/>
  </p:sldLayoutIdLst>
  <p:txStyles>
    <p:titleStyle>
      <a:lvl1pPr algn="l" rtl="0" eaLnBrk="0" fontAlgn="base" hangingPunct="0">
        <a:spcBef>
          <a:spcPct val="0"/>
        </a:spcBef>
        <a:spcAft>
          <a:spcPct val="0"/>
        </a:spcAft>
        <a:defRPr sz="2400" b="1">
          <a:solidFill>
            <a:srgbClr val="51260B"/>
          </a:solidFill>
          <a:latin typeface="+mj-lt"/>
          <a:ea typeface="ＭＳ Ｐゴシック" pitchFamily="34" charset="-128"/>
          <a:cs typeface="ＭＳ Ｐゴシック" charset="0"/>
        </a:defRPr>
      </a:lvl1pPr>
      <a:lvl2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2pPr>
      <a:lvl3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3pPr>
      <a:lvl4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4pPr>
      <a:lvl5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5pPr>
      <a:lvl6pPr marL="457200" algn="ctr" rtl="0" fontAlgn="base">
        <a:spcBef>
          <a:spcPct val="0"/>
        </a:spcBef>
        <a:spcAft>
          <a:spcPct val="0"/>
        </a:spcAft>
        <a:defRPr sz="2400">
          <a:solidFill>
            <a:schemeClr val="tx2"/>
          </a:solidFill>
          <a:latin typeface="Myriad Web Pro" pitchFamily="34" charset="0"/>
        </a:defRPr>
      </a:lvl6pPr>
      <a:lvl7pPr marL="914400" algn="ctr" rtl="0" fontAlgn="base">
        <a:spcBef>
          <a:spcPct val="0"/>
        </a:spcBef>
        <a:spcAft>
          <a:spcPct val="0"/>
        </a:spcAft>
        <a:defRPr sz="2400">
          <a:solidFill>
            <a:schemeClr val="tx2"/>
          </a:solidFill>
          <a:latin typeface="Myriad Web Pro" pitchFamily="34" charset="0"/>
        </a:defRPr>
      </a:lvl7pPr>
      <a:lvl8pPr marL="1371600" algn="ctr" rtl="0" fontAlgn="base">
        <a:spcBef>
          <a:spcPct val="0"/>
        </a:spcBef>
        <a:spcAft>
          <a:spcPct val="0"/>
        </a:spcAft>
        <a:defRPr sz="2400">
          <a:solidFill>
            <a:schemeClr val="tx2"/>
          </a:solidFill>
          <a:latin typeface="Myriad Web Pro" pitchFamily="34" charset="0"/>
        </a:defRPr>
      </a:lvl8pPr>
      <a:lvl9pPr marL="1828800" algn="ctr" rtl="0" fontAlgn="base">
        <a:spcBef>
          <a:spcPct val="0"/>
        </a:spcBef>
        <a:spcAft>
          <a:spcPct val="0"/>
        </a:spcAft>
        <a:defRPr sz="2400">
          <a:solidFill>
            <a:schemeClr val="tx2"/>
          </a:solidFill>
          <a:latin typeface="Myriad Web Pro"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umanitoba.ca/student/saa/accessibility/resources-for-online-accessibility.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206375" y="5718175"/>
            <a:ext cx="5057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6000" b="1" baseline="30000" dirty="0">
                <a:solidFill>
                  <a:srgbClr val="FFC000"/>
                </a:solidFill>
                <a:latin typeface="Myriad Pro" charset="0"/>
              </a:rPr>
              <a:t>Title of presentation</a:t>
            </a:r>
          </a:p>
        </p:txBody>
      </p:sp>
      <p:sp>
        <p:nvSpPr>
          <p:cNvPr id="17411" name="Rectangle 7"/>
          <p:cNvSpPr>
            <a:spLocks noChangeArrowheads="1"/>
          </p:cNvSpPr>
          <p:nvPr/>
        </p:nvSpPr>
        <p:spPr bwMode="auto">
          <a:xfrm>
            <a:off x="215900" y="6203950"/>
            <a:ext cx="144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aseline="30000" dirty="0">
                <a:solidFill>
                  <a:srgbClr val="FFC000"/>
                </a:solidFill>
                <a:latin typeface="Knockout 32 Junior Cruisewt" charset="0"/>
              </a:rPr>
              <a:t>umanitoba.ca</a:t>
            </a:r>
          </a:p>
        </p:txBody>
      </p:sp>
      <p:sp>
        <p:nvSpPr>
          <p:cNvPr id="8" name="Rectangle 7" descr="Background page&#10;"/>
          <p:cNvSpPr/>
          <p:nvPr/>
        </p:nvSpPr>
        <p:spPr>
          <a:xfrm>
            <a:off x="0" y="12700"/>
            <a:ext cx="9144000" cy="6858000"/>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17413" name="Picture 8" descr="MCO Logo"/>
          <p:cNvPicPr>
            <a:picLocks noChangeAspect="1"/>
          </p:cNvPicPr>
          <p:nvPr/>
        </p:nvPicPr>
        <p:blipFill>
          <a:blip r:embed="rId3" cstate="email">
            <a:extLst>
              <a:ext uri="{28A0092B-C50C-407E-A947-70E740481C1C}">
                <a14:useLocalDpi xmlns:a14="http://schemas.microsoft.com/office/drawing/2010/main" val="0"/>
              </a:ext>
            </a:extLst>
          </a:blip>
          <a:srcRect t="79356"/>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Box 10" descr="Change management and project services"/>
          <p:cNvSpPr txBox="1">
            <a:spLocks noChangeArrowheads="1"/>
          </p:cNvSpPr>
          <p:nvPr/>
        </p:nvSpPr>
        <p:spPr bwMode="auto">
          <a:xfrm>
            <a:off x="466725" y="3216275"/>
            <a:ext cx="822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Myriad Web Pro" charset="0"/>
                <a:ea typeface="ＭＳ Ｐゴシック" charset="0"/>
                <a:cs typeface="ＭＳ Ｐゴシック" charset="0"/>
              </a:defRPr>
            </a:lvl1pPr>
            <a:lvl2pPr>
              <a:defRPr sz="2800">
                <a:solidFill>
                  <a:schemeClr val="tx1"/>
                </a:solidFill>
                <a:latin typeface="Myriad Web Pro" charset="0"/>
                <a:ea typeface="ＭＳ Ｐゴシック" charset="0"/>
              </a:defRPr>
            </a:lvl2pPr>
            <a:lvl3pPr>
              <a:defRPr sz="2400">
                <a:solidFill>
                  <a:schemeClr val="tx1"/>
                </a:solidFill>
                <a:latin typeface="Myriad Web Pro" charset="0"/>
                <a:ea typeface="ＭＳ Ｐゴシック" charset="0"/>
              </a:defRPr>
            </a:lvl3pPr>
            <a:lvl4pPr>
              <a:defRPr sz="2000">
                <a:solidFill>
                  <a:schemeClr val="tx1"/>
                </a:solidFill>
                <a:latin typeface="Myriad Web Pro" charset="0"/>
                <a:ea typeface="ＭＳ Ｐゴシック" charset="0"/>
              </a:defRPr>
            </a:lvl4pPr>
            <a:lvl5pPr>
              <a:defRPr sz="2000">
                <a:solidFill>
                  <a:schemeClr val="tx1"/>
                </a:solidFill>
                <a:latin typeface="Myriad Web Pro" charset="0"/>
                <a:ea typeface="ＭＳ Ｐゴシック" charset="0"/>
              </a:defRPr>
            </a:lvl5pPr>
            <a:lvl6pPr eaLnBrk="0" hangingPunct="0">
              <a:defRPr sz="2000">
                <a:solidFill>
                  <a:schemeClr val="tx1"/>
                </a:solidFill>
                <a:latin typeface="Myriad Web Pro" charset="0"/>
                <a:ea typeface="ＭＳ Ｐゴシック" charset="0"/>
              </a:defRPr>
            </a:lvl6pPr>
            <a:lvl7pPr eaLnBrk="0" hangingPunct="0">
              <a:defRPr sz="2000">
                <a:solidFill>
                  <a:schemeClr val="tx1"/>
                </a:solidFill>
                <a:latin typeface="Myriad Web Pro" charset="0"/>
                <a:ea typeface="ＭＳ Ｐゴシック" charset="0"/>
              </a:defRPr>
            </a:lvl7pPr>
            <a:lvl8pPr eaLnBrk="0" hangingPunct="0">
              <a:defRPr sz="2000">
                <a:solidFill>
                  <a:schemeClr val="tx1"/>
                </a:solidFill>
                <a:latin typeface="Myriad Web Pro" charset="0"/>
                <a:ea typeface="ＭＳ Ｐゴシック" charset="0"/>
              </a:defRPr>
            </a:lvl8pPr>
            <a:lvl9pPr eaLnBrk="0" hangingPunct="0">
              <a:defRPr sz="2000">
                <a:solidFill>
                  <a:schemeClr val="tx1"/>
                </a:solidFill>
                <a:latin typeface="Myriad Web Pro" charset="0"/>
                <a:ea typeface="ＭＳ Ｐゴシック" charset="0"/>
              </a:defRPr>
            </a:lvl9pPr>
          </a:lstStyle>
          <a:p>
            <a:pPr eaLnBrk="1" hangingPunct="1"/>
            <a:r>
              <a:rPr lang="en-US" sz="4800" dirty="0">
                <a:solidFill>
                  <a:schemeClr val="bg1"/>
                </a:solidFill>
                <a:latin typeface="Minion Pro" charset="0"/>
              </a:rPr>
              <a:t>	</a:t>
            </a:r>
          </a:p>
        </p:txBody>
      </p:sp>
      <p:cxnSp>
        <p:nvCxnSpPr>
          <p:cNvPr id="17415" name="Straight Connector 9" descr="Yellow line on title page"/>
          <p:cNvCxnSpPr>
            <a:cxnSpLocks noChangeShapeType="1"/>
          </p:cNvCxnSpPr>
          <p:nvPr/>
        </p:nvCxnSpPr>
        <p:spPr bwMode="auto">
          <a:xfrm>
            <a:off x="0" y="5162550"/>
            <a:ext cx="9144000" cy="0"/>
          </a:xfrm>
          <a:prstGeom prst="line">
            <a:avLst/>
          </a:prstGeom>
          <a:noFill/>
          <a:ln w="9525">
            <a:solidFill>
              <a:srgbClr val="E8A300"/>
            </a:solidFill>
            <a:round/>
            <a:headEnd/>
            <a:tailEnd/>
          </a:ln>
          <a:extLst>
            <a:ext uri="{909E8E84-426E-40DD-AFC4-6F175D3DCCD1}">
              <a14:hiddenFill xmlns:a14="http://schemas.microsoft.com/office/drawing/2010/main">
                <a:noFill/>
              </a14:hiddenFill>
            </a:ext>
          </a:extLst>
        </p:spPr>
      </p:cxnSp>
      <p:pic>
        <p:nvPicPr>
          <p:cNvPr id="17416" name="Picture 11" descr="UM Logo"/>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953125" y="5630863"/>
            <a:ext cx="274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title"/>
          </p:nvPr>
        </p:nvSpPr>
        <p:spPr>
          <a:xfrm>
            <a:off x="588818" y="2710296"/>
            <a:ext cx="7772400" cy="1336242"/>
          </a:xfrm>
        </p:spPr>
        <p:txBody>
          <a:bodyPr/>
          <a:lstStyle/>
          <a:p>
            <a:pPr marL="0" indent="0" algn="ctr">
              <a:buFontTx/>
              <a:buNone/>
            </a:pPr>
            <a:r>
              <a:rPr lang="en-CA" sz="2600" dirty="0" smtClean="0">
                <a:solidFill>
                  <a:schemeClr val="bg1"/>
                </a:solidFill>
                <a:latin typeface="Myriad Web Pro" charset="0"/>
                <a:ea typeface="ＭＳ Ｐゴシック" charset="0"/>
              </a:rPr>
              <a:t>The Accessibility for Manitobans Act</a:t>
            </a:r>
            <a:br>
              <a:rPr lang="en-CA" sz="2600" dirty="0" smtClean="0">
                <a:solidFill>
                  <a:schemeClr val="bg1"/>
                </a:solidFill>
                <a:latin typeface="Myriad Web Pro" charset="0"/>
                <a:ea typeface="ＭＳ Ｐゴシック" charset="0"/>
              </a:rPr>
            </a:br>
            <a:r>
              <a:rPr lang="en-CA" sz="2600" dirty="0" smtClean="0">
                <a:solidFill>
                  <a:schemeClr val="bg1"/>
                </a:solidFill>
                <a:latin typeface="Myriad Web Pro" charset="0"/>
                <a:ea typeface="ＭＳ Ｐゴシック" charset="0"/>
              </a:rPr>
              <a:t/>
            </a:r>
            <a:br>
              <a:rPr lang="en-CA" sz="2600" dirty="0" smtClean="0">
                <a:solidFill>
                  <a:schemeClr val="bg1"/>
                </a:solidFill>
                <a:latin typeface="Myriad Web Pro" charset="0"/>
                <a:ea typeface="ＭＳ Ｐゴシック" charset="0"/>
              </a:rPr>
            </a:br>
            <a:r>
              <a:rPr lang="en-CA" sz="3200" dirty="0" smtClean="0">
                <a:solidFill>
                  <a:schemeClr val="bg1"/>
                </a:solidFill>
                <a:latin typeface="Myriad Web Pro" charset="0"/>
                <a:ea typeface="ＭＳ Ｐゴシック" charset="0"/>
              </a:rPr>
              <a:t>Unit Audit</a:t>
            </a:r>
            <a:r>
              <a:rPr lang="en-CA" dirty="0">
                <a:solidFill>
                  <a:schemeClr val="bg1"/>
                </a:solidFill>
                <a:latin typeface="Myriad Web Pro" charset="0"/>
                <a:ea typeface="ＭＳ Ｐゴシック" charset="0"/>
              </a:rPr>
              <a:t/>
            </a:r>
            <a:br>
              <a:rPr lang="en-CA" dirty="0">
                <a:solidFill>
                  <a:schemeClr val="bg1"/>
                </a:solidFill>
                <a:latin typeface="Myriad Web Pro" charset="0"/>
                <a:ea typeface="ＭＳ Ｐゴシック" charset="0"/>
              </a:rPr>
            </a:br>
            <a:endParaRPr lang="en-CA" dirty="0">
              <a:solidFill>
                <a:schemeClr val="bg1"/>
              </a:solidFill>
              <a:latin typeface="Myriad Web Pro" charset="0"/>
              <a:ea typeface="ＭＳ Ｐゴシック"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eaLnBrk="1" hangingPunct="1"/>
            <a:r>
              <a:rPr lang="en-US" dirty="0" smtClean="0">
                <a:latin typeface="Calibri" charset="0"/>
              </a:rPr>
              <a:t>Unit Worksheet</a:t>
            </a:r>
            <a:endParaRPr lang="en-US" dirty="0">
              <a:latin typeface="Calibri" charset="0"/>
            </a:endParaRPr>
          </a:p>
        </p:txBody>
      </p:sp>
      <p:sp>
        <p:nvSpPr>
          <p:cNvPr id="2" name="Content Placeholder 1"/>
          <p:cNvSpPr>
            <a:spLocks noGrp="1"/>
          </p:cNvSpPr>
          <p:nvPr>
            <p:ph idx="1"/>
          </p:nvPr>
        </p:nvSpPr>
        <p:spPr/>
        <p:txBody>
          <a:bodyPr/>
          <a:lstStyle/>
          <a:p>
            <a:pPr marL="0" indent="0">
              <a:buNone/>
            </a:pPr>
            <a:r>
              <a:rPr lang="en-US" sz="2000" dirty="0" smtClean="0"/>
              <a:t>There are three parts to the audit:</a:t>
            </a:r>
          </a:p>
          <a:p>
            <a:pPr marL="800100" lvl="1" indent="-342900">
              <a:buAutoNum type="arabicPeriod"/>
            </a:pPr>
            <a:r>
              <a:rPr lang="en-US" sz="2000" dirty="0" smtClean="0"/>
              <a:t>An overview of your units programs and services.</a:t>
            </a:r>
          </a:p>
          <a:p>
            <a:pPr marL="800100" lvl="1" indent="-342900">
              <a:buAutoNum type="arabicPeriod"/>
            </a:pPr>
            <a:r>
              <a:rPr lang="en-US" sz="2000" dirty="0" smtClean="0"/>
              <a:t>Your units accessibility achievements.</a:t>
            </a:r>
          </a:p>
          <a:p>
            <a:pPr marL="800100" lvl="1" indent="-342900">
              <a:buAutoNum type="arabicPeriod"/>
            </a:pPr>
            <a:r>
              <a:rPr lang="en-US" sz="2000" dirty="0" smtClean="0"/>
              <a:t>Determine the actions required for removing existing accessibility barriers in relation to The Customer Service Standard. </a:t>
            </a:r>
          </a:p>
          <a:p>
            <a:pPr marL="457200" lvl="1" indent="0">
              <a:buNone/>
            </a:pPr>
            <a:endParaRPr lang="en-US" sz="1800" dirty="0"/>
          </a:p>
          <a:p>
            <a:pPr marL="457200" lvl="1" indent="0">
              <a:buNone/>
            </a:pPr>
            <a:endParaRPr lang="en-US" sz="1800" dirty="0" smtClean="0"/>
          </a:p>
        </p:txBody>
      </p:sp>
    </p:spTree>
    <p:extLst>
      <p:ext uri="{BB962C8B-B14F-4D97-AF65-F5344CB8AC3E}">
        <p14:creationId xmlns:p14="http://schemas.microsoft.com/office/powerpoint/2010/main" val="881306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eaLnBrk="1" hangingPunct="1"/>
            <a:r>
              <a:rPr lang="en-US" dirty="0" smtClean="0">
                <a:latin typeface="Calibri" charset="0"/>
              </a:rPr>
              <a:t>What are Accessibility Achievements?</a:t>
            </a:r>
            <a:endParaRPr lang="en-US" dirty="0">
              <a:latin typeface="Calibri" charset="0"/>
            </a:endParaRPr>
          </a:p>
        </p:txBody>
      </p:sp>
      <p:sp>
        <p:nvSpPr>
          <p:cNvPr id="2" name="Content Placeholder 1"/>
          <p:cNvSpPr>
            <a:spLocks noGrp="1"/>
          </p:cNvSpPr>
          <p:nvPr>
            <p:ph idx="1"/>
          </p:nvPr>
        </p:nvSpPr>
        <p:spPr/>
        <p:txBody>
          <a:bodyPr/>
          <a:lstStyle/>
          <a:p>
            <a:endParaRPr lang="en-US" sz="2000" dirty="0" smtClean="0"/>
          </a:p>
          <a:p>
            <a:r>
              <a:rPr lang="en-US" sz="2000" dirty="0" smtClean="0"/>
              <a:t>Celebrate what you have done</a:t>
            </a:r>
            <a:r>
              <a:rPr lang="en-US" sz="2000" dirty="0"/>
              <a:t>!</a:t>
            </a:r>
            <a:endParaRPr lang="en-US" sz="2000" dirty="0" smtClean="0"/>
          </a:p>
          <a:p>
            <a:endParaRPr lang="en-US" sz="2000" dirty="0" smtClean="0"/>
          </a:p>
          <a:p>
            <a:r>
              <a:rPr lang="en-US" sz="2000" dirty="0" smtClean="0"/>
              <a:t>Examples of accessibility achievements include:</a:t>
            </a:r>
          </a:p>
          <a:p>
            <a:pPr lvl="1"/>
            <a:r>
              <a:rPr lang="en-US" sz="1800" dirty="0" smtClean="0"/>
              <a:t>Already introduced policies promoting accessible hiring processes </a:t>
            </a:r>
          </a:p>
          <a:p>
            <a:pPr lvl="1"/>
            <a:r>
              <a:rPr lang="en-US" sz="1800" dirty="0" smtClean="0"/>
              <a:t>Cleared clutter from hallway corridors</a:t>
            </a:r>
          </a:p>
          <a:p>
            <a:pPr lvl="1"/>
            <a:r>
              <a:rPr lang="en-US" sz="1800" dirty="0" smtClean="0"/>
              <a:t>Alternative text options (large print, braille, proper document formatting, etc.)</a:t>
            </a:r>
          </a:p>
          <a:p>
            <a:pPr marL="457200" lvl="1" indent="0">
              <a:buNone/>
            </a:pPr>
            <a:endParaRPr lang="en-US" sz="1600" dirty="0" smtClean="0"/>
          </a:p>
          <a:p>
            <a:pPr marL="457200" lvl="1" indent="0">
              <a:buNone/>
            </a:pPr>
            <a:endParaRPr lang="en-US" sz="1600" dirty="0" smtClean="0"/>
          </a:p>
          <a:p>
            <a:pPr marL="457200" lvl="1" indent="0">
              <a:buNone/>
            </a:pPr>
            <a:endParaRPr lang="en-US" sz="1600" dirty="0"/>
          </a:p>
        </p:txBody>
      </p:sp>
      <p:sp>
        <p:nvSpPr>
          <p:cNvPr id="4" name="Rectangle 3"/>
          <p:cNvSpPr/>
          <p:nvPr/>
        </p:nvSpPr>
        <p:spPr>
          <a:xfrm>
            <a:off x="109182" y="4923106"/>
            <a:ext cx="8925636" cy="1200329"/>
          </a:xfrm>
          <a:prstGeom prst="rect">
            <a:avLst/>
          </a:prstGeom>
          <a:solidFill>
            <a:schemeClr val="bg1"/>
          </a:solidFill>
          <a:ln>
            <a:solidFill>
              <a:srgbClr val="800000"/>
            </a:solidFill>
          </a:ln>
        </p:spPr>
        <p:txBody>
          <a:bodyPr wrap="square">
            <a:spAutoFit/>
          </a:bodyPr>
          <a:lstStyle/>
          <a:p>
            <a:pPr>
              <a:spcAft>
                <a:spcPts val="0"/>
              </a:spcAft>
            </a:pPr>
            <a:r>
              <a:rPr lang="en-CA" sz="1600" u="sng" dirty="0">
                <a:latin typeface="+mj-lt"/>
                <a:ea typeface="Calibri" panose="020F0502020204030204" pitchFamily="34" charset="0"/>
                <a:cs typeface="Times New Roman" panose="02020603050405020304" pitchFamily="18" charset="0"/>
              </a:rPr>
              <a:t>Active </a:t>
            </a:r>
            <a:r>
              <a:rPr lang="en-CA" sz="1600" u="sng" dirty="0" smtClean="0">
                <a:latin typeface="+mj-lt"/>
                <a:ea typeface="Calibri" panose="020F0502020204030204" pitchFamily="34" charset="0"/>
                <a:cs typeface="Times New Roman" panose="02020603050405020304" pitchFamily="18" charset="0"/>
              </a:rPr>
              <a:t>Offer </a:t>
            </a:r>
            <a:r>
              <a:rPr lang="en-CA" sz="1600" u="sng" dirty="0">
                <a:latin typeface="+mj-lt"/>
                <a:ea typeface="Calibri" panose="020F0502020204030204" pitchFamily="34" charset="0"/>
                <a:cs typeface="Times New Roman" panose="02020603050405020304" pitchFamily="18" charset="0"/>
              </a:rPr>
              <a:t>W</a:t>
            </a:r>
            <a:r>
              <a:rPr lang="en-CA" sz="1600" u="sng" dirty="0" smtClean="0">
                <a:latin typeface="+mj-lt"/>
                <a:ea typeface="Calibri" panose="020F0502020204030204" pitchFamily="34" charset="0"/>
                <a:cs typeface="Times New Roman" panose="02020603050405020304" pitchFamily="18" charset="0"/>
              </a:rPr>
              <a:t>ording:</a:t>
            </a:r>
          </a:p>
          <a:p>
            <a:pPr>
              <a:spcAft>
                <a:spcPts val="0"/>
              </a:spcAft>
            </a:pPr>
            <a:endParaRPr lang="en-CA" sz="1400" u="sng" dirty="0" smtClean="0">
              <a:latin typeface="+mj-lt"/>
              <a:ea typeface="Calibri" panose="020F0502020204030204" pitchFamily="34" charset="0"/>
              <a:cs typeface="Times New Roman" panose="02020603050405020304" pitchFamily="18" charset="0"/>
            </a:endParaRPr>
          </a:p>
          <a:p>
            <a:pPr>
              <a:spcAft>
                <a:spcPts val="0"/>
              </a:spcAft>
            </a:pPr>
            <a:r>
              <a:rPr lang="en-CA" sz="1400" dirty="0" smtClean="0">
                <a:latin typeface="+mj-lt"/>
                <a:ea typeface="Calibri" panose="020F0502020204030204" pitchFamily="34" charset="0"/>
                <a:cs typeface="Times New Roman" panose="02020603050405020304" pitchFamily="18" charset="0"/>
              </a:rPr>
              <a:t>“The University of Manitoba is committed to accessibility for persons with disabilities. Please contact us in advance if you have any particular accommodation requirements [contact name and email].”</a:t>
            </a:r>
            <a:endParaRPr lang="en-CA" sz="1400" dirty="0">
              <a:latin typeface="+mj-lt"/>
              <a:ea typeface="Calibri" panose="020F0502020204030204" pitchFamily="34" charset="0"/>
              <a:cs typeface="Times New Roman" panose="02020603050405020304" pitchFamily="18" charset="0"/>
            </a:endParaRPr>
          </a:p>
          <a:p>
            <a:pPr>
              <a:spcAft>
                <a:spcPts val="0"/>
              </a:spcAft>
            </a:pPr>
            <a:endParaRPr lang="en-CA" sz="14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576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eaLnBrk="1" hangingPunct="1"/>
            <a:r>
              <a:rPr lang="en-US" dirty="0" smtClean="0">
                <a:latin typeface="Calibri" charset="0"/>
              </a:rPr>
              <a:t>Unit Worksheet – How to?</a:t>
            </a:r>
            <a:endParaRPr lang="en-US" dirty="0">
              <a:latin typeface="Calibri" charset="0"/>
            </a:endParaRPr>
          </a:p>
        </p:txBody>
      </p:sp>
      <p:sp>
        <p:nvSpPr>
          <p:cNvPr id="2" name="Content Placeholder 1"/>
          <p:cNvSpPr>
            <a:spLocks noGrp="1"/>
          </p:cNvSpPr>
          <p:nvPr>
            <p:ph idx="1"/>
          </p:nvPr>
        </p:nvSpPr>
        <p:spPr/>
        <p:txBody>
          <a:bodyPr/>
          <a:lstStyle/>
          <a:p>
            <a:r>
              <a:rPr lang="en-US" sz="2000" dirty="0" smtClean="0"/>
              <a:t>Start </a:t>
            </a:r>
            <a:r>
              <a:rPr lang="en-US" sz="2000" dirty="0"/>
              <a:t>by doing a scan of your unit, talk to colleagues about what you have learned about Accessibility Planning, and find out where barriers exist</a:t>
            </a:r>
          </a:p>
          <a:p>
            <a:r>
              <a:rPr lang="en-US" sz="2000" dirty="0"/>
              <a:t>We need to do this together as a community so please make sure to discuss with your colleagues</a:t>
            </a:r>
          </a:p>
          <a:p>
            <a:pPr marL="0" indent="0">
              <a:buNone/>
            </a:pPr>
            <a:endParaRPr lang="en-US" sz="2000" dirty="0"/>
          </a:p>
          <a:p>
            <a:r>
              <a:rPr lang="en-US" sz="2000" dirty="0"/>
              <a:t>Then identify your units actions…</a:t>
            </a:r>
          </a:p>
          <a:p>
            <a:pPr lvl="1"/>
            <a:r>
              <a:rPr lang="en-US" sz="1800" dirty="0"/>
              <a:t>Ask yourself: is this action practical?</a:t>
            </a:r>
          </a:p>
          <a:p>
            <a:pPr lvl="1"/>
            <a:r>
              <a:rPr lang="en-US" sz="1800" dirty="0"/>
              <a:t>Does this action have other impacts? </a:t>
            </a:r>
          </a:p>
          <a:p>
            <a:pPr lvl="1"/>
            <a:r>
              <a:rPr lang="en-US" sz="1800" dirty="0"/>
              <a:t>Does it make sense? </a:t>
            </a:r>
          </a:p>
          <a:p>
            <a:pPr lvl="1"/>
            <a:r>
              <a:rPr lang="en-US" sz="1800" dirty="0"/>
              <a:t>Is this timeline realistic? </a:t>
            </a:r>
          </a:p>
          <a:p>
            <a:pPr lvl="1"/>
            <a:r>
              <a:rPr lang="en-US" sz="1800" dirty="0"/>
              <a:t>Are resources available? </a:t>
            </a:r>
          </a:p>
          <a:p>
            <a:pPr marL="57150" indent="0">
              <a:buNone/>
            </a:pPr>
            <a:endParaRPr lang="en-US" sz="2200" dirty="0" smtClean="0"/>
          </a:p>
        </p:txBody>
      </p:sp>
    </p:spTree>
    <p:extLst>
      <p:ext uri="{BB962C8B-B14F-4D97-AF65-F5344CB8AC3E}">
        <p14:creationId xmlns:p14="http://schemas.microsoft.com/office/powerpoint/2010/main" val="687618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of the worksheet compling programs and services and accessibility achievements page"/>
          <p:cNvPicPr>
            <a:picLocks noChangeAspect="1"/>
          </p:cNvPicPr>
          <p:nvPr/>
        </p:nvPicPr>
        <p:blipFill rotWithShape="1">
          <a:blip r:embed="rId3"/>
          <a:srcRect l="27262" t="14973" r="35000" b="6931"/>
          <a:stretch/>
        </p:blipFill>
        <p:spPr>
          <a:xfrm>
            <a:off x="0" y="0"/>
            <a:ext cx="5891561" cy="6858000"/>
          </a:xfrm>
          <a:prstGeom prst="rect">
            <a:avLst/>
          </a:prstGeom>
          <a:effectLst>
            <a:outerShdw blurRad="50800" dist="38100" dir="8100000" algn="tr" rotWithShape="0">
              <a:prstClr val="black">
                <a:alpha val="40000"/>
              </a:prstClr>
            </a:outerShdw>
          </a:effectLst>
        </p:spPr>
      </p:pic>
      <p:pic>
        <p:nvPicPr>
          <p:cNvPr id="4" name="Picture 3" descr="screenshot of the step 2+3 page of worksheet filling out attitudinal and physical and architectural barriers"/>
          <p:cNvPicPr>
            <a:picLocks noChangeAspect="1"/>
          </p:cNvPicPr>
          <p:nvPr/>
        </p:nvPicPr>
        <p:blipFill rotWithShape="1">
          <a:blip r:embed="rId4"/>
          <a:srcRect l="27143" t="14550" r="35238" b="6509"/>
          <a:stretch/>
        </p:blipFill>
        <p:spPr>
          <a:xfrm>
            <a:off x="3334005" y="0"/>
            <a:ext cx="5809995" cy="6858000"/>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60642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6725" y="2122774"/>
            <a:ext cx="7772400" cy="1569660"/>
          </a:xfrm>
          <a:prstGeom prst="rect">
            <a:avLst/>
          </a:prstGeom>
        </p:spPr>
        <p:txBody>
          <a:bodyPr wrap="square">
            <a:spAutoFit/>
          </a:bodyPr>
          <a:lstStyle/>
          <a:p>
            <a:pPr marL="0" indent="0">
              <a:buNone/>
            </a:pPr>
            <a:r>
              <a:rPr lang="en-US" dirty="0">
                <a:latin typeface="+mj-lt"/>
                <a:ea typeface="ＭＳ Ｐゴシック" pitchFamily="34" charset="-128"/>
              </a:rPr>
              <a:t>Assuming someone with a speech impairment </a:t>
            </a:r>
            <a:r>
              <a:rPr lang="en-US" dirty="0" smtClean="0">
                <a:latin typeface="+mj-lt"/>
                <a:ea typeface="ＭＳ Ｐゴシック" pitchFamily="34" charset="-128"/>
              </a:rPr>
              <a:t>cannot </a:t>
            </a:r>
            <a:r>
              <a:rPr lang="en-US" dirty="0">
                <a:latin typeface="+mj-lt"/>
                <a:ea typeface="ＭＳ Ｐゴシック" pitchFamily="34" charset="-128"/>
              </a:rPr>
              <a:t>understand you </a:t>
            </a:r>
            <a:r>
              <a:rPr lang="en-US" dirty="0" smtClean="0">
                <a:latin typeface="+mj-lt"/>
                <a:ea typeface="ＭＳ Ｐゴシック" pitchFamily="34" charset="-128"/>
              </a:rPr>
              <a:t>or have </a:t>
            </a:r>
            <a:r>
              <a:rPr lang="en-US" dirty="0">
                <a:latin typeface="+mj-lt"/>
                <a:ea typeface="ＭＳ Ｐゴシック" pitchFamily="34" charset="-128"/>
              </a:rPr>
              <a:t>a free flowing </a:t>
            </a:r>
            <a:r>
              <a:rPr lang="en-US" dirty="0" smtClean="0">
                <a:latin typeface="+mj-lt"/>
                <a:ea typeface="ＭＳ Ｐゴシック" pitchFamily="34" charset="-128"/>
              </a:rPr>
              <a:t>conversation, </a:t>
            </a:r>
            <a:r>
              <a:rPr lang="en-US" dirty="0">
                <a:latin typeface="+mj-lt"/>
                <a:ea typeface="ＭＳ Ｐゴシック" pitchFamily="34" charset="-128"/>
              </a:rPr>
              <a:t>is an attitudinal barrier. Most who have a speech impairment can still hear and understand you</a:t>
            </a:r>
            <a:r>
              <a:rPr lang="en-US" dirty="0" smtClean="0">
                <a:latin typeface="+mj-lt"/>
                <a:ea typeface="ＭＳ Ｐゴシック" pitchFamily="34" charset="-128"/>
              </a:rPr>
              <a:t>.</a:t>
            </a:r>
            <a:endParaRPr lang="en-US" dirty="0">
              <a:latin typeface="+mj-lt"/>
              <a:ea typeface="ＭＳ Ｐゴシック" pitchFamily="34" charset="-128"/>
            </a:endParaRPr>
          </a:p>
        </p:txBody>
      </p:sp>
      <p:sp>
        <p:nvSpPr>
          <p:cNvPr id="3" name="Title 2"/>
          <p:cNvSpPr>
            <a:spLocks noGrp="1"/>
          </p:cNvSpPr>
          <p:nvPr>
            <p:ph type="title"/>
          </p:nvPr>
        </p:nvSpPr>
        <p:spPr/>
        <p:txBody>
          <a:bodyPr/>
          <a:lstStyle/>
          <a:p>
            <a:r>
              <a:rPr lang="en-CA" dirty="0" smtClean="0"/>
              <a:t>Barrier Example (Attitudinal/communication)</a:t>
            </a:r>
            <a:endParaRPr lang="en-CA" dirty="0"/>
          </a:p>
        </p:txBody>
      </p:sp>
      <p:sp>
        <p:nvSpPr>
          <p:cNvPr id="12" name="Content Placeholder 1"/>
          <p:cNvSpPr>
            <a:spLocks noGrp="1"/>
          </p:cNvSpPr>
          <p:nvPr>
            <p:ph idx="1"/>
          </p:nvPr>
        </p:nvSpPr>
        <p:spPr>
          <a:xfrm>
            <a:off x="466725" y="3825833"/>
            <a:ext cx="7772400" cy="1785258"/>
          </a:xfrm>
        </p:spPr>
        <p:txBody>
          <a:bodyPr/>
          <a:lstStyle/>
          <a:p>
            <a:pPr marL="0" indent="0">
              <a:buNone/>
            </a:pPr>
            <a:endParaRPr lang="en-US" sz="2000" b="1" dirty="0"/>
          </a:p>
          <a:p>
            <a:pPr marL="0" indent="0">
              <a:buNone/>
            </a:pPr>
            <a:r>
              <a:rPr lang="en-US" sz="2000" b="1" dirty="0" smtClean="0"/>
              <a:t>Solution:</a:t>
            </a:r>
          </a:p>
          <a:p>
            <a:pPr marL="0" indent="0">
              <a:buNone/>
            </a:pPr>
            <a:r>
              <a:rPr lang="en-US" sz="2000" dirty="0" smtClean="0"/>
              <a:t>It is best to train staff to interact and communicate with people with different types of disabilities.</a:t>
            </a:r>
          </a:p>
          <a:p>
            <a:pPr marL="0" indent="0">
              <a:buNone/>
            </a:pPr>
            <a:endParaRPr lang="en-US" sz="2000" dirty="0"/>
          </a:p>
          <a:p>
            <a:pPr marL="0" indent="0">
              <a:buNone/>
            </a:pPr>
            <a:endParaRPr lang="en-US" sz="1800" dirty="0"/>
          </a:p>
          <a:p>
            <a:pPr marL="0" indent="0">
              <a:buNone/>
            </a:pPr>
            <a:r>
              <a:rPr lang="en-US" sz="2000" dirty="0" smtClean="0"/>
              <a:t> </a:t>
            </a:r>
          </a:p>
        </p:txBody>
      </p:sp>
    </p:spTree>
    <p:extLst>
      <p:ext uri="{BB962C8B-B14F-4D97-AF65-F5344CB8AC3E}">
        <p14:creationId xmlns:p14="http://schemas.microsoft.com/office/powerpoint/2010/main" val="4183878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2985" y="1821580"/>
            <a:ext cx="7772400" cy="3992563"/>
          </a:xfrm>
        </p:spPr>
        <p:txBody>
          <a:bodyPr/>
          <a:lstStyle/>
          <a:p>
            <a:pPr marL="0" indent="0">
              <a:buNone/>
            </a:pPr>
            <a:r>
              <a:rPr lang="en-US" sz="2000" dirty="0" smtClean="0"/>
              <a:t/>
            </a:r>
            <a:br>
              <a:rPr lang="en-US" sz="2000" dirty="0" smtClean="0"/>
            </a:br>
            <a:r>
              <a:rPr lang="en-US" sz="2000" dirty="0" smtClean="0"/>
              <a:t>Your office sends out an email to the greater community, with a scanned PDF attached. Screen-reader software is unable to read the content in the scan as it sees the PDF as an image. </a:t>
            </a:r>
            <a:endParaRPr lang="en-US" sz="1000" dirty="0" smtClean="0"/>
          </a:p>
        </p:txBody>
      </p:sp>
      <p:sp>
        <p:nvSpPr>
          <p:cNvPr id="12" name="Title 1"/>
          <p:cNvSpPr txBox="1">
            <a:spLocks/>
          </p:cNvSpPr>
          <p:nvPr/>
        </p:nvSpPr>
        <p:spPr bwMode="auto">
          <a:xfrm>
            <a:off x="619125" y="1272738"/>
            <a:ext cx="7772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51260B"/>
                </a:solidFill>
                <a:latin typeface="+mj-lt"/>
                <a:ea typeface="ＭＳ Ｐゴシック" pitchFamily="34" charset="-128"/>
                <a:cs typeface="ＭＳ Ｐゴシック" charset="0"/>
              </a:defRPr>
            </a:lvl1pPr>
            <a:lvl2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2pPr>
            <a:lvl3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3pPr>
            <a:lvl4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4pPr>
            <a:lvl5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5pPr>
            <a:lvl6pPr marL="457200" algn="ctr" rtl="0" fontAlgn="base">
              <a:spcBef>
                <a:spcPct val="0"/>
              </a:spcBef>
              <a:spcAft>
                <a:spcPct val="0"/>
              </a:spcAft>
              <a:defRPr sz="2400">
                <a:solidFill>
                  <a:schemeClr val="tx2"/>
                </a:solidFill>
                <a:latin typeface="Myriad Web Pro" pitchFamily="34" charset="0"/>
              </a:defRPr>
            </a:lvl6pPr>
            <a:lvl7pPr marL="914400" algn="ctr" rtl="0" fontAlgn="base">
              <a:spcBef>
                <a:spcPct val="0"/>
              </a:spcBef>
              <a:spcAft>
                <a:spcPct val="0"/>
              </a:spcAft>
              <a:defRPr sz="2400">
                <a:solidFill>
                  <a:schemeClr val="tx2"/>
                </a:solidFill>
                <a:latin typeface="Myriad Web Pro" pitchFamily="34" charset="0"/>
              </a:defRPr>
            </a:lvl7pPr>
            <a:lvl8pPr marL="1371600" algn="ctr" rtl="0" fontAlgn="base">
              <a:spcBef>
                <a:spcPct val="0"/>
              </a:spcBef>
              <a:spcAft>
                <a:spcPct val="0"/>
              </a:spcAft>
              <a:defRPr sz="2400">
                <a:solidFill>
                  <a:schemeClr val="tx2"/>
                </a:solidFill>
                <a:latin typeface="Myriad Web Pro" pitchFamily="34" charset="0"/>
              </a:defRPr>
            </a:lvl8pPr>
            <a:lvl9pPr marL="1828800" algn="ctr" rtl="0" fontAlgn="base">
              <a:spcBef>
                <a:spcPct val="0"/>
              </a:spcBef>
              <a:spcAft>
                <a:spcPct val="0"/>
              </a:spcAft>
              <a:defRPr sz="2400">
                <a:solidFill>
                  <a:schemeClr val="tx2"/>
                </a:solidFill>
                <a:latin typeface="Myriad Web Pro" pitchFamily="34" charset="0"/>
              </a:defRPr>
            </a:lvl9pPr>
          </a:lstStyle>
          <a:p>
            <a:pPr eaLnBrk="1" hangingPunct="1"/>
            <a:r>
              <a:rPr lang="en-US" kern="0" dirty="0" smtClean="0"/>
              <a:t>Barrier Example (Attitudinal/Communication/Technological)</a:t>
            </a:r>
            <a:endParaRPr lang="en-US" kern="0" dirty="0"/>
          </a:p>
        </p:txBody>
      </p:sp>
      <p:sp>
        <p:nvSpPr>
          <p:cNvPr id="5" name="Content Placeholder 1"/>
          <p:cNvSpPr txBox="1">
            <a:spLocks/>
          </p:cNvSpPr>
          <p:nvPr/>
        </p:nvSpPr>
        <p:spPr bwMode="auto">
          <a:xfrm>
            <a:off x="619125" y="3248586"/>
            <a:ext cx="8254194"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000" b="1" kern="0" dirty="0" smtClean="0"/>
              <a:t>Solution:</a:t>
            </a:r>
          </a:p>
          <a:p>
            <a:pPr marL="0" indent="0">
              <a:buFontTx/>
              <a:buNone/>
            </a:pPr>
            <a:r>
              <a:rPr lang="en-US" sz="2000" kern="0" dirty="0" smtClean="0"/>
              <a:t>Make sure all emails are accessible to people who use screen readers by using original digital PDF’s and offer alternative methods of communication when it is required. </a:t>
            </a:r>
          </a:p>
          <a:p>
            <a:pPr marL="0" indent="0">
              <a:buFontTx/>
              <a:buNone/>
            </a:pPr>
            <a:endParaRPr lang="en-US" sz="2000" kern="0" dirty="0" smtClean="0"/>
          </a:p>
          <a:p>
            <a:pPr marL="0" indent="0">
              <a:buFontTx/>
              <a:buNone/>
            </a:pPr>
            <a:r>
              <a:rPr lang="en-US" sz="2000" kern="0" dirty="0" smtClean="0"/>
              <a:t>Creating accessible documents:</a:t>
            </a:r>
          </a:p>
          <a:p>
            <a:pPr lvl="1">
              <a:buFont typeface="Arial" panose="020B0604020202020204" pitchFamily="34" charset="0"/>
              <a:buChar char="•"/>
            </a:pPr>
            <a:r>
              <a:rPr lang="en-US" sz="1600" kern="0" dirty="0" smtClean="0">
                <a:hlinkClick r:id="rId3"/>
              </a:rPr>
              <a:t>http://umanitoba.ca/student/saa/accessibility/resources-for-online-accessibility.html</a:t>
            </a:r>
            <a:endParaRPr lang="en-US" sz="1600" kern="0" dirty="0" smtClean="0"/>
          </a:p>
          <a:p>
            <a:pPr marL="0" indent="0">
              <a:buFontTx/>
              <a:buNone/>
            </a:pPr>
            <a:r>
              <a:rPr lang="en-US" sz="1400" kern="0" dirty="0" smtClean="0"/>
              <a:t> </a:t>
            </a:r>
          </a:p>
        </p:txBody>
      </p:sp>
    </p:spTree>
    <p:extLst>
      <p:ext uri="{BB962C8B-B14F-4D97-AF65-F5344CB8AC3E}">
        <p14:creationId xmlns:p14="http://schemas.microsoft.com/office/powerpoint/2010/main" val="4121690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provided by Jeffery Marcus of the basement on Biological sciences confusing washroom signage&#10;"/>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rot="16200000">
            <a:off x="942545" y="1618671"/>
            <a:ext cx="5760006" cy="4320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spTree>
    <p:extLst>
      <p:ext uri="{BB962C8B-B14F-4D97-AF65-F5344CB8AC3E}">
        <p14:creationId xmlns:p14="http://schemas.microsoft.com/office/powerpoint/2010/main" val="198340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2000" dirty="0"/>
          </a:p>
          <a:p>
            <a:pPr marL="0" indent="0">
              <a:buNone/>
            </a:pPr>
            <a:r>
              <a:rPr lang="en-US" sz="2000" dirty="0" smtClean="0"/>
              <a:t> </a:t>
            </a:r>
          </a:p>
        </p:txBody>
      </p:sp>
      <p:sp>
        <p:nvSpPr>
          <p:cNvPr id="11" name="Content Placeholder 1"/>
          <p:cNvSpPr txBox="1">
            <a:spLocks/>
          </p:cNvSpPr>
          <p:nvPr/>
        </p:nvSpPr>
        <p:spPr bwMode="auto">
          <a:xfrm>
            <a:off x="498757" y="1973479"/>
            <a:ext cx="7772400" cy="1711821"/>
          </a:xfrm>
          <a:prstGeom prst="rect">
            <a:avLst/>
          </a:prstGeom>
          <a:solidFill>
            <a:schemeClr val="bg1"/>
          </a:solidFill>
          <a:ln>
            <a:noFill/>
          </a:ln>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400" dirty="0" smtClean="0"/>
              <a:t>An individual with a hearing impairment attends your meeting and you assume they will be able to figure out what’s going on. </a:t>
            </a:r>
            <a:endParaRPr lang="en-US" sz="2400" dirty="0"/>
          </a:p>
        </p:txBody>
      </p:sp>
      <p:sp>
        <p:nvSpPr>
          <p:cNvPr id="13" name="Title 1"/>
          <p:cNvSpPr>
            <a:spLocks noGrp="1"/>
          </p:cNvSpPr>
          <p:nvPr>
            <p:ph type="title"/>
          </p:nvPr>
        </p:nvSpPr>
        <p:spPr>
          <a:xfrm>
            <a:off x="466725" y="1258888"/>
            <a:ext cx="7772400" cy="687387"/>
          </a:xfrm>
        </p:spPr>
        <p:txBody>
          <a:bodyPr/>
          <a:lstStyle/>
          <a:p>
            <a:pPr eaLnBrk="1" hangingPunct="1"/>
            <a:r>
              <a:rPr lang="en-US" dirty="0" smtClean="0"/>
              <a:t>Barrier Example (Attitudinal and Communication)</a:t>
            </a:r>
            <a:endParaRPr lang="en-US" dirty="0"/>
          </a:p>
        </p:txBody>
      </p:sp>
      <p:sp>
        <p:nvSpPr>
          <p:cNvPr id="12" name="Content Placeholder 1"/>
          <p:cNvSpPr txBox="1">
            <a:spLocks/>
          </p:cNvSpPr>
          <p:nvPr/>
        </p:nvSpPr>
        <p:spPr bwMode="auto">
          <a:xfrm>
            <a:off x="498757" y="3475503"/>
            <a:ext cx="7772400" cy="2177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000" b="1" kern="0" dirty="0" smtClean="0"/>
              <a:t>Solution:</a:t>
            </a:r>
          </a:p>
          <a:p>
            <a:pPr marL="0" indent="0">
              <a:buFontTx/>
              <a:buNone/>
            </a:pPr>
            <a:r>
              <a:rPr lang="en-US" sz="2000" kern="0" dirty="0" smtClean="0"/>
              <a:t>Use round table seating for meetings when possible, this facilitates lip reading. </a:t>
            </a:r>
            <a:br>
              <a:rPr lang="en-US" sz="2000" kern="0" dirty="0" smtClean="0"/>
            </a:br>
            <a:endParaRPr lang="en-US" sz="1050" kern="0" dirty="0" smtClean="0"/>
          </a:p>
          <a:p>
            <a:pPr marL="0" indent="0">
              <a:buFontTx/>
              <a:buNone/>
            </a:pPr>
            <a:r>
              <a:rPr lang="en-US" sz="2000" kern="0" dirty="0" smtClean="0"/>
              <a:t>Options for making information accessible for all:</a:t>
            </a:r>
          </a:p>
          <a:p>
            <a:pPr lvl="1">
              <a:buFont typeface="Arial" panose="020B0604020202020204" pitchFamily="34" charset="0"/>
              <a:buChar char="•"/>
            </a:pPr>
            <a:r>
              <a:rPr lang="en-US" sz="1800" kern="0" dirty="0" smtClean="0"/>
              <a:t>Assistive technology </a:t>
            </a:r>
          </a:p>
          <a:p>
            <a:pPr lvl="1">
              <a:buFont typeface="Arial" panose="020B0604020202020204" pitchFamily="34" charset="0"/>
              <a:buChar char="•"/>
            </a:pPr>
            <a:r>
              <a:rPr lang="en-US" sz="1800" kern="0" dirty="0" smtClean="0"/>
              <a:t>Amplification devices</a:t>
            </a:r>
          </a:p>
          <a:p>
            <a:pPr marL="0" indent="0">
              <a:buFontTx/>
              <a:buNone/>
            </a:pPr>
            <a:r>
              <a:rPr lang="en-US" sz="1800" kern="0" dirty="0" smtClean="0"/>
              <a:t> </a:t>
            </a:r>
          </a:p>
        </p:txBody>
      </p:sp>
    </p:spTree>
    <p:extLst>
      <p:ext uri="{BB962C8B-B14F-4D97-AF65-F5344CB8AC3E}">
        <p14:creationId xmlns:p14="http://schemas.microsoft.com/office/powerpoint/2010/main" val="412539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eaLnBrk="1" hangingPunct="1"/>
            <a:r>
              <a:rPr lang="en-US" dirty="0" smtClean="0"/>
              <a:t>Barrier Example (Physical and Attitudinal)</a:t>
            </a:r>
            <a:endParaRPr lang="en-US" dirty="0">
              <a:latin typeface="Calibri" charset="0"/>
            </a:endParaRPr>
          </a:p>
        </p:txBody>
      </p:sp>
      <p:sp>
        <p:nvSpPr>
          <p:cNvPr id="2" name="Content Placeholder 1"/>
          <p:cNvSpPr>
            <a:spLocks noGrp="1"/>
          </p:cNvSpPr>
          <p:nvPr>
            <p:ph idx="1"/>
          </p:nvPr>
        </p:nvSpPr>
        <p:spPr/>
        <p:txBody>
          <a:bodyPr/>
          <a:lstStyle/>
          <a:p>
            <a:pPr marL="0" indent="0">
              <a:buNone/>
            </a:pPr>
            <a:r>
              <a:rPr lang="en-US" sz="2000" dirty="0" smtClean="0"/>
              <a:t>You are planning a student engagement focus group, you found an open room on the third floor of your building, the elevator is down but the students who want to be there will get there.</a:t>
            </a:r>
            <a:endParaRPr lang="en-US" sz="2000" dirty="0"/>
          </a:p>
        </p:txBody>
      </p:sp>
      <p:sp>
        <p:nvSpPr>
          <p:cNvPr id="12" name="Content Placeholder 1"/>
          <p:cNvSpPr txBox="1">
            <a:spLocks/>
          </p:cNvSpPr>
          <p:nvPr/>
        </p:nvSpPr>
        <p:spPr bwMode="auto">
          <a:xfrm>
            <a:off x="466725" y="3220892"/>
            <a:ext cx="77724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000" b="1" kern="0" dirty="0" smtClean="0"/>
              <a:t>Solution:</a:t>
            </a:r>
          </a:p>
          <a:p>
            <a:pPr marL="0" indent="0">
              <a:buFontTx/>
              <a:buNone/>
            </a:pPr>
            <a:r>
              <a:rPr lang="en-US" sz="2000" kern="0" dirty="0" smtClean="0"/>
              <a:t>Make sure accessibility is considered throughout the planning process when making event plans, invite attendees to tell you if they have specific accessibility needs, such as requiring a lift to the space, braille, audio visual description, etc. </a:t>
            </a:r>
          </a:p>
          <a:p>
            <a:pPr>
              <a:buFont typeface="Wingdings" panose="05000000000000000000" pitchFamily="2" charset="2"/>
              <a:buChar char="v"/>
            </a:pPr>
            <a:r>
              <a:rPr lang="en-US" sz="2000" kern="0" dirty="0" smtClean="0"/>
              <a:t>Always use an accessibility checklist when planning your event. </a:t>
            </a:r>
            <a:endParaRPr lang="en-US" sz="2000" kern="0" dirty="0" smtClean="0">
              <a:solidFill>
                <a:srgbClr val="C00000"/>
              </a:solidFill>
            </a:endParaRPr>
          </a:p>
        </p:txBody>
      </p:sp>
    </p:spTree>
    <p:extLst>
      <p:ext uri="{BB962C8B-B14F-4D97-AF65-F5344CB8AC3E}">
        <p14:creationId xmlns:p14="http://schemas.microsoft.com/office/powerpoint/2010/main" val="275103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9130" y="1683031"/>
            <a:ext cx="7772400" cy="2404052"/>
          </a:xfrm>
        </p:spPr>
        <p:txBody>
          <a:bodyPr/>
          <a:lstStyle/>
          <a:p>
            <a:pPr marL="0" indent="0">
              <a:buNone/>
            </a:pPr>
            <a:endParaRPr lang="en-US" sz="1600" dirty="0"/>
          </a:p>
          <a:p>
            <a:pPr marL="0" indent="0">
              <a:buNone/>
            </a:pPr>
            <a:r>
              <a:rPr lang="en-US" sz="2000" dirty="0" smtClean="0"/>
              <a:t>A huge delivery of office supplies came in and you don’t have time to deal with it so you leave it in the hallway temporarily. When pathways are not properly cleared of clutter they create temporary barriers for persons with visual impairment or strollers to pass through.</a:t>
            </a:r>
          </a:p>
        </p:txBody>
      </p:sp>
      <p:sp>
        <p:nvSpPr>
          <p:cNvPr id="11" name="Title 1"/>
          <p:cNvSpPr txBox="1">
            <a:spLocks/>
          </p:cNvSpPr>
          <p:nvPr/>
        </p:nvSpPr>
        <p:spPr bwMode="auto">
          <a:xfrm>
            <a:off x="619125" y="1272738"/>
            <a:ext cx="7772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51260B"/>
                </a:solidFill>
                <a:latin typeface="+mj-lt"/>
                <a:ea typeface="ＭＳ Ｐゴシック" pitchFamily="34" charset="-128"/>
                <a:cs typeface="ＭＳ Ｐゴシック" charset="0"/>
              </a:defRPr>
            </a:lvl1pPr>
            <a:lvl2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2pPr>
            <a:lvl3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3pPr>
            <a:lvl4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4pPr>
            <a:lvl5pPr algn="l" rtl="0" eaLnBrk="0" fontAlgn="base" hangingPunct="0">
              <a:spcBef>
                <a:spcPct val="0"/>
              </a:spcBef>
              <a:spcAft>
                <a:spcPct val="0"/>
              </a:spcAft>
              <a:defRPr sz="2400" b="1">
                <a:solidFill>
                  <a:srgbClr val="51260B"/>
                </a:solidFill>
                <a:latin typeface="Myriad Web Pro" pitchFamily="34" charset="0"/>
                <a:ea typeface="ＭＳ Ｐゴシック" pitchFamily="34" charset="-128"/>
                <a:cs typeface="ＭＳ Ｐゴシック" charset="0"/>
              </a:defRPr>
            </a:lvl5pPr>
            <a:lvl6pPr marL="457200" algn="ctr" rtl="0" fontAlgn="base">
              <a:spcBef>
                <a:spcPct val="0"/>
              </a:spcBef>
              <a:spcAft>
                <a:spcPct val="0"/>
              </a:spcAft>
              <a:defRPr sz="2400">
                <a:solidFill>
                  <a:schemeClr val="tx2"/>
                </a:solidFill>
                <a:latin typeface="Myriad Web Pro" pitchFamily="34" charset="0"/>
              </a:defRPr>
            </a:lvl6pPr>
            <a:lvl7pPr marL="914400" algn="ctr" rtl="0" fontAlgn="base">
              <a:spcBef>
                <a:spcPct val="0"/>
              </a:spcBef>
              <a:spcAft>
                <a:spcPct val="0"/>
              </a:spcAft>
              <a:defRPr sz="2400">
                <a:solidFill>
                  <a:schemeClr val="tx2"/>
                </a:solidFill>
                <a:latin typeface="Myriad Web Pro" pitchFamily="34" charset="0"/>
              </a:defRPr>
            </a:lvl7pPr>
            <a:lvl8pPr marL="1371600" algn="ctr" rtl="0" fontAlgn="base">
              <a:spcBef>
                <a:spcPct val="0"/>
              </a:spcBef>
              <a:spcAft>
                <a:spcPct val="0"/>
              </a:spcAft>
              <a:defRPr sz="2400">
                <a:solidFill>
                  <a:schemeClr val="tx2"/>
                </a:solidFill>
                <a:latin typeface="Myriad Web Pro" pitchFamily="34" charset="0"/>
              </a:defRPr>
            </a:lvl8pPr>
            <a:lvl9pPr marL="1828800" algn="ctr" rtl="0" fontAlgn="base">
              <a:spcBef>
                <a:spcPct val="0"/>
              </a:spcBef>
              <a:spcAft>
                <a:spcPct val="0"/>
              </a:spcAft>
              <a:defRPr sz="2400">
                <a:solidFill>
                  <a:schemeClr val="tx2"/>
                </a:solidFill>
                <a:latin typeface="Myriad Web Pro" pitchFamily="34" charset="0"/>
              </a:defRPr>
            </a:lvl9pPr>
          </a:lstStyle>
          <a:p>
            <a:pPr eaLnBrk="1" hangingPunct="1"/>
            <a:r>
              <a:rPr lang="en-US" kern="0" dirty="0" smtClean="0"/>
              <a:t>Barrier Example (Physical)</a:t>
            </a:r>
            <a:endParaRPr lang="en-US" kern="0" dirty="0">
              <a:latin typeface="Calibri" charset="0"/>
            </a:endParaRPr>
          </a:p>
        </p:txBody>
      </p:sp>
      <p:sp>
        <p:nvSpPr>
          <p:cNvPr id="12" name="Content Placeholder 1"/>
          <p:cNvSpPr txBox="1">
            <a:spLocks/>
          </p:cNvSpPr>
          <p:nvPr/>
        </p:nvSpPr>
        <p:spPr bwMode="auto">
          <a:xfrm>
            <a:off x="619130" y="3802780"/>
            <a:ext cx="7772400" cy="2168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j-lt"/>
                <a:ea typeface="ＭＳ Ｐゴシック"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j-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j-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j-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000" b="1" kern="0" dirty="0" smtClean="0"/>
              <a:t>Solution:</a:t>
            </a:r>
          </a:p>
          <a:p>
            <a:pPr marL="0" indent="0">
              <a:buFontTx/>
              <a:buNone/>
            </a:pPr>
            <a:r>
              <a:rPr lang="en-US" sz="2000" kern="0" dirty="0" smtClean="0"/>
              <a:t>Maintain clear walk ways and entrances for all major routes and ensure staff understand the importance of cleared space. When its not possible to keep up with clutter, have a system in place that notifies individuals of the disruption and offer alternative access points.  </a:t>
            </a:r>
          </a:p>
        </p:txBody>
      </p:sp>
    </p:spTree>
    <p:extLst>
      <p:ext uri="{BB962C8B-B14F-4D97-AF65-F5344CB8AC3E}">
        <p14:creationId xmlns:p14="http://schemas.microsoft.com/office/powerpoint/2010/main" val="902024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AMA?</a:t>
            </a:r>
            <a:endParaRPr lang="en-US" dirty="0"/>
          </a:p>
        </p:txBody>
      </p:sp>
      <p:grpSp>
        <p:nvGrpSpPr>
          <p:cNvPr id="5" name="Group 4" descr="bubble diagram showing the relationship between the AMA and the university and each AMA standard"/>
          <p:cNvGrpSpPr/>
          <p:nvPr/>
        </p:nvGrpSpPr>
        <p:grpSpPr>
          <a:xfrm>
            <a:off x="759125" y="1946275"/>
            <a:ext cx="7556736" cy="3729935"/>
            <a:chOff x="672860" y="1506299"/>
            <a:chExt cx="7556736" cy="3729935"/>
          </a:xfrm>
        </p:grpSpPr>
        <p:sp>
          <p:nvSpPr>
            <p:cNvPr id="6" name="Rounded Rectangle 5" descr="A branch directly below the 'Accessibility for Manitobn's Act'. This section branches into the five standards." title="Univeristy of Manitoba's Accessibility Plan in blue"/>
            <p:cNvSpPr/>
            <p:nvPr/>
          </p:nvSpPr>
          <p:spPr bwMode="auto">
            <a:xfrm>
              <a:off x="2734570" y="3063309"/>
              <a:ext cx="3433318" cy="508959"/>
            </a:xfrm>
            <a:prstGeom prst="roundRect">
              <a:avLst/>
            </a:prstGeom>
            <a:solidFill>
              <a:srgbClr val="628DA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dirty="0" smtClean="0">
                <a:ln>
                  <a:noFill/>
                </a:ln>
                <a:solidFill>
                  <a:schemeClr val="tx1"/>
                </a:solidFill>
                <a:effectLst/>
                <a:latin typeface="Times" pitchFamily="18" charset="0"/>
              </a:endParaRPr>
            </a:p>
          </p:txBody>
        </p:sp>
        <p:sp>
          <p:nvSpPr>
            <p:cNvPr id="7" name="Oval 6" descr="a tree with “accessibility for Manitobans act" title="Accessibility for Manitobans Act in bright blue"/>
            <p:cNvSpPr/>
            <p:nvPr/>
          </p:nvSpPr>
          <p:spPr bwMode="auto">
            <a:xfrm>
              <a:off x="3428999" y="1506299"/>
              <a:ext cx="2044460" cy="1000664"/>
            </a:xfrm>
            <a:prstGeom prst="ellipse">
              <a:avLst/>
            </a:prstGeom>
            <a:solidFill>
              <a:srgbClr val="09B9CB"/>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dirty="0" smtClean="0">
                <a:ln>
                  <a:noFill/>
                </a:ln>
                <a:solidFill>
                  <a:schemeClr val="tx1"/>
                </a:solidFill>
                <a:effectLst/>
                <a:latin typeface="Times" pitchFamily="18" charset="0"/>
              </a:endParaRPr>
            </a:p>
          </p:txBody>
        </p:sp>
        <p:sp>
          <p:nvSpPr>
            <p:cNvPr id="8" name="Oval 7" descr="This is directly below the 'University of Manitoba's Accessibility Plan' and is the first of five branchs off the  'University of Manitoba's Accessibility Plan'." title="Customer Service in lime green"/>
            <p:cNvSpPr/>
            <p:nvPr/>
          </p:nvSpPr>
          <p:spPr bwMode="auto">
            <a:xfrm>
              <a:off x="759125" y="4226944"/>
              <a:ext cx="1328467" cy="1009290"/>
            </a:xfrm>
            <a:prstGeom prst="ellipse">
              <a:avLst/>
            </a:prstGeom>
            <a:solidFill>
              <a:srgbClr val="C8AE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dirty="0" smtClean="0">
                <a:ln>
                  <a:noFill/>
                </a:ln>
                <a:solidFill>
                  <a:schemeClr val="tx1"/>
                </a:solidFill>
                <a:effectLst/>
                <a:latin typeface="Times" pitchFamily="18" charset="0"/>
              </a:endParaRPr>
            </a:p>
          </p:txBody>
        </p:sp>
        <p:sp>
          <p:nvSpPr>
            <p:cNvPr id="9" name="Oval 8" descr="This is directly below the 'University of Manitoba's Accessibility Plan' and is the second of five branchs off the  'University of Manitoba's Accessibility Plan'" title="employment in green"/>
            <p:cNvSpPr/>
            <p:nvPr/>
          </p:nvSpPr>
          <p:spPr bwMode="auto">
            <a:xfrm>
              <a:off x="2273060" y="4226944"/>
              <a:ext cx="1328467" cy="1009290"/>
            </a:xfrm>
            <a:prstGeom prst="ellipse">
              <a:avLst/>
            </a:prstGeom>
            <a:solidFill>
              <a:srgbClr val="6A8013"/>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dirty="0" smtClean="0">
                <a:ln>
                  <a:noFill/>
                </a:ln>
                <a:solidFill>
                  <a:schemeClr val="tx1"/>
                </a:solidFill>
                <a:effectLst/>
                <a:latin typeface="Times" pitchFamily="18" charset="0"/>
              </a:endParaRPr>
            </a:p>
          </p:txBody>
        </p:sp>
        <p:sp>
          <p:nvSpPr>
            <p:cNvPr id="10" name="Oval 9" descr="This is directly below the 'University of Manitoba's Accessibility Plan' and is the third of five branchs off the  'University of Manitoba's Accessibility Plan'" title="Information and Communication in yellow"/>
            <p:cNvSpPr/>
            <p:nvPr/>
          </p:nvSpPr>
          <p:spPr bwMode="auto">
            <a:xfrm>
              <a:off x="3786995" y="4226944"/>
              <a:ext cx="1328467" cy="1009290"/>
            </a:xfrm>
            <a:prstGeom prst="ellipse">
              <a:avLst/>
            </a:prstGeom>
            <a:solidFill>
              <a:srgbClr val="F2AA03"/>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dirty="0" smtClean="0">
                <a:ln>
                  <a:noFill/>
                </a:ln>
                <a:solidFill>
                  <a:schemeClr val="tx1"/>
                </a:solidFill>
                <a:effectLst/>
                <a:latin typeface="Times" pitchFamily="18" charset="0"/>
              </a:endParaRPr>
            </a:p>
          </p:txBody>
        </p:sp>
        <p:sp>
          <p:nvSpPr>
            <p:cNvPr id="11" name="Oval 10" descr="This is directly below the 'University of Manitoba's Accessibility Plan' and is the fourth of five branchs off the  'University of Manitoba's Accessibility Plan'" title="Transportation in orange"/>
            <p:cNvSpPr/>
            <p:nvPr/>
          </p:nvSpPr>
          <p:spPr bwMode="auto">
            <a:xfrm>
              <a:off x="5300930" y="4226944"/>
              <a:ext cx="1328467" cy="1009290"/>
            </a:xfrm>
            <a:prstGeom prst="ellipse">
              <a:avLst/>
            </a:prstGeom>
            <a:solidFill>
              <a:srgbClr val="EC7122"/>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dirty="0" smtClean="0">
                <a:ln>
                  <a:noFill/>
                </a:ln>
                <a:solidFill>
                  <a:schemeClr val="tx1"/>
                </a:solidFill>
                <a:effectLst/>
                <a:latin typeface="Times" pitchFamily="18" charset="0"/>
              </a:endParaRPr>
            </a:p>
          </p:txBody>
        </p:sp>
        <p:sp>
          <p:nvSpPr>
            <p:cNvPr id="12" name="Oval 11" descr="This is directly below the 'University of Manitoba's Accessibility Plan' and is the fifth of five branchs off the  'University of Manitoba's Accessibility Plan'" title="Built Environment in Red"/>
            <p:cNvSpPr/>
            <p:nvPr/>
          </p:nvSpPr>
          <p:spPr bwMode="auto">
            <a:xfrm>
              <a:off x="6814865" y="4226944"/>
              <a:ext cx="1328467" cy="1009290"/>
            </a:xfrm>
            <a:prstGeom prst="ellipse">
              <a:avLst/>
            </a:prstGeom>
            <a:solidFill>
              <a:srgbClr val="C000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dirty="0" smtClean="0">
                <a:ln>
                  <a:noFill/>
                </a:ln>
                <a:solidFill>
                  <a:schemeClr val="tx1"/>
                </a:solidFill>
                <a:effectLst/>
                <a:latin typeface="Times" pitchFamily="18" charset="0"/>
              </a:endParaRPr>
            </a:p>
          </p:txBody>
        </p:sp>
        <p:cxnSp>
          <p:nvCxnSpPr>
            <p:cNvPr id="13" name="Straight Connector 12"/>
            <p:cNvCxnSpPr>
              <a:stCxn id="7" idx="4"/>
              <a:endCxn id="6" idx="0"/>
            </p:cNvCxnSpPr>
            <p:nvPr/>
          </p:nvCxnSpPr>
          <p:spPr bwMode="auto">
            <a:xfrm>
              <a:off x="4451229" y="2506963"/>
              <a:ext cx="0" cy="556346"/>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4" name="Straight Arrow Connector 13"/>
            <p:cNvCxnSpPr>
              <a:endCxn id="8" idx="0"/>
            </p:cNvCxnSpPr>
            <p:nvPr/>
          </p:nvCxnSpPr>
          <p:spPr bwMode="auto">
            <a:xfrm flipH="1">
              <a:off x="1423359" y="3579963"/>
              <a:ext cx="3027869" cy="646981"/>
            </a:xfrm>
            <a:prstGeom prst="straightConnector1">
              <a:avLst/>
            </a:prstGeom>
            <a:solidFill>
              <a:schemeClr val="accent1"/>
            </a:solidFill>
            <a:ln w="12700" cap="flat" cmpd="sng" algn="ctr">
              <a:solidFill>
                <a:schemeClr val="tx1"/>
              </a:solidFill>
              <a:prstDash val="solid"/>
              <a:round/>
              <a:headEnd type="none" w="med" len="med"/>
              <a:tailEnd type="triangle"/>
            </a:ln>
            <a:effectLst>
              <a:outerShdw blurRad="50800" dist="38100" dir="2700000" algn="tl" rotWithShape="0">
                <a:prstClr val="black">
                  <a:alpha val="40000"/>
                </a:prstClr>
              </a:outerShdw>
            </a:effectLst>
          </p:spPr>
        </p:cxnSp>
        <p:cxnSp>
          <p:nvCxnSpPr>
            <p:cNvPr id="15" name="Straight Arrow Connector 14"/>
            <p:cNvCxnSpPr>
              <a:endCxn id="9" idx="0"/>
            </p:cNvCxnSpPr>
            <p:nvPr/>
          </p:nvCxnSpPr>
          <p:spPr bwMode="auto">
            <a:xfrm flipH="1">
              <a:off x="2937294" y="3579963"/>
              <a:ext cx="1513934" cy="646981"/>
            </a:xfrm>
            <a:prstGeom prst="straightConnector1">
              <a:avLst/>
            </a:prstGeom>
            <a:solidFill>
              <a:schemeClr val="accent1"/>
            </a:solidFill>
            <a:ln w="12700" cap="flat" cmpd="sng" algn="ctr">
              <a:solidFill>
                <a:schemeClr val="tx1"/>
              </a:solidFill>
              <a:prstDash val="solid"/>
              <a:round/>
              <a:headEnd type="none" w="med" len="med"/>
              <a:tailEnd type="triangle"/>
            </a:ln>
            <a:effectLst>
              <a:outerShdw blurRad="50800" dist="38100" dir="2700000" algn="tl" rotWithShape="0">
                <a:prstClr val="black">
                  <a:alpha val="40000"/>
                </a:prstClr>
              </a:outerShdw>
            </a:effectLst>
          </p:spPr>
        </p:cxnSp>
        <p:cxnSp>
          <p:nvCxnSpPr>
            <p:cNvPr id="16" name="Straight Arrow Connector 15"/>
            <p:cNvCxnSpPr>
              <a:endCxn id="10" idx="0"/>
            </p:cNvCxnSpPr>
            <p:nvPr/>
          </p:nvCxnSpPr>
          <p:spPr bwMode="auto">
            <a:xfrm>
              <a:off x="4451228" y="3579963"/>
              <a:ext cx="1" cy="646981"/>
            </a:xfrm>
            <a:prstGeom prst="straightConnector1">
              <a:avLst/>
            </a:prstGeom>
            <a:solidFill>
              <a:schemeClr val="accent1"/>
            </a:solidFill>
            <a:ln w="12700" cap="flat" cmpd="sng" algn="ctr">
              <a:solidFill>
                <a:schemeClr val="tx1"/>
              </a:solidFill>
              <a:prstDash val="solid"/>
              <a:round/>
              <a:headEnd type="none" w="med" len="med"/>
              <a:tailEnd type="triangle"/>
            </a:ln>
            <a:effectLst>
              <a:outerShdw blurRad="50800" dist="38100" dir="2700000" algn="tl" rotWithShape="0">
                <a:prstClr val="black">
                  <a:alpha val="40000"/>
                </a:prstClr>
              </a:outerShdw>
            </a:effectLst>
          </p:spPr>
        </p:cxnSp>
        <p:cxnSp>
          <p:nvCxnSpPr>
            <p:cNvPr id="17" name="Straight Arrow Connector 16"/>
            <p:cNvCxnSpPr>
              <a:endCxn id="11" idx="0"/>
            </p:cNvCxnSpPr>
            <p:nvPr/>
          </p:nvCxnSpPr>
          <p:spPr bwMode="auto">
            <a:xfrm>
              <a:off x="4451228" y="3579963"/>
              <a:ext cx="1513936" cy="646981"/>
            </a:xfrm>
            <a:prstGeom prst="straightConnector1">
              <a:avLst/>
            </a:prstGeom>
            <a:solidFill>
              <a:schemeClr val="accent1"/>
            </a:solidFill>
            <a:ln w="12700" cap="flat" cmpd="sng" algn="ctr">
              <a:solidFill>
                <a:schemeClr val="tx1"/>
              </a:solidFill>
              <a:prstDash val="solid"/>
              <a:round/>
              <a:headEnd type="none" w="med" len="med"/>
              <a:tailEnd type="triangle"/>
            </a:ln>
            <a:effectLst>
              <a:outerShdw blurRad="50800" dist="38100" dir="2700000" algn="tl" rotWithShape="0">
                <a:prstClr val="black">
                  <a:alpha val="40000"/>
                </a:prstClr>
              </a:outerShdw>
            </a:effectLst>
          </p:spPr>
        </p:cxnSp>
        <p:cxnSp>
          <p:nvCxnSpPr>
            <p:cNvPr id="18" name="Straight Arrow Connector 17"/>
            <p:cNvCxnSpPr>
              <a:endCxn id="12" idx="0"/>
            </p:cNvCxnSpPr>
            <p:nvPr/>
          </p:nvCxnSpPr>
          <p:spPr bwMode="auto">
            <a:xfrm>
              <a:off x="4451228" y="3579963"/>
              <a:ext cx="3027871" cy="646981"/>
            </a:xfrm>
            <a:prstGeom prst="straightConnector1">
              <a:avLst/>
            </a:prstGeom>
            <a:solidFill>
              <a:schemeClr val="accent1"/>
            </a:solidFill>
            <a:ln w="12700" cap="flat" cmpd="sng" algn="ctr">
              <a:solidFill>
                <a:schemeClr val="tx1"/>
              </a:solidFill>
              <a:prstDash val="solid"/>
              <a:round/>
              <a:headEnd type="none" w="med" len="med"/>
              <a:tailEnd type="triangle"/>
            </a:ln>
            <a:effectLst>
              <a:outerShdw blurRad="50800" dist="38100" dir="2700000" algn="tl" rotWithShape="0">
                <a:prstClr val="black">
                  <a:alpha val="40000"/>
                </a:prstClr>
              </a:outerShdw>
            </a:effectLst>
          </p:spPr>
        </p:cxnSp>
        <p:sp>
          <p:nvSpPr>
            <p:cNvPr id="19" name="TextBox 18"/>
            <p:cNvSpPr txBox="1"/>
            <p:nvPr/>
          </p:nvSpPr>
          <p:spPr>
            <a:xfrm>
              <a:off x="3443618" y="1767728"/>
              <a:ext cx="2361768" cy="553998"/>
            </a:xfrm>
            <a:prstGeom prst="rect">
              <a:avLst/>
            </a:prstGeom>
            <a:noFill/>
          </p:spPr>
          <p:txBody>
            <a:bodyPr wrap="square" rtlCol="0">
              <a:spAutoFit/>
            </a:bodyPr>
            <a:lstStyle/>
            <a:p>
              <a:r>
                <a:rPr lang="en-CA" sz="1500" b="1" dirty="0" smtClean="0">
                  <a:solidFill>
                    <a:schemeClr val="bg1"/>
                  </a:solidFill>
                  <a:effectLst>
                    <a:outerShdw blurRad="38100" dist="38100" dir="2700000" algn="tl">
                      <a:srgbClr val="000000">
                        <a:alpha val="43137"/>
                      </a:srgbClr>
                    </a:outerShdw>
                  </a:effectLst>
                  <a:latin typeface="Myriad Pro"/>
                </a:rPr>
                <a:t>ACCESSIBILITY FOR MANITOBANS ACT</a:t>
              </a:r>
              <a:endParaRPr lang="en-CA" sz="1500" b="1" dirty="0">
                <a:solidFill>
                  <a:schemeClr val="bg1"/>
                </a:solidFill>
                <a:effectLst>
                  <a:outerShdw blurRad="38100" dist="38100" dir="2700000" algn="tl">
                    <a:srgbClr val="000000">
                      <a:alpha val="43137"/>
                    </a:srgbClr>
                  </a:outerShdw>
                </a:effectLst>
                <a:latin typeface="Myriad Pro"/>
              </a:endParaRPr>
            </a:p>
          </p:txBody>
        </p:sp>
        <p:sp>
          <p:nvSpPr>
            <p:cNvPr id="20" name="Rectangle 19"/>
            <p:cNvSpPr/>
            <p:nvPr/>
          </p:nvSpPr>
          <p:spPr>
            <a:xfrm>
              <a:off x="2734569" y="3171595"/>
              <a:ext cx="3433318" cy="292388"/>
            </a:xfrm>
            <a:prstGeom prst="rect">
              <a:avLst/>
            </a:prstGeom>
          </p:spPr>
          <p:txBody>
            <a:bodyPr wrap="square">
              <a:spAutoFit/>
            </a:bodyPr>
            <a:lstStyle/>
            <a:p>
              <a:r>
                <a:rPr lang="en-CA" sz="1250" b="1" dirty="0" smtClean="0">
                  <a:solidFill>
                    <a:schemeClr val="bg1"/>
                  </a:solidFill>
                  <a:effectLst>
                    <a:outerShdw blurRad="38100" dist="38100" dir="2700000" algn="tl">
                      <a:srgbClr val="000000">
                        <a:alpha val="43137"/>
                      </a:srgbClr>
                    </a:outerShdw>
                  </a:effectLst>
                  <a:latin typeface="Myriad Pro"/>
                </a:rPr>
                <a:t>University of Manitoba’s Accessibility Plan</a:t>
              </a:r>
              <a:endParaRPr lang="en-CA" sz="1250" b="1" dirty="0">
                <a:solidFill>
                  <a:schemeClr val="bg1"/>
                </a:solidFill>
                <a:effectLst>
                  <a:outerShdw blurRad="38100" dist="38100" dir="2700000" algn="tl">
                    <a:srgbClr val="000000">
                      <a:alpha val="43137"/>
                    </a:srgbClr>
                  </a:outerShdw>
                </a:effectLst>
                <a:latin typeface="Myriad Pro"/>
              </a:endParaRPr>
            </a:p>
          </p:txBody>
        </p:sp>
        <p:sp>
          <p:nvSpPr>
            <p:cNvPr id="21" name="Rectangle 20"/>
            <p:cNvSpPr/>
            <p:nvPr/>
          </p:nvSpPr>
          <p:spPr>
            <a:xfrm>
              <a:off x="672860" y="4593089"/>
              <a:ext cx="1500995" cy="276999"/>
            </a:xfrm>
            <a:prstGeom prst="rect">
              <a:avLst/>
            </a:prstGeom>
          </p:spPr>
          <p:txBody>
            <a:bodyPr wrap="square">
              <a:spAutoFit/>
            </a:bodyPr>
            <a:lstStyle/>
            <a:p>
              <a:r>
                <a:rPr lang="en-CA" sz="1200" b="1" dirty="0" smtClean="0">
                  <a:solidFill>
                    <a:schemeClr val="bg1"/>
                  </a:solidFill>
                  <a:effectLst>
                    <a:outerShdw blurRad="38100" dist="38100" dir="2700000" algn="tl">
                      <a:srgbClr val="000000">
                        <a:alpha val="43137"/>
                      </a:srgbClr>
                    </a:outerShdw>
                  </a:effectLst>
                  <a:latin typeface="Myriad Pro"/>
                </a:rPr>
                <a:t>Customer Service</a:t>
              </a:r>
              <a:endParaRPr lang="en-CA" sz="1200" b="1" dirty="0">
                <a:solidFill>
                  <a:schemeClr val="bg1"/>
                </a:solidFill>
                <a:effectLst>
                  <a:outerShdw blurRad="38100" dist="38100" dir="2700000" algn="tl">
                    <a:srgbClr val="000000">
                      <a:alpha val="43137"/>
                    </a:srgbClr>
                  </a:outerShdw>
                </a:effectLst>
                <a:latin typeface="Myriad Pro"/>
              </a:endParaRPr>
            </a:p>
          </p:txBody>
        </p:sp>
        <p:sp>
          <p:nvSpPr>
            <p:cNvPr id="22" name="Rectangle 21"/>
            <p:cNvSpPr/>
            <p:nvPr/>
          </p:nvSpPr>
          <p:spPr>
            <a:xfrm>
              <a:off x="2359323" y="4593088"/>
              <a:ext cx="1500995" cy="276999"/>
            </a:xfrm>
            <a:prstGeom prst="rect">
              <a:avLst/>
            </a:prstGeom>
          </p:spPr>
          <p:txBody>
            <a:bodyPr wrap="square">
              <a:spAutoFit/>
            </a:bodyPr>
            <a:lstStyle/>
            <a:p>
              <a:r>
                <a:rPr lang="en-CA" sz="1200" b="1" dirty="0" smtClean="0">
                  <a:solidFill>
                    <a:schemeClr val="bg1"/>
                  </a:solidFill>
                  <a:effectLst>
                    <a:outerShdw blurRad="38100" dist="38100" dir="2700000" algn="tl">
                      <a:srgbClr val="000000">
                        <a:alpha val="43137"/>
                      </a:srgbClr>
                    </a:outerShdw>
                  </a:effectLst>
                  <a:latin typeface="Myriad Pro"/>
                </a:rPr>
                <a:t>Employment</a:t>
              </a:r>
              <a:endParaRPr lang="en-CA" sz="1200" b="1" dirty="0">
                <a:solidFill>
                  <a:schemeClr val="bg1"/>
                </a:solidFill>
                <a:effectLst>
                  <a:outerShdw blurRad="38100" dist="38100" dir="2700000" algn="tl">
                    <a:srgbClr val="000000">
                      <a:alpha val="43137"/>
                    </a:srgbClr>
                  </a:outerShdw>
                </a:effectLst>
                <a:latin typeface="Myriad Pro"/>
              </a:endParaRPr>
            </a:p>
          </p:txBody>
        </p:sp>
        <p:sp>
          <p:nvSpPr>
            <p:cNvPr id="23" name="Rectangle 22"/>
            <p:cNvSpPr/>
            <p:nvPr/>
          </p:nvSpPr>
          <p:spPr>
            <a:xfrm>
              <a:off x="3786995" y="4518006"/>
              <a:ext cx="1500995" cy="461665"/>
            </a:xfrm>
            <a:prstGeom prst="rect">
              <a:avLst/>
            </a:prstGeom>
          </p:spPr>
          <p:txBody>
            <a:bodyPr wrap="square">
              <a:spAutoFit/>
            </a:bodyPr>
            <a:lstStyle/>
            <a:p>
              <a:r>
                <a:rPr lang="en-CA" sz="1200" b="1" dirty="0" smtClean="0">
                  <a:solidFill>
                    <a:schemeClr val="bg1"/>
                  </a:solidFill>
                  <a:effectLst>
                    <a:outerShdw blurRad="38100" dist="38100" dir="2700000" algn="tl">
                      <a:srgbClr val="000000">
                        <a:alpha val="43137"/>
                      </a:srgbClr>
                    </a:outerShdw>
                  </a:effectLst>
                  <a:latin typeface="Myriad Pro"/>
                </a:rPr>
                <a:t>Information </a:t>
              </a:r>
              <a:r>
                <a:rPr lang="en-CA" sz="1200" b="1" dirty="0">
                  <a:solidFill>
                    <a:schemeClr val="bg1"/>
                  </a:solidFill>
                  <a:effectLst>
                    <a:outerShdw blurRad="38100" dist="38100" dir="2700000" algn="tl">
                      <a:srgbClr val="000000">
                        <a:alpha val="43137"/>
                      </a:srgbClr>
                    </a:outerShdw>
                  </a:effectLst>
                  <a:latin typeface="Myriad Pro"/>
                </a:rPr>
                <a:t>&amp;</a:t>
              </a:r>
              <a:r>
                <a:rPr lang="en-CA" sz="1200" b="1" dirty="0" smtClean="0">
                  <a:solidFill>
                    <a:schemeClr val="bg1"/>
                  </a:solidFill>
                  <a:effectLst>
                    <a:outerShdw blurRad="38100" dist="38100" dir="2700000" algn="tl">
                      <a:srgbClr val="000000">
                        <a:alpha val="43137"/>
                      </a:srgbClr>
                    </a:outerShdw>
                  </a:effectLst>
                  <a:latin typeface="Myriad Pro"/>
                </a:rPr>
                <a:t> Communication</a:t>
              </a:r>
              <a:endParaRPr lang="en-CA" sz="1200" b="1" dirty="0">
                <a:solidFill>
                  <a:schemeClr val="bg1"/>
                </a:solidFill>
                <a:effectLst>
                  <a:outerShdw blurRad="38100" dist="38100" dir="2700000" algn="tl">
                    <a:srgbClr val="000000">
                      <a:alpha val="43137"/>
                    </a:srgbClr>
                  </a:outerShdw>
                </a:effectLst>
                <a:latin typeface="Myriad Pro"/>
              </a:endParaRPr>
            </a:p>
          </p:txBody>
        </p:sp>
        <p:sp>
          <p:nvSpPr>
            <p:cNvPr id="24" name="Rectangle 23"/>
            <p:cNvSpPr/>
            <p:nvPr/>
          </p:nvSpPr>
          <p:spPr>
            <a:xfrm>
              <a:off x="5313870" y="4593087"/>
              <a:ext cx="1500995" cy="276999"/>
            </a:xfrm>
            <a:prstGeom prst="rect">
              <a:avLst/>
            </a:prstGeom>
          </p:spPr>
          <p:txBody>
            <a:bodyPr wrap="square">
              <a:spAutoFit/>
            </a:bodyPr>
            <a:lstStyle/>
            <a:p>
              <a:r>
                <a:rPr lang="en-CA" sz="1200" b="1" dirty="0" smtClean="0">
                  <a:solidFill>
                    <a:schemeClr val="bg1"/>
                  </a:solidFill>
                  <a:effectLst>
                    <a:outerShdw blurRad="38100" dist="38100" dir="2700000" algn="tl">
                      <a:srgbClr val="000000">
                        <a:alpha val="43137"/>
                      </a:srgbClr>
                    </a:outerShdw>
                  </a:effectLst>
                  <a:latin typeface="Myriad Pro"/>
                </a:rPr>
                <a:t>Transportation</a:t>
              </a:r>
              <a:endParaRPr lang="en-CA" sz="1200" b="1" dirty="0">
                <a:solidFill>
                  <a:schemeClr val="bg1"/>
                </a:solidFill>
                <a:effectLst>
                  <a:outerShdw blurRad="38100" dist="38100" dir="2700000" algn="tl">
                    <a:srgbClr val="000000">
                      <a:alpha val="43137"/>
                    </a:srgbClr>
                  </a:outerShdw>
                </a:effectLst>
                <a:latin typeface="Myriad Pro"/>
              </a:endParaRPr>
            </a:p>
          </p:txBody>
        </p:sp>
        <p:sp>
          <p:nvSpPr>
            <p:cNvPr id="25" name="Rectangle 24"/>
            <p:cNvSpPr/>
            <p:nvPr/>
          </p:nvSpPr>
          <p:spPr>
            <a:xfrm>
              <a:off x="6728601" y="4593086"/>
              <a:ext cx="1500995" cy="276999"/>
            </a:xfrm>
            <a:prstGeom prst="rect">
              <a:avLst/>
            </a:prstGeom>
          </p:spPr>
          <p:txBody>
            <a:bodyPr wrap="square">
              <a:spAutoFit/>
            </a:bodyPr>
            <a:lstStyle/>
            <a:p>
              <a:r>
                <a:rPr lang="en-CA" sz="1200" b="1" dirty="0" smtClean="0">
                  <a:solidFill>
                    <a:schemeClr val="bg1"/>
                  </a:solidFill>
                  <a:effectLst>
                    <a:outerShdw blurRad="38100" dist="38100" dir="2700000" algn="tl">
                      <a:srgbClr val="000000">
                        <a:alpha val="43137"/>
                      </a:srgbClr>
                    </a:outerShdw>
                  </a:effectLst>
                  <a:latin typeface="Myriad Pro"/>
                </a:rPr>
                <a:t>Built Environment</a:t>
              </a:r>
              <a:endParaRPr lang="en-CA" sz="1200" b="1" dirty="0">
                <a:solidFill>
                  <a:schemeClr val="bg1"/>
                </a:solidFill>
                <a:effectLst>
                  <a:outerShdw blurRad="38100" dist="38100" dir="2700000" algn="tl">
                    <a:srgbClr val="000000">
                      <a:alpha val="43137"/>
                    </a:srgbClr>
                  </a:outerShdw>
                </a:effectLst>
                <a:latin typeface="Myriad Pro"/>
              </a:endParaRPr>
            </a:p>
          </p:txBody>
        </p:sp>
      </p:grpSp>
      <p:grpSp>
        <p:nvGrpSpPr>
          <p:cNvPr id="31" name="Group 30" descr="the AMA became law in 2013"/>
          <p:cNvGrpSpPr/>
          <p:nvPr/>
        </p:nvGrpSpPr>
        <p:grpSpPr>
          <a:xfrm>
            <a:off x="5747657" y="2207703"/>
            <a:ext cx="2728372" cy="369332"/>
            <a:chOff x="5747657" y="2207703"/>
            <a:chExt cx="2728372" cy="369332"/>
          </a:xfrm>
        </p:grpSpPr>
        <p:sp>
          <p:nvSpPr>
            <p:cNvPr id="3" name="TextBox 2"/>
            <p:cNvSpPr txBox="1"/>
            <p:nvPr/>
          </p:nvSpPr>
          <p:spPr>
            <a:xfrm>
              <a:off x="6213871" y="2207703"/>
              <a:ext cx="2262158" cy="369332"/>
            </a:xfrm>
            <a:prstGeom prst="rect">
              <a:avLst/>
            </a:prstGeom>
            <a:noFill/>
            <a:ln>
              <a:solidFill>
                <a:schemeClr val="bg2"/>
              </a:solidFill>
            </a:ln>
          </p:spPr>
          <p:txBody>
            <a:bodyPr wrap="none" rtlCol="0">
              <a:spAutoFit/>
            </a:bodyPr>
            <a:lstStyle/>
            <a:p>
              <a:r>
                <a:rPr lang="en-US" sz="1800" dirty="0" smtClean="0">
                  <a:latin typeface="+mj-lt"/>
                </a:rPr>
                <a:t>Became law in 2013</a:t>
              </a:r>
              <a:endParaRPr lang="en-US" sz="1800" dirty="0">
                <a:latin typeface="+mj-lt"/>
              </a:endParaRPr>
            </a:p>
          </p:txBody>
        </p:sp>
        <p:cxnSp>
          <p:nvCxnSpPr>
            <p:cNvPr id="30" name="Straight Arrow Connector 29"/>
            <p:cNvCxnSpPr>
              <a:stCxn id="3" idx="1"/>
            </p:cNvCxnSpPr>
            <p:nvPr/>
          </p:nvCxnSpPr>
          <p:spPr bwMode="auto">
            <a:xfrm flipH="1">
              <a:off x="5747657" y="2392369"/>
              <a:ext cx="466214" cy="46167"/>
            </a:xfrm>
            <a:prstGeom prst="straightConnector1">
              <a:avLst/>
            </a:prstGeom>
            <a:solidFill>
              <a:schemeClr val="accent1"/>
            </a:solidFill>
            <a:ln w="9525" cap="flat" cmpd="sng" algn="ctr">
              <a:solidFill>
                <a:schemeClr val="bg2"/>
              </a:solidFill>
              <a:prstDash val="solid"/>
              <a:round/>
              <a:headEnd type="none" w="med" len="med"/>
              <a:tailEnd type="arrow"/>
            </a:ln>
            <a:effectLst/>
          </p:spPr>
        </p:cxnSp>
      </p:grpSp>
      <p:grpSp>
        <p:nvGrpSpPr>
          <p:cNvPr id="32" name="Group 31" descr="accessibility plan due December 2016"/>
          <p:cNvGrpSpPr/>
          <p:nvPr/>
        </p:nvGrpSpPr>
        <p:grpSpPr>
          <a:xfrm>
            <a:off x="6366271" y="3526931"/>
            <a:ext cx="2189763" cy="369332"/>
            <a:chOff x="5747657" y="2207703"/>
            <a:chExt cx="2189763" cy="369332"/>
          </a:xfrm>
        </p:grpSpPr>
        <p:sp>
          <p:nvSpPr>
            <p:cNvPr id="33" name="TextBox 32"/>
            <p:cNvSpPr txBox="1"/>
            <p:nvPr/>
          </p:nvSpPr>
          <p:spPr>
            <a:xfrm>
              <a:off x="6213871" y="2207703"/>
              <a:ext cx="1723549" cy="369332"/>
            </a:xfrm>
            <a:prstGeom prst="rect">
              <a:avLst/>
            </a:prstGeom>
            <a:noFill/>
            <a:ln>
              <a:solidFill>
                <a:schemeClr val="bg2"/>
              </a:solidFill>
            </a:ln>
          </p:spPr>
          <p:txBody>
            <a:bodyPr wrap="none" rtlCol="0">
              <a:spAutoFit/>
            </a:bodyPr>
            <a:lstStyle/>
            <a:p>
              <a:r>
                <a:rPr lang="en-US" sz="1800" dirty="0" smtClean="0">
                  <a:latin typeface="+mj-lt"/>
                </a:rPr>
                <a:t>Due Dec. 2016</a:t>
              </a:r>
              <a:endParaRPr lang="en-US" sz="1800" dirty="0">
                <a:latin typeface="+mj-lt"/>
              </a:endParaRPr>
            </a:p>
          </p:txBody>
        </p:sp>
        <p:cxnSp>
          <p:nvCxnSpPr>
            <p:cNvPr id="34" name="Straight Arrow Connector 33"/>
            <p:cNvCxnSpPr>
              <a:stCxn id="33" idx="1"/>
            </p:cNvCxnSpPr>
            <p:nvPr/>
          </p:nvCxnSpPr>
          <p:spPr bwMode="auto">
            <a:xfrm flipH="1">
              <a:off x="5747657" y="2392369"/>
              <a:ext cx="466214" cy="46167"/>
            </a:xfrm>
            <a:prstGeom prst="straightConnector1">
              <a:avLst/>
            </a:prstGeom>
            <a:solidFill>
              <a:schemeClr val="accent1"/>
            </a:solidFill>
            <a:ln w="9525" cap="flat" cmpd="sng" algn="ctr">
              <a:solidFill>
                <a:schemeClr val="bg2"/>
              </a:solidFill>
              <a:prstDash val="solid"/>
              <a:round/>
              <a:headEnd type="none" w="med" len="med"/>
              <a:tailEnd type="arrow"/>
            </a:ln>
            <a:effectLst/>
          </p:spPr>
        </p:cxnSp>
      </p:grpSp>
      <p:grpSp>
        <p:nvGrpSpPr>
          <p:cNvPr id="40" name="Group 39" descr="customer service compliance date is november 2017"/>
          <p:cNvGrpSpPr/>
          <p:nvPr/>
        </p:nvGrpSpPr>
        <p:grpSpPr>
          <a:xfrm>
            <a:off x="334857" y="2016100"/>
            <a:ext cx="2206461" cy="3016962"/>
            <a:chOff x="334857" y="2016100"/>
            <a:chExt cx="2206461" cy="3016962"/>
          </a:xfrm>
        </p:grpSpPr>
        <p:sp>
          <p:nvSpPr>
            <p:cNvPr id="36" name="TextBox 35" descr="cusotmer service compliant date: nov 2017"/>
            <p:cNvSpPr txBox="1"/>
            <p:nvPr/>
          </p:nvSpPr>
          <p:spPr>
            <a:xfrm>
              <a:off x="334857" y="2016100"/>
              <a:ext cx="2206461" cy="923330"/>
            </a:xfrm>
            <a:prstGeom prst="rect">
              <a:avLst/>
            </a:prstGeom>
            <a:noFill/>
            <a:ln>
              <a:solidFill>
                <a:schemeClr val="bg2"/>
              </a:solidFill>
            </a:ln>
          </p:spPr>
          <p:txBody>
            <a:bodyPr wrap="square" rtlCol="0">
              <a:spAutoFit/>
            </a:bodyPr>
            <a:lstStyle/>
            <a:p>
              <a:r>
                <a:rPr lang="en-US" sz="1800" dirty="0" smtClean="0">
                  <a:latin typeface="+mj-lt"/>
                </a:rPr>
                <a:t>U of M must become compliant by Nov. 2017</a:t>
              </a:r>
              <a:endParaRPr lang="en-US" sz="1800" dirty="0">
                <a:latin typeface="+mj-lt"/>
              </a:endParaRPr>
            </a:p>
          </p:txBody>
        </p:sp>
        <p:cxnSp>
          <p:nvCxnSpPr>
            <p:cNvPr id="39" name="Straight Arrow Connector 38"/>
            <p:cNvCxnSpPr>
              <a:endCxn id="36" idx="2"/>
            </p:cNvCxnSpPr>
            <p:nvPr/>
          </p:nvCxnSpPr>
          <p:spPr bwMode="auto">
            <a:xfrm flipH="1" flipV="1">
              <a:off x="1438088" y="2939430"/>
              <a:ext cx="71536" cy="2093632"/>
            </a:xfrm>
            <a:prstGeom prst="straightConnector1">
              <a:avLst/>
            </a:prstGeom>
            <a:solidFill>
              <a:schemeClr val="accent1"/>
            </a:solidFill>
            <a:ln w="9525" cap="flat" cmpd="sng" algn="ctr">
              <a:solidFill>
                <a:schemeClr val="bg2"/>
              </a:solidFill>
              <a:prstDash val="solid"/>
              <a:round/>
              <a:headEnd type="none" w="med" len="med"/>
              <a:tailEnd type="arrow"/>
            </a:ln>
            <a:effectLst/>
          </p:spPr>
        </p:cxnSp>
      </p:grpSp>
      <p:grpSp>
        <p:nvGrpSpPr>
          <p:cNvPr id="56" name="Group 55" descr="all additional standards coming in the future (employment, information and communications, transportation, and built environment)"/>
          <p:cNvGrpSpPr/>
          <p:nvPr/>
        </p:nvGrpSpPr>
        <p:grpSpPr>
          <a:xfrm>
            <a:off x="1567317" y="5676210"/>
            <a:ext cx="5914138" cy="844230"/>
            <a:chOff x="1567317" y="5676210"/>
            <a:chExt cx="5914138" cy="844230"/>
          </a:xfrm>
        </p:grpSpPr>
        <p:sp>
          <p:nvSpPr>
            <p:cNvPr id="45" name="TextBox 44"/>
            <p:cNvSpPr txBox="1"/>
            <p:nvPr/>
          </p:nvSpPr>
          <p:spPr>
            <a:xfrm>
              <a:off x="1567317" y="6151108"/>
              <a:ext cx="4467890" cy="369332"/>
            </a:xfrm>
            <a:prstGeom prst="rect">
              <a:avLst/>
            </a:prstGeom>
            <a:noFill/>
            <a:ln>
              <a:solidFill>
                <a:schemeClr val="bg2"/>
              </a:solidFill>
            </a:ln>
          </p:spPr>
          <p:txBody>
            <a:bodyPr wrap="none" rtlCol="0">
              <a:spAutoFit/>
            </a:bodyPr>
            <a:lstStyle/>
            <a:p>
              <a:r>
                <a:rPr lang="en-US" sz="1800" dirty="0" smtClean="0">
                  <a:latin typeface="+mj-lt"/>
                </a:rPr>
                <a:t>Additional Standards coming in the future!</a:t>
              </a:r>
              <a:endParaRPr lang="en-US" sz="1800" dirty="0">
                <a:latin typeface="+mj-lt"/>
              </a:endParaRPr>
            </a:p>
          </p:txBody>
        </p:sp>
        <p:cxnSp>
          <p:nvCxnSpPr>
            <p:cNvPr id="48" name="Straight Connector 47"/>
            <p:cNvCxnSpPr/>
            <p:nvPr/>
          </p:nvCxnSpPr>
          <p:spPr bwMode="auto">
            <a:xfrm flipV="1">
              <a:off x="3196085" y="5902033"/>
              <a:ext cx="4285370" cy="11876"/>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50" name="Straight Connector 49"/>
            <p:cNvCxnSpPr/>
            <p:nvPr/>
          </p:nvCxnSpPr>
          <p:spPr bwMode="auto">
            <a:xfrm flipV="1">
              <a:off x="3196085" y="5676210"/>
              <a:ext cx="0" cy="237699"/>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52" name="Straight Connector 51"/>
            <p:cNvCxnSpPr/>
            <p:nvPr/>
          </p:nvCxnSpPr>
          <p:spPr bwMode="auto">
            <a:xfrm flipV="1">
              <a:off x="7481455" y="5676210"/>
              <a:ext cx="0" cy="225823"/>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54" name="Straight Arrow Connector 53"/>
            <p:cNvCxnSpPr>
              <a:endCxn id="45" idx="0"/>
            </p:cNvCxnSpPr>
            <p:nvPr/>
          </p:nvCxnSpPr>
          <p:spPr bwMode="auto">
            <a:xfrm flipH="1">
              <a:off x="3801262" y="5913909"/>
              <a:ext cx="1362576" cy="237199"/>
            </a:xfrm>
            <a:prstGeom prst="straightConnector1">
              <a:avLst/>
            </a:prstGeom>
            <a:solidFill>
              <a:schemeClr val="accent1"/>
            </a:solidFill>
            <a:ln w="9525" cap="flat" cmpd="sng" algn="ctr">
              <a:solidFill>
                <a:schemeClr val="bg2"/>
              </a:solidFill>
              <a:prstDash val="solid"/>
              <a:round/>
              <a:headEnd type="none" w="med" len="med"/>
              <a:tailEnd type="arrow"/>
            </a:ln>
            <a:effectLst/>
          </p:spPr>
        </p:cxnSp>
      </p:grpSp>
    </p:spTree>
    <p:extLst>
      <p:ext uri="{BB962C8B-B14F-4D97-AF65-F5344CB8AC3E}">
        <p14:creationId xmlns:p14="http://schemas.microsoft.com/office/powerpoint/2010/main" val="156495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eaLnBrk="1" hangingPunct="1"/>
            <a:r>
              <a:rPr lang="en-US" dirty="0" smtClean="0">
                <a:latin typeface="Calibri" charset="0"/>
              </a:rPr>
              <a:t>Next Steps</a:t>
            </a:r>
            <a:endParaRPr lang="en-US" dirty="0">
              <a:latin typeface="Calibri" charset="0"/>
            </a:endParaRPr>
          </a:p>
        </p:txBody>
      </p:sp>
      <p:sp>
        <p:nvSpPr>
          <p:cNvPr id="2" name="Content Placeholder 1"/>
          <p:cNvSpPr>
            <a:spLocks noGrp="1"/>
          </p:cNvSpPr>
          <p:nvPr>
            <p:ph idx="1"/>
          </p:nvPr>
        </p:nvSpPr>
        <p:spPr>
          <a:xfrm>
            <a:off x="785380" y="1946275"/>
            <a:ext cx="7772400" cy="3992563"/>
          </a:xfrm>
        </p:spPr>
        <p:txBody>
          <a:bodyPr/>
          <a:lstStyle/>
          <a:p>
            <a:r>
              <a:rPr lang="en-US" sz="2000" dirty="0" smtClean="0"/>
              <a:t>Complete the audit worksheet and have it reviewed/approved by your </a:t>
            </a:r>
            <a:r>
              <a:rPr lang="en-US" sz="2000" dirty="0" err="1" smtClean="0"/>
              <a:t>Dept</a:t>
            </a:r>
            <a:r>
              <a:rPr lang="en-US" sz="2000" dirty="0" smtClean="0"/>
              <a:t> Head</a:t>
            </a:r>
          </a:p>
          <a:p>
            <a:r>
              <a:rPr lang="en-US" sz="2000" dirty="0" smtClean="0"/>
              <a:t>Email the worksheet to Heather Wiebe </a:t>
            </a:r>
            <a:r>
              <a:rPr lang="en-US" sz="2000" dirty="0" smtClean="0">
                <a:solidFill>
                  <a:srgbClr val="FF0000"/>
                </a:solidFill>
              </a:rPr>
              <a:t>by October 3</a:t>
            </a:r>
            <a:r>
              <a:rPr lang="en-US" sz="2000" baseline="30000" dirty="0" smtClean="0">
                <a:solidFill>
                  <a:srgbClr val="FF0000"/>
                </a:solidFill>
              </a:rPr>
              <a:t>rd</a:t>
            </a:r>
            <a:r>
              <a:rPr lang="en-US" sz="2000" dirty="0" smtClean="0">
                <a:solidFill>
                  <a:srgbClr val="FF0000"/>
                </a:solidFill>
              </a:rPr>
              <a:t> </a:t>
            </a:r>
            <a:r>
              <a:rPr lang="en-US" sz="2000" dirty="0" smtClean="0"/>
              <a:t>for inclusion in the Faculty report</a:t>
            </a:r>
          </a:p>
          <a:p>
            <a:r>
              <a:rPr lang="en-US" sz="2000" dirty="0" smtClean="0"/>
              <a:t>The University will be holding community consultations in the fall</a:t>
            </a:r>
          </a:p>
          <a:p>
            <a:r>
              <a:rPr lang="en-US" sz="2000" dirty="0" smtClean="0"/>
              <a:t>Customer Service training will be released in the fall, completion of the training is mandatory by all staff and faculty </a:t>
            </a:r>
          </a:p>
          <a:p>
            <a:r>
              <a:rPr lang="en-US" sz="2000" dirty="0" smtClean="0"/>
              <a:t>The University will submit Accessibility Plan to the Government of Manitoba in December 2016</a:t>
            </a:r>
          </a:p>
          <a:p>
            <a:r>
              <a:rPr lang="en-US" sz="2000" dirty="0" smtClean="0"/>
              <a:t>The Government of Manitoba will release the next standard (employment), and we will need to respond by repeating the same process as the customer service standard</a:t>
            </a:r>
            <a:endParaRPr lang="en-US" sz="2000" dirty="0"/>
          </a:p>
        </p:txBody>
      </p:sp>
    </p:spTree>
    <p:extLst>
      <p:ext uri="{BB962C8B-B14F-4D97-AF65-F5344CB8AC3E}">
        <p14:creationId xmlns:p14="http://schemas.microsoft.com/office/powerpoint/2010/main" val="1459392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1979323"/>
            <a:ext cx="8229600" cy="2184703"/>
          </a:xfrm>
        </p:spPr>
        <p:txBody>
          <a:bodyPr>
            <a:normAutofit/>
          </a:bodyPr>
          <a:lstStyle/>
          <a:p>
            <a:pPr algn="ctr"/>
            <a:r>
              <a:rPr lang="en-CA" sz="2800" dirty="0" smtClean="0"/>
              <a:t>Thank you for your </a:t>
            </a:r>
            <a:r>
              <a:rPr lang="en-CA" sz="2800" dirty="0" smtClean="0"/>
              <a:t>time.</a:t>
            </a:r>
            <a:r>
              <a:rPr lang="en-CA" sz="2800" dirty="0" smtClean="0"/>
              <a:t/>
            </a:r>
            <a:br>
              <a:rPr lang="en-CA" sz="2800" dirty="0" smtClean="0"/>
            </a:br>
            <a:r>
              <a:rPr lang="en-CA" sz="2800" dirty="0"/>
              <a:t/>
            </a:r>
            <a:br>
              <a:rPr lang="en-CA" sz="2800" dirty="0"/>
            </a:br>
            <a:r>
              <a:rPr lang="en-CA" sz="2800" dirty="0" smtClean="0"/>
              <a:t>Questions?</a:t>
            </a:r>
            <a:endParaRPr lang="en-CA" sz="2800" dirty="0"/>
          </a:p>
        </p:txBody>
      </p:sp>
    </p:spTree>
    <p:extLst>
      <p:ext uri="{BB962C8B-B14F-4D97-AF65-F5344CB8AC3E}">
        <p14:creationId xmlns:p14="http://schemas.microsoft.com/office/powerpoint/2010/main" val="2209682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a:t>
            </a:r>
            <a:r>
              <a:rPr lang="en-US" dirty="0"/>
              <a:t>Service Standard</a:t>
            </a:r>
            <a:br>
              <a:rPr lang="en-US" dirty="0"/>
            </a:br>
            <a:endParaRPr lang="en-US" dirty="0"/>
          </a:p>
        </p:txBody>
      </p:sp>
      <p:sp>
        <p:nvSpPr>
          <p:cNvPr id="3" name="Content Placeholder 2"/>
          <p:cNvSpPr>
            <a:spLocks noGrp="1"/>
          </p:cNvSpPr>
          <p:nvPr>
            <p:ph idx="1"/>
          </p:nvPr>
        </p:nvSpPr>
        <p:spPr>
          <a:xfrm>
            <a:off x="466725" y="1724595"/>
            <a:ext cx="7772400" cy="4357550"/>
          </a:xfrm>
        </p:spPr>
        <p:txBody>
          <a:bodyPr/>
          <a:lstStyle/>
          <a:p>
            <a:r>
              <a:rPr lang="en-CA" sz="2600" dirty="0" smtClean="0"/>
              <a:t>Regulation focused on ensuring efficient, and respectful customer service</a:t>
            </a:r>
          </a:p>
          <a:p>
            <a:r>
              <a:rPr lang="en-CA" sz="2600" dirty="0" smtClean="0"/>
              <a:t>Promotes the removal of communication barriers</a:t>
            </a:r>
          </a:p>
          <a:p>
            <a:endParaRPr lang="en-CA" sz="2600" dirty="0" smtClean="0"/>
          </a:p>
          <a:p>
            <a:r>
              <a:rPr lang="en-CA" sz="2600" dirty="0" smtClean="0"/>
              <a:t>Welcomes the use of all assistive devices, support persons, or service animals</a:t>
            </a:r>
          </a:p>
          <a:p>
            <a:r>
              <a:rPr lang="en-CA" sz="2600" dirty="0" smtClean="0"/>
              <a:t>Implements service notifications and feedback systems</a:t>
            </a:r>
          </a:p>
          <a:p>
            <a:r>
              <a:rPr lang="en-CA" sz="2600" dirty="0" smtClean="0"/>
              <a:t>Customer service training - </a:t>
            </a:r>
            <a:r>
              <a:rPr lang="en-CA" sz="2000" dirty="0"/>
              <a:t>A</a:t>
            </a:r>
            <a:r>
              <a:rPr lang="en-CA" sz="2000" dirty="0" smtClean="0"/>
              <a:t>ll UM employees will need to be trained by Nov 1, 2017</a:t>
            </a:r>
            <a:endParaRPr lang="en-CA" sz="2000" dirty="0"/>
          </a:p>
          <a:p>
            <a:pPr marL="457200" lvl="1" indent="0">
              <a:buNone/>
            </a:pPr>
            <a:endParaRPr lang="en-US" sz="1800" dirty="0"/>
          </a:p>
          <a:p>
            <a:pPr marL="800100" lvl="1" indent="-342900">
              <a:buFont typeface="+mj-lt"/>
              <a:buAutoNum type="arabicPeriod"/>
            </a:pPr>
            <a:endParaRPr lang="en-US" sz="1800" dirty="0" smtClean="0"/>
          </a:p>
          <a:p>
            <a:pPr marL="457200" lvl="1" indent="0">
              <a:buNone/>
            </a:pPr>
            <a:endParaRPr lang="en-US" sz="1800" dirty="0" smtClean="0"/>
          </a:p>
        </p:txBody>
      </p:sp>
      <p:sp>
        <p:nvSpPr>
          <p:cNvPr id="6" name="TextBox 5"/>
          <p:cNvSpPr txBox="1"/>
          <p:nvPr/>
        </p:nvSpPr>
        <p:spPr>
          <a:xfrm>
            <a:off x="938151" y="3070550"/>
            <a:ext cx="6078908" cy="461665"/>
          </a:xfrm>
          <a:prstGeom prst="rect">
            <a:avLst/>
          </a:prstGeom>
          <a:noFill/>
          <a:ln>
            <a:noFill/>
          </a:ln>
        </p:spPr>
        <p:txBody>
          <a:bodyPr wrap="none" rtlCol="0">
            <a:spAutoFit/>
          </a:bodyPr>
          <a:lstStyle/>
          <a:p>
            <a:pPr marL="342900" indent="-342900">
              <a:buFont typeface="Courier New" panose="02070309020205020404" pitchFamily="49" charset="0"/>
              <a:buChar char="o"/>
            </a:pPr>
            <a:r>
              <a:rPr lang="en-US" dirty="0" smtClean="0">
                <a:latin typeface="Myriad Web Pro" charset="0"/>
              </a:rPr>
              <a:t>May need to adapt educational </a:t>
            </a:r>
            <a:r>
              <a:rPr lang="en-US" dirty="0">
                <a:latin typeface="Myriad Web Pro" charset="0"/>
              </a:rPr>
              <a:t>m</a:t>
            </a:r>
            <a:r>
              <a:rPr lang="en-US" dirty="0" smtClean="0">
                <a:latin typeface="Myriad Web Pro" charset="0"/>
              </a:rPr>
              <a:t>aterials</a:t>
            </a:r>
            <a:endParaRPr lang="en-US" dirty="0">
              <a:latin typeface="Myriad Web Pro" charset="0"/>
            </a:endParaRPr>
          </a:p>
        </p:txBody>
      </p:sp>
    </p:spTree>
    <p:extLst>
      <p:ext uri="{BB962C8B-B14F-4D97-AF65-F5344CB8AC3E}">
        <p14:creationId xmlns:p14="http://schemas.microsoft.com/office/powerpoint/2010/main" val="2390728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eaLnBrk="1" hangingPunct="1"/>
            <a:r>
              <a:rPr lang="en-US" dirty="0" smtClean="0">
                <a:latin typeface="Calibri" charset="0"/>
              </a:rPr>
              <a:t>What is The Unit Accessibility Audit?</a:t>
            </a:r>
            <a:endParaRPr lang="en-US" dirty="0">
              <a:latin typeface="Calibri" charset="0"/>
            </a:endParaRPr>
          </a:p>
        </p:txBody>
      </p:sp>
      <p:sp>
        <p:nvSpPr>
          <p:cNvPr id="2" name="Content Placeholder 1"/>
          <p:cNvSpPr>
            <a:spLocks noGrp="1"/>
          </p:cNvSpPr>
          <p:nvPr>
            <p:ph idx="1"/>
          </p:nvPr>
        </p:nvSpPr>
        <p:spPr/>
        <p:txBody>
          <a:bodyPr/>
          <a:lstStyle/>
          <a:p>
            <a:endParaRPr lang="en-CA" sz="2000" dirty="0" smtClean="0"/>
          </a:p>
          <a:p>
            <a:r>
              <a:rPr lang="en-CA" sz="2000" dirty="0" smtClean="0"/>
              <a:t>The </a:t>
            </a:r>
            <a:r>
              <a:rPr lang="en-CA" sz="2000" dirty="0"/>
              <a:t>purpose of </a:t>
            </a:r>
            <a:r>
              <a:rPr lang="en-CA" sz="2000" dirty="0" smtClean="0"/>
              <a:t>the audit is to:</a:t>
            </a:r>
          </a:p>
          <a:p>
            <a:pPr lvl="1"/>
            <a:r>
              <a:rPr lang="en-CA" sz="2000" dirty="0" smtClean="0"/>
              <a:t>assist </a:t>
            </a:r>
            <a:r>
              <a:rPr lang="en-CA" sz="2000" dirty="0"/>
              <a:t>each unit in understanding and identifying barriers relating to </a:t>
            </a:r>
            <a:r>
              <a:rPr lang="en-CA" sz="2000" b="1" dirty="0"/>
              <a:t>customer </a:t>
            </a:r>
            <a:r>
              <a:rPr lang="en-CA" sz="2000" b="1" dirty="0" smtClean="0"/>
              <a:t>service standard,</a:t>
            </a:r>
            <a:r>
              <a:rPr lang="en-CA" sz="2000" dirty="0" smtClean="0"/>
              <a:t> </a:t>
            </a:r>
            <a:r>
              <a:rPr lang="en-CA" sz="2000" dirty="0"/>
              <a:t>and </a:t>
            </a:r>
            <a:endParaRPr lang="en-CA" sz="2000" dirty="0" smtClean="0"/>
          </a:p>
          <a:p>
            <a:pPr lvl="1"/>
            <a:r>
              <a:rPr lang="en-CA" sz="2000" dirty="0" smtClean="0"/>
              <a:t>Identifying actions needed </a:t>
            </a:r>
            <a:r>
              <a:rPr lang="en-CA" sz="2000" dirty="0"/>
              <a:t>to remove those </a:t>
            </a:r>
            <a:r>
              <a:rPr lang="en-CA" sz="2000" dirty="0" smtClean="0"/>
              <a:t>barriers</a:t>
            </a:r>
          </a:p>
          <a:p>
            <a:pPr lvl="1"/>
            <a:r>
              <a:rPr lang="en-CA" sz="2000" dirty="0" smtClean="0">
                <a:solidFill>
                  <a:srgbClr val="FF0000"/>
                </a:solidFill>
              </a:rPr>
              <a:t>Unit Worksheets </a:t>
            </a:r>
            <a:r>
              <a:rPr lang="en-CA" sz="2000" b="1" dirty="0" smtClean="0">
                <a:solidFill>
                  <a:srgbClr val="FF0000"/>
                </a:solidFill>
              </a:rPr>
              <a:t>due October 3, 2016</a:t>
            </a:r>
            <a:r>
              <a:rPr lang="en-CA" sz="2000" dirty="0" smtClean="0">
                <a:solidFill>
                  <a:srgbClr val="FF0000"/>
                </a:solidFill>
              </a:rPr>
              <a:t> to Heather Wiebe</a:t>
            </a:r>
          </a:p>
          <a:p>
            <a:pPr lvl="1"/>
            <a:r>
              <a:rPr lang="en-CA" sz="2000" dirty="0" smtClean="0"/>
              <a:t>Heather Wiebe will compile the Faculty report for the UM’s October 14 deadline</a:t>
            </a:r>
          </a:p>
          <a:p>
            <a:pPr marL="457200" lvl="1" indent="0">
              <a:buNone/>
            </a:pPr>
            <a:endParaRPr lang="en-CA" sz="2000" dirty="0" smtClean="0"/>
          </a:p>
        </p:txBody>
      </p:sp>
    </p:spTree>
    <p:extLst>
      <p:ext uri="{BB962C8B-B14F-4D97-AF65-F5344CB8AC3E}">
        <p14:creationId xmlns:p14="http://schemas.microsoft.com/office/powerpoint/2010/main" val="4147117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Accessibility?</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Accessibility means giving people of </a:t>
            </a:r>
            <a:r>
              <a:rPr lang="en-US" sz="2000" b="1" dirty="0" smtClean="0"/>
              <a:t>all abilities </a:t>
            </a:r>
            <a:r>
              <a:rPr lang="en-US" sz="2000" dirty="0" smtClean="0"/>
              <a:t>the opportunity to participate fully in everyday life</a:t>
            </a:r>
          </a:p>
          <a:p>
            <a:endParaRPr lang="en-US" sz="2000" dirty="0"/>
          </a:p>
        </p:txBody>
      </p:sp>
    </p:spTree>
    <p:extLst>
      <p:ext uri="{BB962C8B-B14F-4D97-AF65-F5344CB8AC3E}">
        <p14:creationId xmlns:p14="http://schemas.microsoft.com/office/powerpoint/2010/main" val="165792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smtClean="0"/>
              <a:t>Who </a:t>
            </a:r>
            <a:r>
              <a:rPr lang="en-US" dirty="0"/>
              <a:t>a</a:t>
            </a:r>
            <a:r>
              <a:rPr lang="en-US" dirty="0" smtClean="0"/>
              <a:t>re </a:t>
            </a:r>
            <a:r>
              <a:rPr lang="en-US" dirty="0"/>
              <a:t>P</a:t>
            </a:r>
            <a:r>
              <a:rPr lang="en-US" dirty="0" smtClean="0"/>
              <a:t>eople </a:t>
            </a:r>
            <a:r>
              <a:rPr lang="en-US" dirty="0"/>
              <a:t>D</a:t>
            </a:r>
            <a:r>
              <a:rPr lang="en-US" dirty="0" smtClean="0"/>
              <a:t>isabled </a:t>
            </a:r>
            <a:r>
              <a:rPr lang="en-US" dirty="0"/>
              <a:t>by </a:t>
            </a:r>
            <a:r>
              <a:rPr lang="en-US" dirty="0" smtClean="0"/>
              <a:t>Barriers</a:t>
            </a:r>
            <a:r>
              <a:rPr lang="en-US" dirty="0"/>
              <a:t>?</a:t>
            </a:r>
            <a:br>
              <a:rPr lang="en-US" dirty="0"/>
            </a:br>
            <a:endParaRPr lang="en-US" dirty="0">
              <a:latin typeface="Calibri" charset="0"/>
            </a:endParaRPr>
          </a:p>
        </p:txBody>
      </p:sp>
      <p:sp>
        <p:nvSpPr>
          <p:cNvPr id="3" name="Content Placeholder 2"/>
          <p:cNvSpPr>
            <a:spLocks noGrp="1"/>
          </p:cNvSpPr>
          <p:nvPr>
            <p:ph idx="1"/>
          </p:nvPr>
        </p:nvSpPr>
        <p:spPr/>
        <p:txBody>
          <a:bodyPr/>
          <a:lstStyle/>
          <a:p>
            <a:r>
              <a:rPr lang="en-US" sz="2000" dirty="0" smtClean="0"/>
              <a:t>A </a:t>
            </a:r>
            <a:r>
              <a:rPr lang="en-US" sz="2000" dirty="0"/>
              <a:t>person can have a disability that is visible, non–visible, permanent or one that occurs only at certain </a:t>
            </a:r>
            <a:r>
              <a:rPr lang="en-US" sz="2000" dirty="0" smtClean="0"/>
              <a:t>times</a:t>
            </a:r>
          </a:p>
          <a:p>
            <a:r>
              <a:rPr lang="en-US" sz="2000" dirty="0" smtClean="0"/>
              <a:t>A </a:t>
            </a:r>
            <a:r>
              <a:rPr lang="en-US" sz="2000" dirty="0"/>
              <a:t>disability, aging, an injury and other life events may temporarily or permanently </a:t>
            </a:r>
            <a:r>
              <a:rPr lang="en-US" sz="2000" dirty="0" smtClean="0"/>
              <a:t>affect:</a:t>
            </a:r>
          </a:p>
          <a:p>
            <a:pPr lvl="1"/>
            <a:r>
              <a:rPr lang="en-US" sz="1600" dirty="0"/>
              <a:t>m</a:t>
            </a:r>
            <a:r>
              <a:rPr lang="en-US" sz="1600" dirty="0" smtClean="0"/>
              <a:t>obility</a:t>
            </a:r>
          </a:p>
          <a:p>
            <a:pPr lvl="1"/>
            <a:r>
              <a:rPr lang="en-US" sz="1600" dirty="0" smtClean="0"/>
              <a:t>dexterity </a:t>
            </a:r>
            <a:r>
              <a:rPr lang="en-US" sz="1600" dirty="0"/>
              <a:t>(use of </a:t>
            </a:r>
            <a:r>
              <a:rPr lang="en-US" sz="1600" dirty="0" smtClean="0"/>
              <a:t>hands)</a:t>
            </a:r>
          </a:p>
          <a:p>
            <a:pPr lvl="1"/>
            <a:r>
              <a:rPr lang="en-US" sz="1600" dirty="0"/>
              <a:t>v</a:t>
            </a:r>
            <a:r>
              <a:rPr lang="en-US" sz="1600" dirty="0" smtClean="0"/>
              <a:t>ision</a:t>
            </a:r>
          </a:p>
          <a:p>
            <a:pPr lvl="1"/>
            <a:r>
              <a:rPr lang="en-US" sz="1600" dirty="0"/>
              <a:t>h</a:t>
            </a:r>
            <a:r>
              <a:rPr lang="en-US" sz="1600" dirty="0" smtClean="0"/>
              <a:t>earing</a:t>
            </a:r>
          </a:p>
          <a:p>
            <a:pPr lvl="1"/>
            <a:r>
              <a:rPr lang="en-US" sz="1600" dirty="0"/>
              <a:t>c</a:t>
            </a:r>
            <a:r>
              <a:rPr lang="en-US" sz="1600" dirty="0" smtClean="0"/>
              <a:t>ommunication</a:t>
            </a:r>
          </a:p>
          <a:p>
            <a:pPr lvl="1"/>
            <a:r>
              <a:rPr lang="en-US" sz="1600" dirty="0"/>
              <a:t>u</a:t>
            </a:r>
            <a:r>
              <a:rPr lang="en-US" sz="1600" dirty="0" smtClean="0"/>
              <a:t>nderstanding</a:t>
            </a:r>
          </a:p>
          <a:p>
            <a:pPr lvl="1"/>
            <a:r>
              <a:rPr lang="en-US" sz="1600" dirty="0" smtClean="0"/>
              <a:t>mental </a:t>
            </a:r>
            <a:r>
              <a:rPr lang="en-US" sz="1600" dirty="0"/>
              <a:t>health</a:t>
            </a:r>
          </a:p>
        </p:txBody>
      </p:sp>
    </p:spTree>
    <p:extLst>
      <p:ext uri="{BB962C8B-B14F-4D97-AF65-F5344CB8AC3E}">
        <p14:creationId xmlns:p14="http://schemas.microsoft.com/office/powerpoint/2010/main" val="2184300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smtClean="0">
                <a:latin typeface="Calibri" charset="0"/>
              </a:rPr>
              <a:t>What is a Barrier?</a:t>
            </a:r>
            <a:endParaRPr lang="en-US" dirty="0">
              <a:latin typeface="Calibri" charset="0"/>
            </a:endParaRPr>
          </a:p>
        </p:txBody>
      </p:sp>
      <p:sp>
        <p:nvSpPr>
          <p:cNvPr id="3" name="Content Placeholder 2"/>
          <p:cNvSpPr>
            <a:spLocks noGrp="1"/>
          </p:cNvSpPr>
          <p:nvPr>
            <p:ph idx="1"/>
          </p:nvPr>
        </p:nvSpPr>
        <p:spPr/>
        <p:txBody>
          <a:bodyPr/>
          <a:lstStyle/>
          <a:p>
            <a:r>
              <a:rPr lang="en-US" sz="2000" dirty="0" smtClean="0"/>
              <a:t>Barriers are obstacles that limit access and prevent people with disabilities from fully participating in society</a:t>
            </a:r>
          </a:p>
          <a:p>
            <a:r>
              <a:rPr lang="en-US" sz="2000" b="1" dirty="0" smtClean="0"/>
              <a:t>Many </a:t>
            </a:r>
            <a:r>
              <a:rPr lang="en-US" sz="2000" b="1" dirty="0"/>
              <a:t>people think disabilities are the barriers, but that is not the </a:t>
            </a:r>
            <a:r>
              <a:rPr lang="en-US" sz="2000" b="1" dirty="0" smtClean="0"/>
              <a:t>case</a:t>
            </a:r>
          </a:p>
          <a:p>
            <a:r>
              <a:rPr lang="en-US" sz="2000" dirty="0" smtClean="0"/>
              <a:t>Most barriers are not intentional, but arise because the needs of people with disabilities are not considered from the beginning</a:t>
            </a:r>
          </a:p>
          <a:p>
            <a:r>
              <a:rPr lang="en-US" sz="2000" dirty="0" smtClean="0"/>
              <a:t>Once </a:t>
            </a:r>
            <a:r>
              <a:rPr lang="en-US" sz="2000" dirty="0"/>
              <a:t>you understand what accessibility barriers are, you will be able to identify them more easily in your </a:t>
            </a:r>
            <a:r>
              <a:rPr lang="en-US" sz="2000" dirty="0" smtClean="0"/>
              <a:t>unit</a:t>
            </a:r>
          </a:p>
          <a:p>
            <a:pPr marL="0" indent="0">
              <a:buNone/>
            </a:pPr>
            <a:endParaRPr lang="en-US" dirty="0" smtClean="0"/>
          </a:p>
        </p:txBody>
      </p:sp>
    </p:spTree>
    <p:extLst>
      <p:ext uri="{BB962C8B-B14F-4D97-AF65-F5344CB8AC3E}">
        <p14:creationId xmlns:p14="http://schemas.microsoft.com/office/powerpoint/2010/main" val="1909009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2800" dirty="0" smtClean="0">
                <a:latin typeface="Calibri" charset="0"/>
              </a:rPr>
              <a:t>Types of Barriers</a:t>
            </a:r>
            <a:endParaRPr lang="en-US" sz="2800" dirty="0">
              <a:latin typeface="Calibri" charset="0"/>
            </a:endParaRPr>
          </a:p>
        </p:txBody>
      </p:sp>
      <p:sp>
        <p:nvSpPr>
          <p:cNvPr id="3" name="Content Placeholder 2"/>
          <p:cNvSpPr>
            <a:spLocks noGrp="1"/>
          </p:cNvSpPr>
          <p:nvPr>
            <p:ph idx="1"/>
          </p:nvPr>
        </p:nvSpPr>
        <p:spPr/>
        <p:txBody>
          <a:bodyPr/>
          <a:lstStyle/>
          <a:p>
            <a:pPr marL="0" indent="0">
              <a:buNone/>
            </a:pPr>
            <a:r>
              <a:rPr lang="en-US" sz="2000" dirty="0"/>
              <a:t>There are many different types of barriers, both visible and invisible. Examples</a:t>
            </a:r>
            <a:r>
              <a:rPr lang="en-US" sz="2000" dirty="0" smtClean="0"/>
              <a:t>:</a:t>
            </a:r>
          </a:p>
          <a:p>
            <a:pPr marL="0" indent="0">
              <a:buNone/>
            </a:pPr>
            <a:endParaRPr lang="en-US" sz="2000" dirty="0"/>
          </a:p>
          <a:p>
            <a:pPr marL="0" indent="0">
              <a:buNone/>
            </a:pPr>
            <a:r>
              <a:rPr lang="en-US" sz="2000" b="1" dirty="0" smtClean="0"/>
              <a:t>Attitudinal Barriers: </a:t>
            </a:r>
            <a:r>
              <a:rPr lang="en-US" sz="2000" dirty="0" smtClean="0"/>
              <a:t>When people think and act based on false assumptions.</a:t>
            </a:r>
          </a:p>
          <a:p>
            <a:pPr marL="0" indent="0">
              <a:buNone/>
            </a:pPr>
            <a:endParaRPr lang="en-US" sz="2000" dirty="0"/>
          </a:p>
          <a:p>
            <a:pPr marL="0" indent="0">
              <a:buNone/>
            </a:pPr>
            <a:r>
              <a:rPr lang="en-US" sz="2000" b="1" dirty="0" smtClean="0"/>
              <a:t>Information and Communication Barriers: </a:t>
            </a:r>
            <a:r>
              <a:rPr lang="en-US" sz="2000" dirty="0" smtClean="0"/>
              <a:t>When information is offered in a form that suits some but not all, of the population.</a:t>
            </a:r>
          </a:p>
          <a:p>
            <a:pPr marL="0" indent="0">
              <a:buNone/>
            </a:pP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1111829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smtClean="0">
                <a:latin typeface="Calibri" charset="0"/>
              </a:rPr>
              <a:t>Types of Barriers Cont. </a:t>
            </a:r>
            <a:endParaRPr lang="en-US" dirty="0">
              <a:latin typeface="Calibri" charset="0"/>
            </a:endParaRPr>
          </a:p>
        </p:txBody>
      </p:sp>
      <p:sp>
        <p:nvSpPr>
          <p:cNvPr id="3" name="Content Placeholder 2"/>
          <p:cNvSpPr>
            <a:spLocks noGrp="1"/>
          </p:cNvSpPr>
          <p:nvPr>
            <p:ph idx="1"/>
          </p:nvPr>
        </p:nvSpPr>
        <p:spPr/>
        <p:txBody>
          <a:bodyPr/>
          <a:lstStyle/>
          <a:p>
            <a:pPr marL="0" indent="0">
              <a:buNone/>
            </a:pPr>
            <a:r>
              <a:rPr lang="en-US" sz="2000" b="1" dirty="0"/>
              <a:t>Technological Barriers: </a:t>
            </a:r>
            <a:r>
              <a:rPr lang="en-US" sz="2000" dirty="0"/>
              <a:t>Focusing information and service delivery on technology that is not accessible for all.</a:t>
            </a:r>
          </a:p>
          <a:p>
            <a:pPr marL="0" indent="0">
              <a:buNone/>
            </a:pPr>
            <a:endParaRPr lang="en-US" sz="2000" b="1" dirty="0" smtClean="0"/>
          </a:p>
          <a:p>
            <a:pPr marL="0" indent="0">
              <a:buNone/>
            </a:pPr>
            <a:r>
              <a:rPr lang="en-US" sz="2000" b="1" dirty="0" smtClean="0"/>
              <a:t>Systemic Barriers: </a:t>
            </a:r>
            <a:r>
              <a:rPr lang="en-US" sz="2000" dirty="0" smtClean="0"/>
              <a:t>Policies, practices or procedures that result in some people receiving unequal access or being excluded.</a:t>
            </a:r>
          </a:p>
          <a:p>
            <a:pPr marL="0" indent="0">
              <a:buNone/>
            </a:pPr>
            <a:endParaRPr lang="en-US" sz="2000" b="1" dirty="0"/>
          </a:p>
          <a:p>
            <a:pPr marL="0" indent="0">
              <a:buNone/>
            </a:pPr>
            <a:r>
              <a:rPr lang="en-US" sz="2000" b="1" dirty="0" smtClean="0"/>
              <a:t>Physical and Architectural Barriers: </a:t>
            </a:r>
            <a:r>
              <a:rPr lang="en-US" sz="2000" dirty="0" smtClean="0"/>
              <a:t>When the environments presents challenges that make it difficult for some to easily access a place.</a:t>
            </a:r>
          </a:p>
          <a:p>
            <a:pPr marL="0" indent="0">
              <a:buNone/>
            </a:pPr>
            <a:endParaRPr lang="en-US" dirty="0"/>
          </a:p>
        </p:txBody>
      </p:sp>
    </p:spTree>
    <p:extLst>
      <p:ext uri="{BB962C8B-B14F-4D97-AF65-F5344CB8AC3E}">
        <p14:creationId xmlns:p14="http://schemas.microsoft.com/office/powerpoint/2010/main" val="3039636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Custom 1">
      <a:dk1>
        <a:srgbClr val="000000"/>
      </a:dk1>
      <a:lt1>
        <a:srgbClr val="FFFFFF"/>
      </a:lt1>
      <a:dk2>
        <a:srgbClr val="000000"/>
      </a:dk2>
      <a:lt2>
        <a:srgbClr val="808080"/>
      </a:lt2>
      <a:accent1>
        <a:srgbClr val="FF6600"/>
      </a:accent1>
      <a:accent2>
        <a:srgbClr val="FF9900"/>
      </a:accent2>
      <a:accent3>
        <a:srgbClr val="0099CC"/>
      </a:accent3>
      <a:accent4>
        <a:srgbClr val="336699"/>
      </a:accent4>
      <a:accent5>
        <a:srgbClr val="CC9900"/>
      </a:accent5>
      <a:accent6>
        <a:srgbClr val="3B5600"/>
      </a:accent6>
      <a:hlink>
        <a:srgbClr val="800000"/>
      </a:hlink>
      <a:folHlink>
        <a:srgbClr val="996633"/>
      </a:folHlink>
    </a:clrScheme>
    <a:fontScheme name="1_Custom Design">
      <a:majorFont>
        <a:latin typeface="Myriad Web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Myriad Web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Myriad Web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Myriad Web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Myriad Web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16293</TotalTime>
  <Words>1561</Words>
  <Application>Microsoft Office PowerPoint</Application>
  <PresentationFormat>On-screen Show (4:3)</PresentationFormat>
  <Paragraphs>191</Paragraphs>
  <Slides>21</Slides>
  <Notes>21</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1_Custom Design</vt:lpstr>
      <vt:lpstr>6_Custom Design</vt:lpstr>
      <vt:lpstr>2_Custom Design</vt:lpstr>
      <vt:lpstr>7_Custom Design</vt:lpstr>
      <vt:lpstr>3_Custom Design</vt:lpstr>
      <vt:lpstr>The Accessibility for Manitobans Act  Unit Audit </vt:lpstr>
      <vt:lpstr>What is AMA?</vt:lpstr>
      <vt:lpstr>Customer Service Standard </vt:lpstr>
      <vt:lpstr>What is The Unit Accessibility Audit?</vt:lpstr>
      <vt:lpstr>What is Accessibility?</vt:lpstr>
      <vt:lpstr>Who are People Disabled by Barriers? </vt:lpstr>
      <vt:lpstr>What is a Barrier?</vt:lpstr>
      <vt:lpstr>Types of Barriers</vt:lpstr>
      <vt:lpstr>Types of Barriers Cont. </vt:lpstr>
      <vt:lpstr>Unit Worksheet</vt:lpstr>
      <vt:lpstr>What are Accessibility Achievements?</vt:lpstr>
      <vt:lpstr>Unit Worksheet – How to?</vt:lpstr>
      <vt:lpstr>PowerPoint Presentation</vt:lpstr>
      <vt:lpstr>Barrier Example (Attitudinal/communication)</vt:lpstr>
      <vt:lpstr>PowerPoint Presentation</vt:lpstr>
      <vt:lpstr>PowerPoint Presentation</vt:lpstr>
      <vt:lpstr>Barrier Example (Attitudinal and Communication)</vt:lpstr>
      <vt:lpstr>Barrier Example (Physical and Attitudinal)</vt:lpstr>
      <vt:lpstr>PowerPoint Presentation</vt:lpstr>
      <vt:lpstr>Next Steps</vt:lpstr>
      <vt:lpstr>Thank you for your time.  Questions?</vt:lpstr>
    </vt:vector>
  </TitlesOfParts>
  <Company>UofM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st.laurent</dc:creator>
  <cp:lastModifiedBy>wiebeh35</cp:lastModifiedBy>
  <cp:revision>748</cp:revision>
  <cp:lastPrinted>2016-08-31T14:47:13Z</cp:lastPrinted>
  <dcterms:created xsi:type="dcterms:W3CDTF">2012-03-01T18:44:57Z</dcterms:created>
  <dcterms:modified xsi:type="dcterms:W3CDTF">2016-08-31T19:16:15Z</dcterms:modified>
</cp:coreProperties>
</file>