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56" r:id="rId2"/>
    <p:sldId id="294" r:id="rId3"/>
    <p:sldId id="267" r:id="rId4"/>
    <p:sldId id="311" r:id="rId5"/>
    <p:sldId id="325" r:id="rId6"/>
    <p:sldId id="263" r:id="rId7"/>
    <p:sldId id="303" r:id="rId8"/>
    <p:sldId id="326" r:id="rId9"/>
    <p:sldId id="276" r:id="rId10"/>
    <p:sldId id="327" r:id="rId11"/>
    <p:sldId id="416" r:id="rId12"/>
    <p:sldId id="280" r:id="rId13"/>
    <p:sldId id="330" r:id="rId14"/>
    <p:sldId id="419" r:id="rId15"/>
    <p:sldId id="320" r:id="rId16"/>
    <p:sldId id="269" r:id="rId17"/>
    <p:sldId id="306" r:id="rId18"/>
    <p:sldId id="321" r:id="rId19"/>
    <p:sldId id="268" r:id="rId20"/>
    <p:sldId id="413" r:id="rId21"/>
    <p:sldId id="314" r:id="rId22"/>
    <p:sldId id="415" r:id="rId23"/>
    <p:sldId id="299" r:id="rId24"/>
    <p:sldId id="309" r:id="rId25"/>
    <p:sldId id="261" r:id="rId26"/>
    <p:sldId id="308" r:id="rId2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521" autoAdjust="0"/>
  </p:normalViewPr>
  <p:slideViewPr>
    <p:cSldViewPr snapToGrid="0" snapToObjects="1">
      <p:cViewPr varScale="1">
        <p:scale>
          <a:sx n="70" d="100"/>
          <a:sy n="70" d="100"/>
        </p:scale>
        <p:origin x="1810" y="43"/>
      </p:cViewPr>
      <p:guideLst/>
    </p:cSldViewPr>
  </p:slideViewPr>
  <p:notesTextViewPr>
    <p:cViewPr>
      <p:scale>
        <a:sx n="3" d="2"/>
        <a:sy n="3" d="2"/>
      </p:scale>
      <p:origin x="0" y="0"/>
    </p:cViewPr>
  </p:notesTextViewPr>
  <p:notesViewPr>
    <p:cSldViewPr snapToGrid="0" snapToObjects="1">
      <p:cViewPr varScale="1">
        <p:scale>
          <a:sx n="61" d="100"/>
          <a:sy n="61" d="100"/>
        </p:scale>
        <p:origin x="3211"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99-40D4-8B53-C81D8C7C0E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99-40D4-8B53-C81D8C7C0E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99-40D4-8B53-C81D8C7C0E2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F99-40D4-8B53-C81D8C7C0E2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F99-40D4-8B53-C81D8C7C0E2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F99-40D4-8B53-C81D8C7C0E2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F99-40D4-8B53-C81D8C7C0E27}"/>
              </c:ext>
            </c:extLst>
          </c:dPt>
          <c:cat>
            <c:strRef>
              <c:f>Sheet1!$A$2:$A$8</c:f>
              <c:strCache>
                <c:ptCount val="7"/>
                <c:pt idx="0">
                  <c:v>Mental Health</c:v>
                </c:pt>
                <c:pt idx="1">
                  <c:v>Cognitive Disability</c:v>
                </c:pt>
                <c:pt idx="2">
                  <c:v>Physical/Medical</c:v>
                </c:pt>
                <c:pt idx="3">
                  <c:v>Deaf/Hard of Hearing</c:v>
                </c:pt>
                <c:pt idx="4">
                  <c:v>Temporary</c:v>
                </c:pt>
                <c:pt idx="5">
                  <c:v>Blind/Low Vision</c:v>
                </c:pt>
                <c:pt idx="6">
                  <c:v>Other</c:v>
                </c:pt>
              </c:strCache>
            </c:strRef>
          </c:cat>
          <c:val>
            <c:numRef>
              <c:f>Sheet1!$B$2:$B$8</c:f>
              <c:numCache>
                <c:formatCode>General</c:formatCode>
                <c:ptCount val="7"/>
                <c:pt idx="0">
                  <c:v>889</c:v>
                </c:pt>
                <c:pt idx="1">
                  <c:v>445</c:v>
                </c:pt>
                <c:pt idx="2">
                  <c:v>283</c:v>
                </c:pt>
                <c:pt idx="3">
                  <c:v>42</c:v>
                </c:pt>
                <c:pt idx="4">
                  <c:v>15</c:v>
                </c:pt>
                <c:pt idx="5">
                  <c:v>30</c:v>
                </c:pt>
                <c:pt idx="6">
                  <c:v>189</c:v>
                </c:pt>
              </c:numCache>
            </c:numRef>
          </c:val>
          <c:extLst>
            <c:ext xmlns:c16="http://schemas.microsoft.com/office/drawing/2014/chart" uri="{C3380CC4-5D6E-409C-BE32-E72D297353CC}">
              <c16:uniqueId val="{0000000E-0F99-40D4-8B53-C81D8C7C0E2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4240470426432888E-2"/>
          <c:y val="0.79728710356785903"/>
          <c:w val="0.94560784463399783"/>
          <c:h val="0.20271289643214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42E82AD-F8EC-4585-AAF0-C98BE77B7A91}" type="datetimeFigureOut">
              <a:rPr lang="en-US" smtClean="0"/>
              <a:t>9/5/2025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08E422A-0F8A-443D-A48F-90E2423C3118}" type="slidenum">
              <a:rPr lang="en-US" smtClean="0"/>
              <a:t>‹#›</a:t>
            </a:fld>
            <a:endParaRPr lang="en-US"/>
          </a:p>
        </p:txBody>
      </p:sp>
    </p:spTree>
    <p:extLst>
      <p:ext uri="{BB962C8B-B14F-4D97-AF65-F5344CB8AC3E}">
        <p14:creationId xmlns:p14="http://schemas.microsoft.com/office/powerpoint/2010/main" val="1353584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302D6C7-5AFA-43EB-AF35-9606B4090519}" type="datetimeFigureOut">
              <a:rPr lang="en-US" smtClean="0"/>
              <a:t>9/5/2025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F3098F5-C6D5-4549-AB42-CD9C5C9B00DD}" type="slidenum">
              <a:rPr lang="en-US" smtClean="0"/>
              <a:t>‹#›</a:t>
            </a:fld>
            <a:endParaRPr lang="en-US"/>
          </a:p>
        </p:txBody>
      </p:sp>
    </p:spTree>
    <p:extLst>
      <p:ext uri="{BB962C8B-B14F-4D97-AF65-F5344CB8AC3E}">
        <p14:creationId xmlns:p14="http://schemas.microsoft.com/office/powerpoint/2010/main" val="21890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98F5-C6D5-4549-AB42-CD9C5C9B00DD}" type="slidenum">
              <a:rPr lang="en-US" smtClean="0"/>
              <a:t>1</a:t>
            </a:fld>
            <a:endParaRPr lang="en-US"/>
          </a:p>
        </p:txBody>
      </p:sp>
    </p:spTree>
    <p:extLst>
      <p:ext uri="{BB962C8B-B14F-4D97-AF65-F5344CB8AC3E}">
        <p14:creationId xmlns:p14="http://schemas.microsoft.com/office/powerpoint/2010/main" val="182004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Many different reasons why a student may choose to come and register with SAS.  </a:t>
            </a:r>
          </a:p>
          <a:p>
            <a:r>
              <a:rPr lang="en-US" dirty="0">
                <a:cs typeface="Calibri"/>
              </a:rPr>
              <a:t>Temp disability examples (surgery, broken bones)</a:t>
            </a:r>
          </a:p>
        </p:txBody>
      </p:sp>
      <p:sp>
        <p:nvSpPr>
          <p:cNvPr id="4" name="Slide Number Placeholder 3"/>
          <p:cNvSpPr>
            <a:spLocks noGrp="1"/>
          </p:cNvSpPr>
          <p:nvPr>
            <p:ph type="sldNum" sz="quarter" idx="5"/>
          </p:nvPr>
        </p:nvSpPr>
        <p:spPr/>
        <p:txBody>
          <a:bodyPr/>
          <a:lstStyle/>
          <a:p>
            <a:fld id="{5787C968-D37B-F54F-8CCC-0E81E6F9B4AC}" type="slidenum">
              <a:rPr lang="en-US" smtClean="0"/>
              <a:t>10</a:t>
            </a:fld>
            <a:endParaRPr lang="en-US"/>
          </a:p>
        </p:txBody>
      </p:sp>
    </p:spTree>
    <p:extLst>
      <p:ext uri="{BB962C8B-B14F-4D97-AF65-F5344CB8AC3E}">
        <p14:creationId xmlns:p14="http://schemas.microsoft.com/office/powerpoint/2010/main" val="1437949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FEE3A-814A-3D15-A394-8F9383900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A93276-F93C-4A33-ADB4-3653F442A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31C5F-CFAB-EF27-DBD7-371A7DCAB3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300A4B-0E2D-B087-E3E5-807BB644EDD4}"/>
              </a:ext>
            </a:extLst>
          </p:cNvPr>
          <p:cNvSpPr>
            <a:spLocks noGrp="1"/>
          </p:cNvSpPr>
          <p:nvPr>
            <p:ph type="sldNum" sz="quarter" idx="10"/>
          </p:nvPr>
        </p:nvSpPr>
        <p:spPr/>
        <p:txBody>
          <a:bodyPr/>
          <a:lstStyle/>
          <a:p>
            <a:fld id="{9F3098F5-C6D5-4549-AB42-CD9C5C9B00DD}" type="slidenum">
              <a:rPr lang="en-US" smtClean="0"/>
              <a:t>11</a:t>
            </a:fld>
            <a:endParaRPr lang="en-US"/>
          </a:p>
        </p:txBody>
      </p:sp>
    </p:spTree>
    <p:extLst>
      <p:ext uri="{BB962C8B-B14F-4D97-AF65-F5344CB8AC3E}">
        <p14:creationId xmlns:p14="http://schemas.microsoft.com/office/powerpoint/2010/main" val="406779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cs typeface="Calibri"/>
              </a:rPr>
              <a:t>Something that is provided to address a need.</a:t>
            </a:r>
          </a:p>
          <a:p>
            <a:r>
              <a:rPr lang="en-US" dirty="0">
                <a:cs typeface="Calibri"/>
              </a:rPr>
              <a:t>-In University context this could mean:</a:t>
            </a:r>
          </a:p>
          <a:p>
            <a:pPr marL="466618"/>
            <a:endParaRPr dirty="0"/>
          </a:p>
        </p:txBody>
      </p:sp>
    </p:spTree>
    <p:extLst>
      <p:ext uri="{BB962C8B-B14F-4D97-AF65-F5344CB8AC3E}">
        <p14:creationId xmlns:p14="http://schemas.microsoft.com/office/powerpoint/2010/main" val="3242579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Post secondary institutes have many barriers.</a:t>
            </a:r>
          </a:p>
          <a:p>
            <a:r>
              <a:rPr lang="en-US" dirty="0">
                <a:ea typeface="Calibri"/>
                <a:cs typeface="Calibri"/>
              </a:rPr>
              <a:t>These include physical access to space / materials, and systemic access through policies and program requirements.</a:t>
            </a:r>
          </a:p>
          <a:p>
            <a:endParaRPr lang="en-US" dirty="0">
              <a:ea typeface="Calibri"/>
              <a:cs typeface="Calibri"/>
            </a:endParaRPr>
          </a:p>
          <a:p>
            <a:r>
              <a:rPr lang="en-US" dirty="0">
                <a:ea typeface="Calibri"/>
                <a:cs typeface="Calibri"/>
              </a:rPr>
              <a:t>A barrier includes…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787C968-D37B-F54F-8CCC-0E81E6F9B4AC}" type="slidenum">
              <a:rPr lang="en-US" smtClean="0"/>
              <a:t>13</a:t>
            </a:fld>
            <a:endParaRPr lang="en-US"/>
          </a:p>
        </p:txBody>
      </p:sp>
    </p:spTree>
    <p:extLst>
      <p:ext uri="{BB962C8B-B14F-4D97-AF65-F5344CB8AC3E}">
        <p14:creationId xmlns:p14="http://schemas.microsoft.com/office/powerpoint/2010/main" val="54198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BD26-3067-7640-9CD3-06DC49B06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54DF5-56AC-08CC-C6E1-6ED46AA78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612A2-A7CB-CC51-919E-AC76C7EF7148}"/>
              </a:ext>
            </a:extLst>
          </p:cNvPr>
          <p:cNvSpPr>
            <a:spLocks noGrp="1"/>
          </p:cNvSpPr>
          <p:nvPr>
            <p:ph type="body" idx="1"/>
          </p:nvPr>
        </p:nvSpPr>
        <p:spPr/>
        <p:txBody>
          <a:bodyPr/>
          <a:lstStyle/>
          <a:p>
            <a:r>
              <a:rPr lang="en-US" dirty="0">
                <a:ea typeface="Calibri"/>
                <a:cs typeface="Calibri"/>
              </a:rPr>
              <a:t>So, the goal is to eliminate or lessen the barrier as much as possible to ensure equitable access to campus, course experiences, course content, really to ensure that all students have equitable access to the same university experiences and opportunities.</a:t>
            </a:r>
          </a:p>
          <a:p>
            <a:endParaRPr lang="en-US" dirty="0">
              <a:ea typeface="Calibri"/>
              <a:cs typeface="Calibri"/>
            </a:endParaRPr>
          </a:p>
          <a:p>
            <a:r>
              <a:rPr lang="en-US" dirty="0">
                <a:ea typeface="Calibri"/>
                <a:cs typeface="Calibri"/>
              </a:rPr>
              <a:t>Equitable access means…</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It is important to remember that equitable access is not intended to be a leg up, or an advantage. But rather, the right for all students to have fair and equitable access. We recognize that equality is not a perfect system, but it is one that we are working towards improving everyday. </a:t>
            </a:r>
          </a:p>
          <a:p>
            <a:endParaRPr lang="en-US" dirty="0">
              <a:ea typeface="Calibri"/>
              <a:cs typeface="Calibri"/>
            </a:endParaRPr>
          </a:p>
          <a:p>
            <a:r>
              <a:rPr lang="en-US" dirty="0">
                <a:ea typeface="Calibri"/>
                <a:cs typeface="Calibri"/>
              </a:rPr>
              <a:t>Spoon theory/ battery analogy</a:t>
            </a:r>
          </a:p>
          <a:p>
            <a:endParaRPr lang="en-US" dirty="0">
              <a:ea typeface="Calibri"/>
              <a:cs typeface="Calibri"/>
            </a:endParaRPr>
          </a:p>
        </p:txBody>
      </p:sp>
      <p:sp>
        <p:nvSpPr>
          <p:cNvPr id="4" name="Slide Number Placeholder 3">
            <a:extLst>
              <a:ext uri="{FF2B5EF4-FFF2-40B4-BE49-F238E27FC236}">
                <a16:creationId xmlns:a16="http://schemas.microsoft.com/office/drawing/2014/main" id="{5E850BF3-48E4-BC81-EBCE-4E1F0424014A}"/>
              </a:ext>
            </a:extLst>
          </p:cNvPr>
          <p:cNvSpPr>
            <a:spLocks noGrp="1"/>
          </p:cNvSpPr>
          <p:nvPr>
            <p:ph type="sldNum" sz="quarter" idx="5"/>
          </p:nvPr>
        </p:nvSpPr>
        <p:spPr/>
        <p:txBody>
          <a:bodyPr/>
          <a:lstStyle/>
          <a:p>
            <a:fld id="{5787C968-D37B-F54F-8CCC-0E81E6F9B4AC}" type="slidenum">
              <a:rPr lang="en-US" smtClean="0"/>
              <a:t>14</a:t>
            </a:fld>
            <a:endParaRPr lang="en-US"/>
          </a:p>
        </p:txBody>
      </p:sp>
    </p:spTree>
    <p:extLst>
      <p:ext uri="{BB962C8B-B14F-4D97-AF65-F5344CB8AC3E}">
        <p14:creationId xmlns:p14="http://schemas.microsoft.com/office/powerpoint/2010/main" val="423805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227138" y="711200"/>
            <a:ext cx="4738687" cy="3554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19217" y="4501662"/>
            <a:ext cx="5753740" cy="4264731"/>
          </a:xfrm>
          <a:prstGeom prst="rect">
            <a:avLst/>
          </a:prstGeom>
        </p:spPr>
        <p:txBody>
          <a:bodyPr spcFirstLastPara="1" wrap="square" lIns="95230" tIns="95230" rIns="95230" bIns="95230" anchor="t" anchorCtr="0">
            <a:noAutofit/>
          </a:bodyPr>
          <a:lstStyle/>
          <a:p>
            <a:pPr marL="476230"/>
            <a:endParaRPr dirty="0"/>
          </a:p>
        </p:txBody>
      </p:sp>
    </p:spTree>
    <p:extLst>
      <p:ext uri="{BB962C8B-B14F-4D97-AF65-F5344CB8AC3E}">
        <p14:creationId xmlns:p14="http://schemas.microsoft.com/office/powerpoint/2010/main" val="224124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While we strive to provide reasonable accommodations, we recognize that accommodations are not always perfect. A reasonable accommodation is intended to meet the need without jeopardizing the academic requirements of the course. </a:t>
            </a:r>
          </a:p>
          <a:p>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9A0A9350-3130-45B8-AF8C-DD3683EDFF78}" type="slidenum">
              <a:rPr lang="en-US" smtClean="0"/>
              <a:t>16</a:t>
            </a:fld>
            <a:endParaRPr lang="en-US"/>
          </a:p>
        </p:txBody>
      </p:sp>
    </p:spTree>
    <p:extLst>
      <p:ext uri="{BB962C8B-B14F-4D97-AF65-F5344CB8AC3E}">
        <p14:creationId xmlns:p14="http://schemas.microsoft.com/office/powerpoint/2010/main" val="241419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programs have practicum</a:t>
            </a:r>
            <a:r>
              <a:rPr lang="en-US" baseline="0" dirty="0"/>
              <a:t> of clinical accommodations that students may require support in.  Again, it is important to note that accommodations would not be implemented that would impact the ability to demonstrate and essential skill, however there are still circumstances in which a student may require accommodations while in a school practicum.  This could include interpreters, various technological requirements, accessibility to buildings and clients that a student may need to see, and many others.</a:t>
            </a:r>
          </a:p>
          <a:p>
            <a:endParaRPr lang="en-US" baseline="0" dirty="0"/>
          </a:p>
          <a:p>
            <a:r>
              <a:rPr lang="en-US" baseline="0" dirty="0"/>
              <a:t>Before an practicum or clinical accommodation is implements, our office would meet with what is called the Accommodation Team of the faculty that the student is registered in.  Through discussion, it is determined what options may be available to accommodate the student while they are completing their practicum.</a:t>
            </a:r>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17</a:t>
            </a:fld>
            <a:endParaRPr lang="en-US"/>
          </a:p>
        </p:txBody>
      </p:sp>
    </p:spTree>
    <p:extLst>
      <p:ext uri="{BB962C8B-B14F-4D97-AF65-F5344CB8AC3E}">
        <p14:creationId xmlns:p14="http://schemas.microsoft.com/office/powerpoint/2010/main" val="38561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098F5-C6D5-4549-AB42-CD9C5C9B00DD}" type="slidenum">
              <a:rPr lang="en-US" smtClean="0"/>
              <a:t>18</a:t>
            </a:fld>
            <a:endParaRPr lang="en-US"/>
          </a:p>
        </p:txBody>
      </p:sp>
    </p:spTree>
    <p:extLst>
      <p:ext uri="{BB962C8B-B14F-4D97-AF65-F5344CB8AC3E}">
        <p14:creationId xmlns:p14="http://schemas.microsoft.com/office/powerpoint/2010/main" val="1742783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1E93744-ED26-4E9C-9778-7BCF975012A3}" type="slidenum">
              <a:rPr lang="en-CA" smtClean="0"/>
              <a:pPr>
                <a:defRPr/>
              </a:pPr>
              <a:t>19</a:t>
            </a:fld>
            <a:endParaRPr lang="en-CA"/>
          </a:p>
        </p:txBody>
      </p:sp>
    </p:spTree>
    <p:extLst>
      <p:ext uri="{BB962C8B-B14F-4D97-AF65-F5344CB8AC3E}">
        <p14:creationId xmlns:p14="http://schemas.microsoft.com/office/powerpoint/2010/main" val="313024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98F5-C6D5-4549-AB42-CD9C5C9B00DD}" type="slidenum">
              <a:rPr lang="en-US" smtClean="0"/>
              <a:t>2</a:t>
            </a:fld>
            <a:endParaRPr lang="en-US"/>
          </a:p>
        </p:txBody>
      </p:sp>
    </p:spTree>
    <p:extLst>
      <p:ext uri="{BB962C8B-B14F-4D97-AF65-F5344CB8AC3E}">
        <p14:creationId xmlns:p14="http://schemas.microsoft.com/office/powerpoint/2010/main" val="201818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7C968-D37B-F54F-8CCC-0E81E6F9B4AC}" type="slidenum">
              <a:rPr lang="en-US" smtClean="0"/>
              <a:t>20</a:t>
            </a:fld>
            <a:endParaRPr lang="en-US"/>
          </a:p>
        </p:txBody>
      </p:sp>
    </p:spTree>
    <p:extLst>
      <p:ext uri="{BB962C8B-B14F-4D97-AF65-F5344CB8AC3E}">
        <p14:creationId xmlns:p14="http://schemas.microsoft.com/office/powerpoint/2010/main" val="1846387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you have a Manitoba Student Aid-verified permanent, persistent or prolonged disability, you may be eligible for the same loans and grants as other full-time and part-time students. You may also be eligible for grants that take into account your disability.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PD Grant</a:t>
            </a:r>
          </a:p>
          <a:p>
            <a:r>
              <a:rPr lang="en-US" sz="1200" b="0" i="0" kern="1200" dirty="0">
                <a:solidFill>
                  <a:schemeClr val="tx1"/>
                </a:solidFill>
                <a:effectLst/>
                <a:latin typeface="+mn-lt"/>
                <a:ea typeface="+mn-ea"/>
                <a:cs typeface="+mn-cs"/>
              </a:rPr>
              <a:t>CSG</a:t>
            </a:r>
            <a:endParaRPr lang="en-US" b="0" dirty="0"/>
          </a:p>
        </p:txBody>
      </p:sp>
      <p:sp>
        <p:nvSpPr>
          <p:cNvPr id="4" name="Slide Number Placeholder 3"/>
          <p:cNvSpPr>
            <a:spLocks noGrp="1"/>
          </p:cNvSpPr>
          <p:nvPr>
            <p:ph type="sldNum" sz="quarter" idx="10"/>
          </p:nvPr>
        </p:nvSpPr>
        <p:spPr/>
        <p:txBody>
          <a:bodyPr/>
          <a:lstStyle/>
          <a:p>
            <a:fld id="{9F3098F5-C6D5-4549-AB42-CD9C5C9B00DD}" type="slidenum">
              <a:rPr lang="en-US" smtClean="0"/>
              <a:t>21</a:t>
            </a:fld>
            <a:endParaRPr lang="en-US"/>
          </a:p>
        </p:txBody>
      </p:sp>
    </p:spTree>
    <p:extLst>
      <p:ext uri="{BB962C8B-B14F-4D97-AF65-F5344CB8AC3E}">
        <p14:creationId xmlns:p14="http://schemas.microsoft.com/office/powerpoint/2010/main" val="196268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7C968-D37B-F54F-8CCC-0E81E6F9B4AC}" type="slidenum">
              <a:rPr lang="en-US" smtClean="0"/>
              <a:t>22</a:t>
            </a:fld>
            <a:endParaRPr lang="en-US"/>
          </a:p>
        </p:txBody>
      </p:sp>
    </p:spTree>
    <p:extLst>
      <p:ext uri="{BB962C8B-B14F-4D97-AF65-F5344CB8AC3E}">
        <p14:creationId xmlns:p14="http://schemas.microsoft.com/office/powerpoint/2010/main" val="752693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23</a:t>
            </a:fld>
            <a:endParaRPr lang="en-US"/>
          </a:p>
        </p:txBody>
      </p:sp>
    </p:spTree>
    <p:extLst>
      <p:ext uri="{BB962C8B-B14F-4D97-AF65-F5344CB8AC3E}">
        <p14:creationId xmlns:p14="http://schemas.microsoft.com/office/powerpoint/2010/main" val="3742043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98F5-C6D5-4549-AB42-CD9C5C9B00DD}" type="slidenum">
              <a:rPr lang="en-US" smtClean="0"/>
              <a:t>24</a:t>
            </a:fld>
            <a:endParaRPr lang="en-US"/>
          </a:p>
        </p:txBody>
      </p:sp>
    </p:spTree>
    <p:extLst>
      <p:ext uri="{BB962C8B-B14F-4D97-AF65-F5344CB8AC3E}">
        <p14:creationId xmlns:p14="http://schemas.microsoft.com/office/powerpoint/2010/main" val="2626520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26</a:t>
            </a:fld>
            <a:endParaRPr lang="en-US"/>
          </a:p>
        </p:txBody>
      </p:sp>
    </p:spTree>
    <p:extLst>
      <p:ext uri="{BB962C8B-B14F-4D97-AF65-F5344CB8AC3E}">
        <p14:creationId xmlns:p14="http://schemas.microsoft.com/office/powerpoint/2010/main" val="326674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first want to acknowledge that…  </a:t>
            </a:r>
          </a:p>
        </p:txBody>
      </p:sp>
      <p:sp>
        <p:nvSpPr>
          <p:cNvPr id="4" name="Slide Number Placeholder 3"/>
          <p:cNvSpPr>
            <a:spLocks noGrp="1"/>
          </p:cNvSpPr>
          <p:nvPr>
            <p:ph type="sldNum" sz="quarter" idx="5"/>
          </p:nvPr>
        </p:nvSpPr>
        <p:spPr/>
        <p:txBody>
          <a:bodyPr/>
          <a:lstStyle/>
          <a:p>
            <a:fld id="{5787C968-D37B-F54F-8CCC-0E81E6F9B4AC}" type="slidenum">
              <a:rPr lang="en-US" smtClean="0"/>
              <a:t>3</a:t>
            </a:fld>
            <a:endParaRPr lang="en-US"/>
          </a:p>
        </p:txBody>
      </p:sp>
    </p:spTree>
    <p:extLst>
      <p:ext uri="{BB962C8B-B14F-4D97-AF65-F5344CB8AC3E}">
        <p14:creationId xmlns:p14="http://schemas.microsoft.com/office/powerpoint/2010/main" val="346247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74fba062f_0_15:notes"/>
          <p:cNvSpPr>
            <a:spLocks noGrp="1" noRot="1" noChangeAspect="1"/>
          </p:cNvSpPr>
          <p:nvPr>
            <p:ph type="sldImg" idx="2"/>
          </p:nvPr>
        </p:nvSpPr>
        <p:spPr>
          <a:xfrm>
            <a:off x="1189038" y="722313"/>
            <a:ext cx="4814887" cy="3613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74fba062f_0_15:notes"/>
          <p:cNvSpPr txBox="1">
            <a:spLocks noGrp="1"/>
          </p:cNvSpPr>
          <p:nvPr>
            <p:ph type="body" idx="1"/>
          </p:nvPr>
        </p:nvSpPr>
        <p:spPr>
          <a:xfrm>
            <a:off x="719217" y="4576690"/>
            <a:ext cx="5753740" cy="4335810"/>
          </a:xfrm>
          <a:prstGeom prst="rect">
            <a:avLst/>
          </a:prstGeom>
        </p:spPr>
        <p:txBody>
          <a:bodyPr spcFirstLastPara="1" wrap="square" lIns="95230" tIns="95230" rIns="95230" bIns="95230" anchor="t" anchorCtr="0">
            <a:noAutofit/>
          </a:bodyPr>
          <a:lstStyle/>
          <a:p>
            <a:pPr marL="475615"/>
            <a:r>
              <a:rPr lang="en-US" dirty="0"/>
              <a:t>We have a great team of people that</a:t>
            </a:r>
            <a:r>
              <a:rPr lang="en-US" baseline="0" dirty="0"/>
              <a:t> work at SAS.  Our core team is approximately 15 people, but i</a:t>
            </a:r>
            <a:r>
              <a:rPr lang="en-US" dirty="0"/>
              <a:t>n total, if we include core staff, program staff, and student staff, we have approximately 100 people working in our office.</a:t>
            </a:r>
          </a:p>
          <a:p>
            <a:pPr marL="475615"/>
            <a:endParaRPr lang="en-US" baseline="0" dirty="0">
              <a:cs typeface="Calibri"/>
            </a:endParaRPr>
          </a:p>
          <a:p>
            <a:pPr marL="475615"/>
            <a:r>
              <a:rPr lang="en-US" baseline="0" dirty="0">
                <a:cs typeface="Calibri"/>
              </a:rPr>
              <a:t>Accessibility Coordinators</a:t>
            </a:r>
          </a:p>
          <a:p>
            <a:pPr marL="475615"/>
            <a:r>
              <a:rPr lang="en-US" dirty="0">
                <a:cs typeface="Calibri"/>
              </a:rPr>
              <a:t>-Each Coordinator carries a caseload of approximately 300 – 500 students (recommended caseload size is 150-200)</a:t>
            </a:r>
          </a:p>
          <a:p>
            <a:pPr marL="475615"/>
            <a:r>
              <a:rPr lang="en-US" dirty="0">
                <a:cs typeface="Calibri"/>
              </a:rPr>
              <a:t>-Each Coordinator has a different background and area of expertise, so when students are booking, we try our best to match with best person to support them.</a:t>
            </a:r>
          </a:p>
          <a:p>
            <a:pPr marL="476230"/>
            <a:endParaRPr lang="en-US" dirty="0"/>
          </a:p>
          <a:p>
            <a:pPr marL="475615"/>
            <a:r>
              <a:rPr lang="en-US" baseline="0" dirty="0"/>
              <a:t>Our Assistive Technologist on staff can help with alternate formats and helps to ensure that students are using the right technology that best fits with their needs.</a:t>
            </a:r>
            <a:endParaRPr lang="en-US" baseline="0" dirty="0">
              <a:cs typeface="Calibri" panose="020F0502020204030204"/>
            </a:endParaRPr>
          </a:p>
          <a:p>
            <a:pPr marL="476230"/>
            <a:endParaRPr lang="en-US" baseline="0" dirty="0"/>
          </a:p>
          <a:p>
            <a:pPr marL="476230"/>
            <a:r>
              <a:rPr lang="en-US" baseline="0" dirty="0"/>
              <a:t>Exam Centre Staff</a:t>
            </a:r>
          </a:p>
          <a:p>
            <a:pPr marL="475615"/>
            <a:r>
              <a:rPr lang="en-US" baseline="0" dirty="0"/>
              <a:t>We have multiple people in our exam centre.  Core staff there include our Exam Coordinator, and Exam Assistant.  But we also hire invigilators, scribes, and various others to help with exams.</a:t>
            </a:r>
            <a:endParaRPr lang="en-US" baseline="0" dirty="0">
              <a:cs typeface="Calibri"/>
            </a:endParaRPr>
          </a:p>
          <a:p>
            <a:pPr marL="476230"/>
            <a:endParaRPr lang="en-US" baseline="0" dirty="0"/>
          </a:p>
          <a:p>
            <a:pPr marL="476230"/>
            <a:r>
              <a:rPr lang="en-US" baseline="0" dirty="0"/>
              <a:t>Program Staff</a:t>
            </a:r>
          </a:p>
          <a:p>
            <a:pPr marL="475615"/>
            <a:r>
              <a:rPr lang="en-US" baseline="0" dirty="0"/>
              <a:t>We have various programs that run through our office.  We are often looking to hire students to fill many different positions, such as ASL translators and Academic Attendants.</a:t>
            </a:r>
            <a:endParaRPr lang="en-US" baseline="0" dirty="0">
              <a:cs typeface="Calibri"/>
            </a:endParaRPr>
          </a:p>
          <a:p>
            <a:pPr marL="476230"/>
            <a:endParaRPr lang="en-US" baseline="0" dirty="0"/>
          </a:p>
          <a:p>
            <a:pPr marL="476230"/>
            <a:r>
              <a:rPr lang="en-US" baseline="0" dirty="0"/>
              <a:t>Front Desk</a:t>
            </a:r>
          </a:p>
          <a:p>
            <a:pPr marL="475615"/>
            <a:r>
              <a:rPr lang="en-US" baseline="0" dirty="0"/>
              <a:t>Our front desk staff is often the first point of contact.  They help to ensure that you are connected to the right person and will let you know what is needed to register with our office, all done in a confidential manner.</a:t>
            </a:r>
          </a:p>
          <a:p>
            <a:pPr marL="475615"/>
            <a:endParaRPr lang="en-US" dirty="0"/>
          </a:p>
          <a:p>
            <a:pPr marL="475615"/>
            <a:r>
              <a:rPr lang="en-US" dirty="0"/>
              <a:t>Our Accommodations Administrator wears many hats, from making sure our database is working to helping to coordinate all the schedules for all of our programs.</a:t>
            </a:r>
          </a:p>
          <a:p>
            <a:pPr marL="475615"/>
            <a:endParaRPr lang="en-US" dirty="0"/>
          </a:p>
          <a:p>
            <a:pPr marL="475615"/>
            <a:endParaRPr lang="en-US" dirty="0">
              <a:cs typeface="Calibri" panose="020F0502020204030204"/>
            </a:endParaRPr>
          </a:p>
        </p:txBody>
      </p:sp>
    </p:spTree>
    <p:extLst>
      <p:ext uri="{BB962C8B-B14F-4D97-AF65-F5344CB8AC3E}">
        <p14:creationId xmlns:p14="http://schemas.microsoft.com/office/powerpoint/2010/main" val="321699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98F5-C6D5-4549-AB42-CD9C5C9B00DD}" type="slidenum">
              <a:rPr lang="en-US" smtClean="0"/>
              <a:t>5</a:t>
            </a:fld>
            <a:endParaRPr lang="en-US"/>
          </a:p>
        </p:txBody>
      </p:sp>
    </p:spTree>
    <p:extLst>
      <p:ext uri="{BB962C8B-B14F-4D97-AF65-F5344CB8AC3E}">
        <p14:creationId xmlns:p14="http://schemas.microsoft.com/office/powerpoint/2010/main" val="190087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098F5-C6D5-4549-AB42-CD9C5C9B00DD}" type="slidenum">
              <a:rPr lang="en-US" smtClean="0"/>
              <a:t>6</a:t>
            </a:fld>
            <a:endParaRPr lang="en-US"/>
          </a:p>
        </p:txBody>
      </p:sp>
    </p:spTree>
    <p:extLst>
      <p:ext uri="{BB962C8B-B14F-4D97-AF65-F5344CB8AC3E}">
        <p14:creationId xmlns:p14="http://schemas.microsoft.com/office/powerpoint/2010/main" val="53152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3098F5-C6D5-4549-AB42-CD9C5C9B00DD}" type="slidenum">
              <a:rPr lang="en-US" smtClean="0"/>
              <a:t>7</a:t>
            </a:fld>
            <a:endParaRPr lang="en-US"/>
          </a:p>
        </p:txBody>
      </p:sp>
    </p:spTree>
    <p:extLst>
      <p:ext uri="{BB962C8B-B14F-4D97-AF65-F5344CB8AC3E}">
        <p14:creationId xmlns:p14="http://schemas.microsoft.com/office/powerpoint/2010/main" val="211195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Accessibility is important and a priority at UofM for Faculty, staff, and students. It is a requirement, and we have a duty to provide reasonable accommodations.</a:t>
            </a:r>
          </a:p>
          <a:p>
            <a:endParaRPr lang="en-US" dirty="0">
              <a:cs typeface="Calibri"/>
            </a:endParaRPr>
          </a:p>
          <a:p>
            <a:r>
              <a:rPr lang="en-US" dirty="0">
                <a:cs typeface="Calibri"/>
              </a:rPr>
              <a:t>For students, this is where SAS comes in.  </a:t>
            </a:r>
          </a:p>
          <a:p>
            <a:r>
              <a:rPr lang="en-US" dirty="0">
                <a:cs typeface="Calibri"/>
              </a:rPr>
              <a:t>SAS is the office that has been mandated by the U of M to facilitate academic accommodations for students with diagnosed disabilities.</a:t>
            </a:r>
          </a:p>
          <a:p>
            <a:endParaRPr lang="en-US" dirty="0">
              <a:cs typeface="Calibri"/>
            </a:endParaRPr>
          </a:p>
          <a:p>
            <a:r>
              <a:rPr lang="en-US" dirty="0">
                <a:cs typeface="Calibri"/>
              </a:rPr>
              <a:t>UM Accessibility policy includes ensuring...</a:t>
            </a:r>
          </a:p>
          <a:p>
            <a:endParaRPr lang="en-US" dirty="0">
              <a:cs typeface="Calibri"/>
            </a:endParaRPr>
          </a:p>
          <a:p>
            <a:r>
              <a:rPr lang="en-US" dirty="0">
                <a:cs typeface="Calibri"/>
              </a:rPr>
              <a:t>SAS Procedure includes...</a:t>
            </a:r>
          </a:p>
          <a:p>
            <a:endParaRPr lang="en-US" dirty="0">
              <a:cs typeface="Calibri"/>
            </a:endParaRPr>
          </a:p>
          <a:p>
            <a:r>
              <a:rPr lang="en-US" dirty="0">
                <a:cs typeface="Calibri"/>
              </a:rPr>
              <a:t>These two things inform how we operate in SAS.</a:t>
            </a:r>
          </a:p>
        </p:txBody>
      </p:sp>
      <p:sp>
        <p:nvSpPr>
          <p:cNvPr id="4" name="Slide Number Placeholder 3"/>
          <p:cNvSpPr>
            <a:spLocks noGrp="1"/>
          </p:cNvSpPr>
          <p:nvPr>
            <p:ph type="sldNum" sz="quarter" idx="10"/>
          </p:nvPr>
        </p:nvSpPr>
        <p:spPr/>
        <p:txBody>
          <a:bodyPr/>
          <a:lstStyle/>
          <a:p>
            <a:fld id="{9F3098F5-C6D5-4549-AB42-CD9C5C9B00DD}" type="slidenum">
              <a:rPr lang="en-US" smtClean="0"/>
              <a:t>8</a:t>
            </a:fld>
            <a:endParaRPr lang="en-US"/>
          </a:p>
        </p:txBody>
      </p:sp>
    </p:spTree>
    <p:extLst>
      <p:ext uri="{BB962C8B-B14F-4D97-AF65-F5344CB8AC3E}">
        <p14:creationId xmlns:p14="http://schemas.microsoft.com/office/powerpoint/2010/main" val="323101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Large growth rate, currently providing support to approximately 3000 students</a:t>
            </a:r>
            <a:endParaRPr lang="en-US" dirty="0"/>
          </a:p>
          <a:p>
            <a:r>
              <a:rPr lang="en-US" dirty="0"/>
              <a:t>Just under half of students registered with our office have their primary reason for registration as “mental health”  </a:t>
            </a:r>
            <a:endParaRPr lang="en-US" dirty="0">
              <a:cs typeface="Calibri" panose="020F0502020204030204"/>
            </a:endParaRPr>
          </a:p>
          <a:p>
            <a:r>
              <a:rPr lang="en-US" dirty="0"/>
              <a:t>Cognitive includes ADHD, ASD &amp; LD</a:t>
            </a:r>
            <a:endParaRPr lang="en-US" dirty="0">
              <a:cs typeface="Calibri" panose="020F0502020204030204"/>
            </a:endParaRPr>
          </a:p>
          <a:p>
            <a:r>
              <a:rPr lang="en-US" dirty="0"/>
              <a:t>Physical / Medical (mobility / chronic)</a:t>
            </a:r>
            <a:endParaRPr lang="en-US" dirty="0">
              <a:cs typeface="Calibri"/>
            </a:endParaRPr>
          </a:p>
          <a:p>
            <a:r>
              <a:rPr lang="en-US" dirty="0">
                <a:cs typeface="Calibri"/>
              </a:rPr>
              <a:t>There are often comorbid disabilities </a:t>
            </a:r>
            <a:r>
              <a:rPr lang="en-US" dirty="0" err="1">
                <a:cs typeface="Calibri"/>
              </a:rPr>
              <a:t>occuring</a:t>
            </a:r>
            <a:r>
              <a:rPr lang="en-US" dirty="0">
                <a:cs typeface="Calibri"/>
              </a:rPr>
              <a:t> and impacting students’ academic success</a:t>
            </a:r>
          </a:p>
          <a:p>
            <a:endParaRPr lang="en-US" dirty="0"/>
          </a:p>
        </p:txBody>
      </p:sp>
      <p:sp>
        <p:nvSpPr>
          <p:cNvPr id="4" name="Slide Number Placeholder 3"/>
          <p:cNvSpPr>
            <a:spLocks noGrp="1"/>
          </p:cNvSpPr>
          <p:nvPr>
            <p:ph type="sldNum" sz="quarter" idx="5"/>
          </p:nvPr>
        </p:nvSpPr>
        <p:spPr/>
        <p:txBody>
          <a:bodyPr/>
          <a:lstStyle/>
          <a:p>
            <a:fld id="{9A0A9350-3130-45B8-AF8C-DD3683EDFF78}" type="slidenum">
              <a:rPr lang="en-US" smtClean="0"/>
              <a:t>9</a:t>
            </a:fld>
            <a:endParaRPr lang="en-US"/>
          </a:p>
        </p:txBody>
      </p:sp>
    </p:spTree>
    <p:extLst>
      <p:ext uri="{BB962C8B-B14F-4D97-AF65-F5344CB8AC3E}">
        <p14:creationId xmlns:p14="http://schemas.microsoft.com/office/powerpoint/2010/main" val="3756448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103120"/>
            <a:ext cx="6858000" cy="868680"/>
          </a:xfrm>
          <a:prstGeom prst="rect">
            <a:avLst/>
          </a:prstGeom>
        </p:spPr>
        <p:txBody>
          <a:bodyPr anchor="b"/>
          <a:lstStyle>
            <a:lvl1pPr algn="l">
              <a:defRPr sz="6000" b="1" i="0">
                <a:solidFill>
                  <a:schemeClr val="accent1">
                    <a:lumMod val="75000"/>
                  </a:schemeClr>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1143000" y="2971800"/>
            <a:ext cx="6858000" cy="370522"/>
          </a:xfrm>
          <a:prstGeom prst="rect">
            <a:avLst/>
          </a:prstGeom>
        </p:spPr>
        <p:txBody>
          <a:bodyPr/>
          <a:lstStyle>
            <a:lvl1pPr marL="0" indent="0" algn="l">
              <a:buNone/>
              <a:defRPr sz="27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1" name="Rectangle 10">
            <a:extLst>
              <a:ext uri="{FF2B5EF4-FFF2-40B4-BE49-F238E27FC236}">
                <a16:creationId xmlns:a16="http://schemas.microsoft.com/office/drawing/2014/main" id="{B3863F7A-8B84-0B49-8533-C5FAAD6E1B9A}"/>
              </a:ext>
            </a:extLst>
          </p:cNvPr>
          <p:cNvSpPr/>
          <p:nvPr userDrawn="1"/>
        </p:nvSpPr>
        <p:spPr>
          <a:xfrm>
            <a:off x="0" y="3708400"/>
            <a:ext cx="9144000" cy="31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7F8958-4A33-8746-B591-A97D1D6E61A5}"/>
              </a:ext>
            </a:extLst>
          </p:cNvPr>
          <p:cNvPicPr>
            <a:picLocks noChangeAspect="1"/>
          </p:cNvPicPr>
          <p:nvPr userDrawn="1"/>
        </p:nvPicPr>
        <p:blipFill>
          <a:blip r:embed="rId2"/>
          <a:stretch>
            <a:fillRect/>
          </a:stretch>
        </p:blipFill>
        <p:spPr>
          <a:xfrm>
            <a:off x="0" y="3886200"/>
            <a:ext cx="3897334" cy="2958431"/>
          </a:xfrm>
          <a:prstGeom prst="rect">
            <a:avLst/>
          </a:prstGeom>
        </p:spPr>
      </p:pic>
      <p:pic>
        <p:nvPicPr>
          <p:cNvPr id="10" name="Picture 9">
            <a:extLst>
              <a:ext uri="{FF2B5EF4-FFF2-40B4-BE49-F238E27FC236}">
                <a16:creationId xmlns:a16="http://schemas.microsoft.com/office/drawing/2014/main" id="{E3BE65A2-DAAC-8849-B594-6B60F7B2F72F}"/>
              </a:ext>
            </a:extLst>
          </p:cNvPr>
          <p:cNvPicPr>
            <a:picLocks noChangeAspect="1"/>
          </p:cNvPicPr>
          <p:nvPr userDrawn="1"/>
        </p:nvPicPr>
        <p:blipFill>
          <a:blip r:embed="rId3"/>
          <a:stretch>
            <a:fillRect/>
          </a:stretch>
        </p:blipFill>
        <p:spPr>
          <a:xfrm>
            <a:off x="5941392" y="5151121"/>
            <a:ext cx="2623762" cy="1269334"/>
          </a:xfrm>
          <a:prstGeom prst="rect">
            <a:avLst/>
          </a:prstGeom>
        </p:spPr>
      </p:pic>
    </p:spTree>
    <p:extLst>
      <p:ext uri="{BB962C8B-B14F-4D97-AF65-F5344CB8AC3E}">
        <p14:creationId xmlns:p14="http://schemas.microsoft.com/office/powerpoint/2010/main" val="98964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ting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1DE279-CD55-9C48-86F3-F96FC75786C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E3236D8-A51F-7C4C-AEAD-82AFD284DCEA}"/>
              </a:ext>
            </a:extLst>
          </p:cNvPr>
          <p:cNvPicPr>
            <a:picLocks noChangeAspect="1"/>
          </p:cNvPicPr>
          <p:nvPr userDrawn="1"/>
        </p:nvPicPr>
        <p:blipFill>
          <a:blip r:embed="rId2"/>
          <a:stretch>
            <a:fillRect/>
          </a:stretch>
        </p:blipFill>
        <p:spPr>
          <a:xfrm>
            <a:off x="2629232" y="2489201"/>
            <a:ext cx="3841826" cy="1858614"/>
          </a:xfrm>
          <a:prstGeom prst="rect">
            <a:avLst/>
          </a:prstGeom>
        </p:spPr>
      </p:pic>
    </p:spTree>
    <p:extLst>
      <p:ext uri="{BB962C8B-B14F-4D97-AF65-F5344CB8AC3E}">
        <p14:creationId xmlns:p14="http://schemas.microsoft.com/office/powerpoint/2010/main" val="279967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725" y="1258888"/>
            <a:ext cx="7772400" cy="687387"/>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466725" y="1946275"/>
            <a:ext cx="7772400" cy="39925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r" eaLnBrk="0" hangingPunct="0">
              <a:defRPr/>
            </a:lvl1pPr>
          </a:lstStyle>
          <a:p>
            <a:pPr>
              <a:defRPr/>
            </a:pPr>
            <a:endParaRPr lang="en-CA" dirty="0"/>
          </a:p>
        </p:txBody>
      </p:sp>
      <p:sp>
        <p:nvSpPr>
          <p:cNvPr id="5" name="Slide Number Placeholder 5"/>
          <p:cNvSpPr>
            <a:spLocks noGrp="1"/>
          </p:cNvSpPr>
          <p:nvPr>
            <p:ph type="sldNum" sz="quarter" idx="11"/>
          </p:nvPr>
        </p:nvSpPr>
        <p:spPr>
          <a:xfrm>
            <a:off x="3098800" y="6356350"/>
            <a:ext cx="2133600" cy="365125"/>
          </a:xfrm>
          <a:prstGeom prst="rect">
            <a:avLst/>
          </a:prstGeom>
        </p:spPr>
        <p:txBody>
          <a:bodyPr/>
          <a:lstStyle>
            <a:lvl1pPr algn="r" eaLnBrk="0" hangingPunct="0">
              <a:defRPr/>
            </a:lvl1pPr>
          </a:lstStyle>
          <a:p>
            <a:pPr>
              <a:defRPr/>
            </a:pPr>
            <a:fld id="{B388DD48-A512-44AB-91B2-130B9DEBF5E4}" type="slidenum">
              <a:rPr lang="en-CA"/>
              <a:pPr>
                <a:defRPr/>
              </a:pPr>
              <a:t>‹#›</a:t>
            </a:fld>
            <a:endParaRPr lang="en-CA" dirty="0"/>
          </a:p>
        </p:txBody>
      </p:sp>
    </p:spTree>
    <p:extLst>
      <p:ext uri="{BB962C8B-B14F-4D97-AF65-F5344CB8AC3E}">
        <p14:creationId xmlns:p14="http://schemas.microsoft.com/office/powerpoint/2010/main" val="380748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ransition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420B2F88-9147-324E-874B-FD2408BF9564}"/>
              </a:ext>
            </a:extLst>
          </p:cNvPr>
          <p:cNvSpPr>
            <a:spLocks noGrp="1"/>
          </p:cNvSpPr>
          <p:nvPr>
            <p:ph type="pic" sz="quarter" idx="10"/>
          </p:nvPr>
        </p:nvSpPr>
        <p:spPr>
          <a:xfrm>
            <a:off x="0" y="0"/>
            <a:ext cx="9144000" cy="5270501"/>
          </a:xfrm>
          <a:prstGeom prst="rect">
            <a:avLst/>
          </a:prstGeom>
        </p:spPr>
        <p:txBody>
          <a:bodyPr/>
          <a:lstStyle/>
          <a:p>
            <a:r>
              <a:rPr lang="en-US"/>
              <a:t>Click icon to add picture</a:t>
            </a:r>
          </a:p>
        </p:txBody>
      </p:sp>
    </p:spTree>
    <p:extLst>
      <p:ext uri="{BB962C8B-B14F-4D97-AF65-F5344CB8AC3E}">
        <p14:creationId xmlns:p14="http://schemas.microsoft.com/office/powerpoint/2010/main" val="278503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732663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7326630"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spTree>
    <p:extLst>
      <p:ext uri="{BB962C8B-B14F-4D97-AF65-F5344CB8AC3E}">
        <p14:creationId xmlns:p14="http://schemas.microsoft.com/office/powerpoint/2010/main" val="423965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883920"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883920"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AF6BA23E-2382-EA44-BDCF-0B05B6A7C1A9}"/>
              </a:ext>
            </a:extLst>
          </p:cNvPr>
          <p:cNvPicPr>
            <a:picLocks noChangeAspect="1"/>
          </p:cNvPicPr>
          <p:nvPr userDrawn="1"/>
        </p:nvPicPr>
        <p:blipFill>
          <a:blip r:embed="rId2"/>
          <a:stretch>
            <a:fillRect/>
          </a:stretch>
        </p:blipFill>
        <p:spPr>
          <a:xfrm>
            <a:off x="883920" y="1768901"/>
            <a:ext cx="2246963" cy="971660"/>
          </a:xfrm>
          <a:prstGeom prst="rect">
            <a:avLst/>
          </a:prstGeom>
        </p:spPr>
      </p:pic>
      <p:sp>
        <p:nvSpPr>
          <p:cNvPr id="9" name="Text Placeholder 9">
            <a:extLst>
              <a:ext uri="{FF2B5EF4-FFF2-40B4-BE49-F238E27FC236}">
                <a16:creationId xmlns:a16="http://schemas.microsoft.com/office/drawing/2014/main" id="{9A36FC98-F238-C545-8AFA-19614DB5AC46}"/>
              </a:ext>
            </a:extLst>
          </p:cNvPr>
          <p:cNvSpPr>
            <a:spLocks noGrp="1"/>
          </p:cNvSpPr>
          <p:nvPr>
            <p:ph type="body" sz="quarter" idx="11" hasCustomPrompt="1"/>
          </p:nvPr>
        </p:nvSpPr>
        <p:spPr>
          <a:xfrm>
            <a:off x="3458678"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0" name="Content Placeholder 2">
            <a:extLst>
              <a:ext uri="{FF2B5EF4-FFF2-40B4-BE49-F238E27FC236}">
                <a16:creationId xmlns:a16="http://schemas.microsoft.com/office/drawing/2014/main" id="{1B63C603-D332-E743-AFC9-3484D2B5654A}"/>
              </a:ext>
            </a:extLst>
          </p:cNvPr>
          <p:cNvSpPr>
            <a:spLocks noGrp="1"/>
          </p:cNvSpPr>
          <p:nvPr>
            <p:ph idx="12"/>
          </p:nvPr>
        </p:nvSpPr>
        <p:spPr>
          <a:xfrm>
            <a:off x="3458678"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3" name="Text Placeholder 9">
            <a:extLst>
              <a:ext uri="{FF2B5EF4-FFF2-40B4-BE49-F238E27FC236}">
                <a16:creationId xmlns:a16="http://schemas.microsoft.com/office/drawing/2014/main" id="{530D1194-DFBC-EF42-83F6-3323A16BE211}"/>
              </a:ext>
            </a:extLst>
          </p:cNvPr>
          <p:cNvSpPr>
            <a:spLocks noGrp="1"/>
          </p:cNvSpPr>
          <p:nvPr>
            <p:ph type="body" sz="quarter" idx="13" hasCustomPrompt="1"/>
          </p:nvPr>
        </p:nvSpPr>
        <p:spPr>
          <a:xfrm>
            <a:off x="6055362" y="29765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14" name="Content Placeholder 2">
            <a:extLst>
              <a:ext uri="{FF2B5EF4-FFF2-40B4-BE49-F238E27FC236}">
                <a16:creationId xmlns:a16="http://schemas.microsoft.com/office/drawing/2014/main" id="{F1E83626-5CEB-3449-8EF9-348D3F8E016C}"/>
              </a:ext>
            </a:extLst>
          </p:cNvPr>
          <p:cNvSpPr>
            <a:spLocks noGrp="1"/>
          </p:cNvSpPr>
          <p:nvPr>
            <p:ph idx="14"/>
          </p:nvPr>
        </p:nvSpPr>
        <p:spPr>
          <a:xfrm>
            <a:off x="6055362" y="3487709"/>
            <a:ext cx="2204720" cy="1632931"/>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883920" y="95552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17" name="Picture 16">
            <a:extLst>
              <a:ext uri="{FF2B5EF4-FFF2-40B4-BE49-F238E27FC236}">
                <a16:creationId xmlns:a16="http://schemas.microsoft.com/office/drawing/2014/main" id="{4F200F88-9BD6-604E-885A-C5650C619292}"/>
              </a:ext>
            </a:extLst>
          </p:cNvPr>
          <p:cNvPicPr>
            <a:picLocks noChangeAspect="1"/>
          </p:cNvPicPr>
          <p:nvPr userDrawn="1"/>
        </p:nvPicPr>
        <p:blipFill>
          <a:blip r:embed="rId3"/>
          <a:stretch>
            <a:fillRect/>
          </a:stretch>
        </p:blipFill>
        <p:spPr>
          <a:xfrm>
            <a:off x="3458678" y="1768901"/>
            <a:ext cx="2246963" cy="971660"/>
          </a:xfrm>
          <a:prstGeom prst="rect">
            <a:avLst/>
          </a:prstGeom>
        </p:spPr>
      </p:pic>
      <p:pic>
        <p:nvPicPr>
          <p:cNvPr id="18" name="Picture 17">
            <a:extLst>
              <a:ext uri="{FF2B5EF4-FFF2-40B4-BE49-F238E27FC236}">
                <a16:creationId xmlns:a16="http://schemas.microsoft.com/office/drawing/2014/main" id="{42ACB658-2356-6448-BC9D-C601697CC130}"/>
              </a:ext>
            </a:extLst>
          </p:cNvPr>
          <p:cNvPicPr>
            <a:picLocks noChangeAspect="1"/>
          </p:cNvPicPr>
          <p:nvPr userDrawn="1"/>
        </p:nvPicPr>
        <p:blipFill>
          <a:blip r:embed="rId4"/>
          <a:stretch>
            <a:fillRect/>
          </a:stretch>
        </p:blipFill>
        <p:spPr>
          <a:xfrm>
            <a:off x="6055362" y="1768901"/>
            <a:ext cx="2246963" cy="971660"/>
          </a:xfrm>
          <a:prstGeom prst="rect">
            <a:avLst/>
          </a:prstGeom>
        </p:spPr>
      </p:pic>
    </p:spTree>
    <p:extLst>
      <p:ext uri="{BB962C8B-B14F-4D97-AF65-F5344CB8AC3E}">
        <p14:creationId xmlns:p14="http://schemas.microsoft.com/office/powerpoint/2010/main" val="1597191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239520" y="1732491"/>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1239520" y="228882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4878070" y="1745402"/>
            <a:ext cx="3332480" cy="2772551"/>
          </a:xfrm>
          <a:prstGeom prst="rect">
            <a:avLst/>
          </a:prstGeom>
        </p:spPr>
      </p:pic>
    </p:spTree>
    <p:extLst>
      <p:ext uri="{BB962C8B-B14F-4D97-AF65-F5344CB8AC3E}">
        <p14:creationId xmlns:p14="http://schemas.microsoft.com/office/powerpoint/2010/main" val="287895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A5F669-F6B9-E64A-B58D-61459BB08BC7}"/>
              </a:ext>
            </a:extLst>
          </p:cNvPr>
          <p:cNvPicPr>
            <a:picLocks noChangeAspect="1"/>
          </p:cNvPicPr>
          <p:nvPr userDrawn="1"/>
        </p:nvPicPr>
        <p:blipFill>
          <a:blip r:embed="rId2"/>
          <a:stretch>
            <a:fillRect/>
          </a:stretch>
        </p:blipFill>
        <p:spPr>
          <a:xfrm>
            <a:off x="1239520" y="1725082"/>
            <a:ext cx="3332480" cy="2772551"/>
          </a:xfrm>
          <a:prstGeom prst="rect">
            <a:avLst/>
          </a:prstGeom>
        </p:spPr>
      </p:pic>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902835" y="1725082"/>
            <a:ext cx="2204720" cy="3937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sp>
        <p:nvSpPr>
          <p:cNvPr id="5" name="Content Placeholder 2">
            <a:extLst>
              <a:ext uri="{FF2B5EF4-FFF2-40B4-BE49-F238E27FC236}">
                <a16:creationId xmlns:a16="http://schemas.microsoft.com/office/drawing/2014/main" id="{BC0CE3CF-D527-5F44-99A0-0EE772E9DCE8}"/>
              </a:ext>
            </a:extLst>
          </p:cNvPr>
          <p:cNvSpPr>
            <a:spLocks noGrp="1"/>
          </p:cNvSpPr>
          <p:nvPr>
            <p:ph idx="1"/>
          </p:nvPr>
        </p:nvSpPr>
        <p:spPr>
          <a:xfrm>
            <a:off x="4902835" y="2268509"/>
            <a:ext cx="3332480" cy="2229124"/>
          </a:xfrm>
          <a:prstGeom prst="rect">
            <a:avLst/>
          </a:prstGeom>
        </p:spPr>
        <p:txBody>
          <a:bodyPr/>
          <a:lstStyle>
            <a:lvl1pPr>
              <a:defRPr sz="18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6" name="Title 1">
            <a:extLst>
              <a:ext uri="{FF2B5EF4-FFF2-40B4-BE49-F238E27FC236}">
                <a16:creationId xmlns:a16="http://schemas.microsoft.com/office/drawing/2014/main" id="{0977955B-497C-4344-96E5-C8D4A0DD174E}"/>
              </a:ext>
            </a:extLst>
          </p:cNvPr>
          <p:cNvSpPr>
            <a:spLocks noGrp="1"/>
          </p:cNvSpPr>
          <p:nvPr>
            <p:ph type="title" hasCustomPrompt="1"/>
          </p:nvPr>
        </p:nvSpPr>
        <p:spPr>
          <a:xfrm>
            <a:off x="1239520" y="932563"/>
            <a:ext cx="732663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Tree>
    <p:extLst>
      <p:ext uri="{BB962C8B-B14F-4D97-AF65-F5344CB8AC3E}">
        <p14:creationId xmlns:p14="http://schemas.microsoft.com/office/powerpoint/2010/main" val="165754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8EA36-B807-E748-8440-B81EDE6B69E9}"/>
              </a:ext>
            </a:extLst>
          </p:cNvPr>
          <p:cNvPicPr>
            <a:picLocks noChangeAspect="1"/>
          </p:cNvPicPr>
          <p:nvPr userDrawn="1"/>
        </p:nvPicPr>
        <p:blipFill>
          <a:blip r:embed="rId2"/>
          <a:stretch>
            <a:fillRect/>
          </a:stretch>
        </p:blipFill>
        <p:spPr>
          <a:xfrm>
            <a:off x="0" y="0"/>
            <a:ext cx="9144000" cy="5913120"/>
          </a:xfrm>
          <a:prstGeom prst="rect">
            <a:avLst/>
          </a:prstGeom>
        </p:spPr>
      </p:pic>
    </p:spTree>
    <p:extLst>
      <p:ext uri="{BB962C8B-B14F-4D97-AF65-F5344CB8AC3E}">
        <p14:creationId xmlns:p14="http://schemas.microsoft.com/office/powerpoint/2010/main" val="1282733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447040" y="1950720"/>
            <a:ext cx="2001520" cy="2692400"/>
          </a:xfrm>
          <a:prstGeom prst="rect">
            <a:avLst/>
          </a:prstGeom>
        </p:spPr>
        <p:txBody>
          <a:bodyPr/>
          <a:lstStyle>
            <a:lvl1pPr marL="0" indent="0">
              <a:buNone/>
              <a:defRPr sz="2400" b="1" i="0">
                <a:latin typeface="Arial" panose="020B0604020202020204" pitchFamily="34" charset="0"/>
                <a:cs typeface="Arial" panose="020B0604020202020204" pitchFamily="34" charset="0"/>
              </a:defRPr>
            </a:lvl1pPr>
          </a:lstStyle>
          <a:p>
            <a:pPr lvl="0"/>
            <a:r>
              <a:rPr lang="en-US" dirty="0"/>
              <a:t>Subhead</a:t>
            </a:r>
          </a:p>
        </p:txBody>
      </p:sp>
      <p:pic>
        <p:nvPicPr>
          <p:cNvPr id="2" name="Picture 1">
            <a:extLst>
              <a:ext uri="{FF2B5EF4-FFF2-40B4-BE49-F238E27FC236}">
                <a16:creationId xmlns:a16="http://schemas.microsoft.com/office/drawing/2014/main" id="{6386EA77-4CA0-7340-B908-29F448030B24}"/>
              </a:ext>
            </a:extLst>
          </p:cNvPr>
          <p:cNvPicPr>
            <a:picLocks noChangeAspect="1"/>
          </p:cNvPicPr>
          <p:nvPr userDrawn="1"/>
        </p:nvPicPr>
        <p:blipFill>
          <a:blip r:embed="rId2"/>
          <a:stretch>
            <a:fillRect/>
          </a:stretch>
        </p:blipFill>
        <p:spPr>
          <a:xfrm>
            <a:off x="2867097" y="0"/>
            <a:ext cx="6276903" cy="5902960"/>
          </a:xfrm>
          <a:prstGeom prst="rect">
            <a:avLst/>
          </a:prstGeom>
        </p:spPr>
      </p:pic>
    </p:spTree>
    <p:extLst>
      <p:ext uri="{BB962C8B-B14F-4D97-AF65-F5344CB8AC3E}">
        <p14:creationId xmlns:p14="http://schemas.microsoft.com/office/powerpoint/2010/main" val="403640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88720" y="934721"/>
            <a:ext cx="441960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3" name="Content Placeholder 2"/>
          <p:cNvSpPr>
            <a:spLocks noGrp="1"/>
          </p:cNvSpPr>
          <p:nvPr>
            <p:ph idx="1"/>
          </p:nvPr>
        </p:nvSpPr>
        <p:spPr>
          <a:xfrm>
            <a:off x="1188720" y="2217709"/>
            <a:ext cx="4419600" cy="2092960"/>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a:extLst>
              <a:ext uri="{FF2B5EF4-FFF2-40B4-BE49-F238E27FC236}">
                <a16:creationId xmlns:a16="http://schemas.microsoft.com/office/drawing/2014/main" id="{9B29056E-C4DD-A147-9F53-DA4CF5E60CAD}"/>
              </a:ext>
            </a:extLst>
          </p:cNvPr>
          <p:cNvSpPr>
            <a:spLocks noGrp="1"/>
          </p:cNvSpPr>
          <p:nvPr>
            <p:ph type="body" sz="quarter" idx="10" hasCustomPrompt="1"/>
          </p:nvPr>
        </p:nvSpPr>
        <p:spPr>
          <a:xfrm>
            <a:off x="1188721" y="1623205"/>
            <a:ext cx="4419599" cy="393700"/>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US" dirty="0"/>
              <a:t>Subhead</a:t>
            </a:r>
          </a:p>
        </p:txBody>
      </p:sp>
      <p:pic>
        <p:nvPicPr>
          <p:cNvPr id="6" name="Picture 5">
            <a:extLst>
              <a:ext uri="{FF2B5EF4-FFF2-40B4-BE49-F238E27FC236}">
                <a16:creationId xmlns:a16="http://schemas.microsoft.com/office/drawing/2014/main" id="{095D1D19-CB81-D046-A637-C9E55695B57C}"/>
              </a:ext>
            </a:extLst>
          </p:cNvPr>
          <p:cNvPicPr>
            <a:picLocks noChangeAspect="1"/>
          </p:cNvPicPr>
          <p:nvPr userDrawn="1"/>
        </p:nvPicPr>
        <p:blipFill>
          <a:blip r:embed="rId2"/>
          <a:stretch>
            <a:fillRect/>
          </a:stretch>
        </p:blipFill>
        <p:spPr>
          <a:xfrm>
            <a:off x="6343650" y="0"/>
            <a:ext cx="2800350" cy="5902960"/>
          </a:xfrm>
          <a:prstGeom prst="rect">
            <a:avLst/>
          </a:prstGeom>
        </p:spPr>
      </p:pic>
    </p:spTree>
    <p:extLst>
      <p:ext uri="{BB962C8B-B14F-4D97-AF65-F5344CB8AC3E}">
        <p14:creationId xmlns:p14="http://schemas.microsoft.com/office/powerpoint/2010/main" val="358127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6D75CC-D4C3-C443-89F2-D52F365147D1}"/>
              </a:ext>
            </a:extLst>
          </p:cNvPr>
          <p:cNvSpPr>
            <a:spLocks noGrp="1"/>
          </p:cNvSpPr>
          <p:nvPr>
            <p:ph type="title" hasCustomPrompt="1"/>
          </p:nvPr>
        </p:nvSpPr>
        <p:spPr>
          <a:xfrm>
            <a:off x="4368800" y="840741"/>
            <a:ext cx="3180080" cy="487680"/>
          </a:xfrm>
          <a:prstGeom prst="rect">
            <a:avLst/>
          </a:prstGeom>
        </p:spPr>
        <p:txBody>
          <a:bodyPr/>
          <a:lstStyle>
            <a:lvl1pPr>
              <a:defRPr sz="3600" b="1" i="0">
                <a:solidFill>
                  <a:schemeClr val="accent1">
                    <a:lumMod val="75000"/>
                  </a:schemeClr>
                </a:solidFill>
                <a:latin typeface="Arial" panose="020B0604020202020204" pitchFamily="34" charset="0"/>
                <a:cs typeface="Arial" panose="020B0604020202020204" pitchFamily="34" charset="0"/>
              </a:defRPr>
            </a:lvl1pPr>
          </a:lstStyle>
          <a:p>
            <a:r>
              <a:rPr lang="en-US" dirty="0"/>
              <a:t>Header</a:t>
            </a:r>
          </a:p>
        </p:txBody>
      </p:sp>
      <p:sp>
        <p:nvSpPr>
          <p:cNvPr id="4" name="Text Placeholder 9">
            <a:extLst>
              <a:ext uri="{FF2B5EF4-FFF2-40B4-BE49-F238E27FC236}">
                <a16:creationId xmlns:a16="http://schemas.microsoft.com/office/drawing/2014/main" id="{F3E9C5EE-4D38-8B44-B138-C60A2170429B}"/>
              </a:ext>
            </a:extLst>
          </p:cNvPr>
          <p:cNvSpPr>
            <a:spLocks noGrp="1"/>
          </p:cNvSpPr>
          <p:nvPr>
            <p:ph type="body" sz="quarter" idx="10" hasCustomPrompt="1"/>
          </p:nvPr>
        </p:nvSpPr>
        <p:spPr>
          <a:xfrm>
            <a:off x="680721" y="1775462"/>
            <a:ext cx="2245359" cy="1841497"/>
          </a:xfrm>
          <a:prstGeom prst="rect">
            <a:avLst/>
          </a:prstGeom>
        </p:spPr>
        <p:txBody>
          <a:bodyPr/>
          <a:lstStyle>
            <a:lvl1pPr marL="0" indent="0">
              <a:buNone/>
              <a:defRPr sz="2000" b="1" i="0">
                <a:latin typeface="Arial" panose="020B0604020202020204" pitchFamily="34" charset="0"/>
                <a:cs typeface="Arial" panose="020B0604020202020204" pitchFamily="34" charset="0"/>
              </a:defRPr>
            </a:lvl1pPr>
          </a:lstStyle>
          <a:p>
            <a:pPr lvl="0"/>
            <a:r>
              <a:rPr lang="en-US" dirty="0"/>
              <a:t>Subhead</a:t>
            </a:r>
          </a:p>
        </p:txBody>
      </p:sp>
      <p:sp>
        <p:nvSpPr>
          <p:cNvPr id="7" name="Content Placeholder 2">
            <a:extLst>
              <a:ext uri="{FF2B5EF4-FFF2-40B4-BE49-F238E27FC236}">
                <a16:creationId xmlns:a16="http://schemas.microsoft.com/office/drawing/2014/main" id="{6A80555D-A1E5-924C-9BE2-897D296D7630}"/>
              </a:ext>
            </a:extLst>
          </p:cNvPr>
          <p:cNvSpPr>
            <a:spLocks noGrp="1"/>
          </p:cNvSpPr>
          <p:nvPr>
            <p:ph idx="1"/>
          </p:nvPr>
        </p:nvSpPr>
        <p:spPr>
          <a:xfrm>
            <a:off x="680721" y="4545291"/>
            <a:ext cx="2001519" cy="615989"/>
          </a:xfrm>
          <a:prstGeom prst="rect">
            <a:avLst/>
          </a:prstGeom>
        </p:spPr>
        <p:txBody>
          <a:bodyPr/>
          <a:lstStyle>
            <a:lvl1pPr>
              <a:defRPr sz="1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hart Placeholder 8">
            <a:extLst>
              <a:ext uri="{FF2B5EF4-FFF2-40B4-BE49-F238E27FC236}">
                <a16:creationId xmlns:a16="http://schemas.microsoft.com/office/drawing/2014/main" id="{FD5A86B8-B853-0B4D-9C85-A81D900FB18E}"/>
              </a:ext>
            </a:extLst>
          </p:cNvPr>
          <p:cNvSpPr>
            <a:spLocks noGrp="1"/>
          </p:cNvSpPr>
          <p:nvPr>
            <p:ph type="chart" sz="quarter" idx="11"/>
          </p:nvPr>
        </p:nvSpPr>
        <p:spPr>
          <a:xfrm>
            <a:off x="3586163" y="1514475"/>
            <a:ext cx="4999037" cy="3878263"/>
          </a:xfrm>
          <a:prstGeom prst="rect">
            <a:avLst/>
          </a:prstGeom>
        </p:spPr>
        <p:txBody>
          <a:bodyPr/>
          <a:lstStyle>
            <a:lvl1pPr>
              <a:defRPr b="1" i="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35924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B46A5-0023-5543-8FCC-5D0E21599EEF}"/>
              </a:ext>
            </a:extLst>
          </p:cNvPr>
          <p:cNvPicPr>
            <a:picLocks noChangeAspect="1"/>
          </p:cNvPicPr>
          <p:nvPr userDrawn="1"/>
        </p:nvPicPr>
        <p:blipFill>
          <a:blip r:embed="rId14"/>
          <a:stretch>
            <a:fillRect/>
          </a:stretch>
        </p:blipFill>
        <p:spPr>
          <a:xfrm>
            <a:off x="0" y="5897943"/>
            <a:ext cx="9144000" cy="71438"/>
          </a:xfrm>
          <a:prstGeom prst="rect">
            <a:avLst/>
          </a:prstGeom>
        </p:spPr>
      </p:pic>
      <p:pic>
        <p:nvPicPr>
          <p:cNvPr id="9" name="Picture 8">
            <a:extLst>
              <a:ext uri="{FF2B5EF4-FFF2-40B4-BE49-F238E27FC236}">
                <a16:creationId xmlns:a16="http://schemas.microsoft.com/office/drawing/2014/main" id="{67172BFD-EA79-AB40-ABD1-6554221356AB}"/>
              </a:ext>
            </a:extLst>
          </p:cNvPr>
          <p:cNvPicPr>
            <a:picLocks noChangeAspect="1"/>
          </p:cNvPicPr>
          <p:nvPr userDrawn="1"/>
        </p:nvPicPr>
        <p:blipFill>
          <a:blip r:embed="rId15"/>
          <a:stretch>
            <a:fillRect/>
          </a:stretch>
        </p:blipFill>
        <p:spPr>
          <a:xfrm>
            <a:off x="7414592" y="6060697"/>
            <a:ext cx="1415667" cy="684877"/>
          </a:xfrm>
          <a:prstGeom prst="rect">
            <a:avLst/>
          </a:prstGeom>
        </p:spPr>
      </p:pic>
    </p:spTree>
    <p:extLst>
      <p:ext uri="{BB962C8B-B14F-4D97-AF65-F5344CB8AC3E}">
        <p14:creationId xmlns:p14="http://schemas.microsoft.com/office/powerpoint/2010/main" val="3890037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u.gov.mb.ca/msa/applying-for-student-aid/frequently-asked-questions-for-students-with-disabilitie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umanitoba.ca/financial-aid-and-award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tudent_accessibility@umanitoba.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umanitoba.ca/student-supports/accessibilit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umanitoba.ca/admin/governance/media/Accessibility_Policy_-_2015_01_0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umanitoba.ca/admin/governance/media/Student_Accessibility_Procedure_-_2015_01_01.pdf"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01B1-947B-F649-BFE3-783BFB11EA52}"/>
              </a:ext>
            </a:extLst>
          </p:cNvPr>
          <p:cNvSpPr>
            <a:spLocks noGrp="1"/>
          </p:cNvSpPr>
          <p:nvPr>
            <p:ph type="ctrTitle"/>
          </p:nvPr>
        </p:nvSpPr>
        <p:spPr/>
        <p:txBody>
          <a:bodyPr/>
          <a:lstStyle/>
          <a:p>
            <a:r>
              <a:rPr lang="en-US" dirty="0"/>
              <a:t>Student Accessibility Services</a:t>
            </a:r>
          </a:p>
        </p:txBody>
      </p:sp>
    </p:spTree>
    <p:extLst>
      <p:ext uri="{BB962C8B-B14F-4D97-AF65-F5344CB8AC3E}">
        <p14:creationId xmlns:p14="http://schemas.microsoft.com/office/powerpoint/2010/main" val="313165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756AB-CC6C-D64F-A0F4-61286BD56649}"/>
              </a:ext>
            </a:extLst>
          </p:cNvPr>
          <p:cNvSpPr>
            <a:spLocks noGrp="1"/>
          </p:cNvSpPr>
          <p:nvPr>
            <p:ph type="title"/>
          </p:nvPr>
        </p:nvSpPr>
        <p:spPr>
          <a:xfrm>
            <a:off x="908685" y="592910"/>
            <a:ext cx="7326630" cy="487680"/>
          </a:xfrm>
        </p:spPr>
        <p:txBody>
          <a:bodyPr/>
          <a:lstStyle/>
          <a:p>
            <a:pPr algn="ctr"/>
            <a:r>
              <a:rPr lang="en-US" dirty="0">
                <a:solidFill>
                  <a:schemeClr val="accent1"/>
                </a:solidFill>
              </a:rPr>
              <a:t>We Support Students With:</a:t>
            </a:r>
          </a:p>
        </p:txBody>
      </p:sp>
      <p:sp>
        <p:nvSpPr>
          <p:cNvPr id="3" name="Content Placeholder 2"/>
          <p:cNvSpPr>
            <a:spLocks noGrp="1"/>
          </p:cNvSpPr>
          <p:nvPr>
            <p:ph idx="1"/>
          </p:nvPr>
        </p:nvSpPr>
        <p:spPr>
          <a:xfrm>
            <a:off x="295366" y="1488707"/>
            <a:ext cx="5114834" cy="3398982"/>
          </a:xfrm>
        </p:spPr>
        <p:txBody>
          <a:bodyPr/>
          <a:lstStyle/>
          <a:p>
            <a:pPr lvl="0"/>
            <a:r>
              <a:rPr lang="en-US" dirty="0"/>
              <a:t>Mental Health Disabilities</a:t>
            </a:r>
          </a:p>
          <a:p>
            <a:pPr lvl="0"/>
            <a:r>
              <a:rPr lang="en-US" dirty="0"/>
              <a:t>ADHD</a:t>
            </a:r>
          </a:p>
          <a:p>
            <a:pPr lvl="0"/>
            <a:r>
              <a:rPr lang="en-US" dirty="0"/>
              <a:t>Learning Disabilities</a:t>
            </a:r>
          </a:p>
          <a:p>
            <a:pPr lvl="0"/>
            <a:r>
              <a:rPr lang="en-US" dirty="0"/>
              <a:t>Visual Disabilities</a:t>
            </a:r>
          </a:p>
          <a:p>
            <a:pPr lvl="0"/>
            <a:r>
              <a:rPr lang="en-US" dirty="0"/>
              <a:t>Hearing</a:t>
            </a:r>
          </a:p>
          <a:p>
            <a:pPr lvl="0"/>
            <a:r>
              <a:rPr lang="en-US" dirty="0"/>
              <a:t> Acquired/ Traumatic Brain Injuries</a:t>
            </a:r>
          </a:p>
          <a:p>
            <a:pPr lvl="0"/>
            <a:r>
              <a:rPr lang="en-US" dirty="0"/>
              <a:t>Autism Spectrum Disorder (ASD)</a:t>
            </a:r>
          </a:p>
          <a:p>
            <a:pPr lvl="0"/>
            <a:endParaRPr lang="en-US" dirty="0"/>
          </a:p>
          <a:p>
            <a:pPr marL="0" lvl="0" indent="0">
              <a:buNone/>
            </a:pPr>
            <a:endParaRPr lang="en-US" dirty="0"/>
          </a:p>
        </p:txBody>
      </p:sp>
      <p:sp>
        <p:nvSpPr>
          <p:cNvPr id="6" name="Content Placeholder 2">
            <a:extLst>
              <a:ext uri="{FF2B5EF4-FFF2-40B4-BE49-F238E27FC236}">
                <a16:creationId xmlns:a16="http://schemas.microsoft.com/office/drawing/2014/main" id="{959C5AF2-A077-65DC-3CC6-7F80685B7567}"/>
              </a:ext>
            </a:extLst>
          </p:cNvPr>
          <p:cNvSpPr txBox="1">
            <a:spLocks/>
          </p:cNvSpPr>
          <p:nvPr/>
        </p:nvSpPr>
        <p:spPr>
          <a:xfrm>
            <a:off x="4852035" y="1488707"/>
            <a:ext cx="5114834" cy="33989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Chronic Illnesses</a:t>
            </a:r>
          </a:p>
          <a:p>
            <a:r>
              <a:rPr lang="en-US" dirty="0"/>
              <a:t>Physical/ Mobility Disabilities</a:t>
            </a:r>
          </a:p>
          <a:p>
            <a:r>
              <a:rPr lang="en-US" dirty="0"/>
              <a:t>Temporary Disabilities</a:t>
            </a:r>
          </a:p>
          <a:p>
            <a:r>
              <a:rPr lang="en-US" dirty="0"/>
              <a:t>And more!</a:t>
            </a:r>
          </a:p>
          <a:p>
            <a:endParaRPr lang="en-US" dirty="0"/>
          </a:p>
          <a:p>
            <a:endParaRPr lang="en-US" dirty="0"/>
          </a:p>
        </p:txBody>
      </p:sp>
    </p:spTree>
    <p:extLst>
      <p:ext uri="{BB962C8B-B14F-4D97-AF65-F5344CB8AC3E}">
        <p14:creationId xmlns:p14="http://schemas.microsoft.com/office/powerpoint/2010/main" val="318723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9A35-17D9-01B9-225D-482DE0D38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E1A44-4FB6-991E-22C4-E7A8EAC7166D}"/>
              </a:ext>
            </a:extLst>
          </p:cNvPr>
          <p:cNvSpPr>
            <a:spLocks noGrp="1"/>
          </p:cNvSpPr>
          <p:nvPr>
            <p:ph type="title"/>
          </p:nvPr>
        </p:nvSpPr>
        <p:spPr>
          <a:xfrm>
            <a:off x="772160" y="690881"/>
            <a:ext cx="7326630" cy="487680"/>
          </a:xfrm>
        </p:spPr>
        <p:txBody>
          <a:bodyPr/>
          <a:lstStyle/>
          <a:p>
            <a:pPr algn="ctr"/>
            <a:r>
              <a:rPr lang="en-CA" dirty="0"/>
              <a:t>Steps in Accessing SAS</a:t>
            </a:r>
          </a:p>
        </p:txBody>
      </p:sp>
      <p:sp>
        <p:nvSpPr>
          <p:cNvPr id="3" name="Content Placeholder 2">
            <a:extLst>
              <a:ext uri="{FF2B5EF4-FFF2-40B4-BE49-F238E27FC236}">
                <a16:creationId xmlns:a16="http://schemas.microsoft.com/office/drawing/2014/main" id="{05892EA2-28A9-C45B-26B4-AEB1D18C9E77}"/>
              </a:ext>
            </a:extLst>
          </p:cNvPr>
          <p:cNvSpPr>
            <a:spLocks noGrp="1"/>
          </p:cNvSpPr>
          <p:nvPr>
            <p:ph idx="1"/>
          </p:nvPr>
        </p:nvSpPr>
        <p:spPr>
          <a:xfrm>
            <a:off x="355600" y="1547128"/>
            <a:ext cx="8159750" cy="4167872"/>
          </a:xfrm>
        </p:spPr>
        <p:txBody>
          <a:bodyPr/>
          <a:lstStyle/>
          <a:p>
            <a:pPr marL="457200" indent="-457200">
              <a:buAutoNum type="arabicPeriod"/>
            </a:pPr>
            <a:r>
              <a:rPr lang="en-US" dirty="0"/>
              <a:t>Student contacts SAS to set up an intake/consultation (can be done by phone, web conference or in person).</a:t>
            </a:r>
          </a:p>
          <a:p>
            <a:pPr marL="457200" indent="-457200">
              <a:buAutoNum type="arabicPeriod"/>
            </a:pPr>
            <a:r>
              <a:rPr lang="en-US" dirty="0"/>
              <a:t>Student provides SAS with medical documentation</a:t>
            </a:r>
          </a:p>
          <a:p>
            <a:pPr lvl="1"/>
            <a:r>
              <a:rPr lang="en-US" dirty="0"/>
              <a:t>from a registered medical health professional and includes a diagnosis and accommodation recommendations.</a:t>
            </a:r>
          </a:p>
          <a:p>
            <a:pPr marL="457200" indent="-457200">
              <a:buAutoNum type="arabicPeriod"/>
            </a:pPr>
            <a:r>
              <a:rPr lang="en-US" dirty="0"/>
              <a:t>Student speaks with an Accessibility Coordinator to:</a:t>
            </a:r>
          </a:p>
          <a:p>
            <a:pPr lvl="1"/>
            <a:r>
              <a:rPr lang="en-US" dirty="0"/>
              <a:t>create individualized accommodation plan based on documentation, best practice, and student provided input.</a:t>
            </a:r>
          </a:p>
          <a:p>
            <a:pPr lvl="1"/>
            <a:r>
              <a:rPr lang="en-US" dirty="0"/>
              <a:t>uphold academic standards (</a:t>
            </a:r>
            <a:r>
              <a:rPr lang="en-US" dirty="0" err="1"/>
              <a:t>eg</a:t>
            </a:r>
            <a:r>
              <a:rPr lang="en-US" dirty="0"/>
              <a:t>: essential skills &amp; technical abilities).</a:t>
            </a:r>
          </a:p>
          <a:p>
            <a:pPr marL="457200" indent="-457200">
              <a:buAutoNum type="arabicPeriod"/>
            </a:pPr>
            <a:r>
              <a:rPr lang="en-US" dirty="0"/>
              <a:t>Continued partnership between student/College/SAS</a:t>
            </a:r>
          </a:p>
        </p:txBody>
      </p:sp>
    </p:spTree>
    <p:extLst>
      <p:ext uri="{BB962C8B-B14F-4D97-AF65-F5344CB8AC3E}">
        <p14:creationId xmlns:p14="http://schemas.microsoft.com/office/powerpoint/2010/main" val="1559269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88684" y="592183"/>
            <a:ext cx="7202400" cy="1201783"/>
          </a:xfrm>
          <a:prstGeom prst="rect">
            <a:avLst/>
          </a:prstGeom>
        </p:spPr>
        <p:txBody>
          <a:bodyPr spcFirstLastPara="1" wrap="square" lIns="68575" tIns="34275" rIns="68575" bIns="34275" anchor="t" anchorCtr="0">
            <a:noAutofit/>
          </a:bodyPr>
          <a:lstStyle/>
          <a:p>
            <a:pPr algn="ctr">
              <a:spcBef>
                <a:spcPts val="0"/>
              </a:spcBef>
            </a:pPr>
            <a:r>
              <a:rPr lang="en-US" b="1" dirty="0">
                <a:solidFill>
                  <a:schemeClr val="accent1">
                    <a:lumMod val="75000"/>
                  </a:schemeClr>
                </a:solidFill>
                <a:latin typeface="Arial" panose="020B0604020202020204" pitchFamily="34" charset="0"/>
                <a:cs typeface="Arial" panose="020B0604020202020204" pitchFamily="34" charset="0"/>
              </a:rPr>
              <a:t>What is an Academic Accommodation?</a:t>
            </a:r>
          </a:p>
        </p:txBody>
      </p:sp>
      <p:sp>
        <p:nvSpPr>
          <p:cNvPr id="95" name="Google Shape;95;p18"/>
          <p:cNvSpPr txBox="1">
            <a:spLocks noGrp="1"/>
          </p:cNvSpPr>
          <p:nvPr>
            <p:ph type="body" idx="1"/>
          </p:nvPr>
        </p:nvSpPr>
        <p:spPr>
          <a:xfrm>
            <a:off x="1088684" y="1793966"/>
            <a:ext cx="7202400" cy="2760617"/>
          </a:xfrm>
          <a:prstGeom prst="rect">
            <a:avLst/>
          </a:prstGeom>
        </p:spPr>
        <p:txBody>
          <a:bodyPr spcFirstLastPara="1" wrap="square" lIns="68575" tIns="34275" rIns="68575" bIns="34275" anchor="t" anchorCtr="0">
            <a:noAutofit/>
          </a:bodyPr>
          <a:lstStyle/>
          <a:p>
            <a:pPr marL="457200" indent="-317500">
              <a:spcBef>
                <a:spcPts val="700"/>
              </a:spcBef>
              <a:buClr>
                <a:srgbClr val="000000"/>
              </a:buClr>
              <a:buSzPts val="1400"/>
              <a:buFont typeface="Calibri"/>
              <a:buChar char="●"/>
            </a:pPr>
            <a:r>
              <a:rPr lang="en" dirty="0">
                <a:solidFill>
                  <a:srgbClr val="000000"/>
                </a:solidFill>
                <a:latin typeface="Calibri"/>
                <a:ea typeface="Calibri"/>
                <a:cs typeface="Calibri"/>
                <a:sym typeface="Calibri"/>
              </a:rPr>
              <a:t> </a:t>
            </a:r>
            <a:r>
              <a:rPr lang="en" sz="2000" dirty="0">
                <a:solidFill>
                  <a:srgbClr val="000000"/>
                </a:solidFill>
                <a:latin typeface="Arial" panose="020B0604020202020204" pitchFamily="34" charset="0"/>
                <a:ea typeface="Calibri"/>
                <a:cs typeface="Arial" panose="020B0604020202020204" pitchFamily="34" charset="0"/>
                <a:sym typeface="Calibri"/>
              </a:rPr>
              <a:t>A different way of doing a task.</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Allows the student work better and more efficiently.</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Uses strengths to work around areas of weakness or barriers.</a:t>
            </a:r>
            <a:endParaRPr sz="2000" dirty="0">
              <a:solidFill>
                <a:srgbClr val="000000"/>
              </a:solidFill>
              <a:latin typeface="Arial" panose="020B0604020202020204" pitchFamily="34" charset="0"/>
              <a:ea typeface="Calibri"/>
              <a:cs typeface="Arial" panose="020B0604020202020204" pitchFamily="34" charset="0"/>
              <a:sym typeface="Calibri"/>
            </a:endParaRPr>
          </a:p>
          <a:p>
            <a:pPr marL="457200" indent="-317500">
              <a:spcAft>
                <a:spcPts val="1000"/>
              </a:spcAft>
              <a:buClr>
                <a:srgbClr val="000000"/>
              </a:buClr>
              <a:buSzPts val="1400"/>
              <a:buFont typeface="Calibri"/>
              <a:buChar char="●"/>
            </a:pPr>
            <a:r>
              <a:rPr lang="en" sz="2000" dirty="0">
                <a:solidFill>
                  <a:srgbClr val="000000"/>
                </a:solidFill>
                <a:latin typeface="Arial" panose="020B0604020202020204" pitchFamily="34" charset="0"/>
                <a:ea typeface="Calibri"/>
                <a:cs typeface="Arial" panose="020B0604020202020204" pitchFamily="34" charset="0"/>
                <a:sym typeface="Calibri"/>
              </a:rPr>
              <a:t>Levels the playing field </a:t>
            </a:r>
            <a:r>
              <a:rPr lang="en" sz="2000" u="sng" dirty="0">
                <a:solidFill>
                  <a:srgbClr val="000000"/>
                </a:solidFill>
                <a:latin typeface="Arial" panose="020B0604020202020204" pitchFamily="34" charset="0"/>
                <a:ea typeface="Calibri"/>
                <a:cs typeface="Arial" panose="020B0604020202020204" pitchFamily="34" charset="0"/>
                <a:sym typeface="Calibri"/>
              </a:rPr>
              <a:t>without</a:t>
            </a:r>
            <a:r>
              <a:rPr lang="en" sz="2000" dirty="0">
                <a:solidFill>
                  <a:srgbClr val="000000"/>
                </a:solidFill>
                <a:latin typeface="Arial" panose="020B0604020202020204" pitchFamily="34" charset="0"/>
                <a:ea typeface="Calibri"/>
                <a:cs typeface="Arial" panose="020B0604020202020204" pitchFamily="34" charset="0"/>
                <a:sym typeface="Calibri"/>
              </a:rPr>
              <a:t> lowering the standards or compromising the integrity of a program.</a:t>
            </a:r>
            <a:endParaRPr sz="2000" dirty="0">
              <a:solidFill>
                <a:srgbClr val="000000"/>
              </a:solidFill>
              <a:latin typeface="Arial" panose="020B0604020202020204" pitchFamily="34" charset="0"/>
              <a:ea typeface="Calibri"/>
              <a:cs typeface="Arial" panose="020B0604020202020204" pitchFamily="34" charset="0"/>
              <a:sym typeface="Calibri"/>
            </a:endParaRPr>
          </a:p>
        </p:txBody>
      </p:sp>
      <p:pic>
        <p:nvPicPr>
          <p:cNvPr id="96" name="Google Shape;96;p18" descr="Picture of paper squares thinking and moving across hills and water, using a ladder and a bridge.  &#10;" title="Picture of paper squares moving across a landscape"/>
          <p:cNvPicPr preferRelativeResize="0"/>
          <p:nvPr/>
        </p:nvPicPr>
        <p:blipFill>
          <a:blip r:embed="rId3">
            <a:alphaModFix/>
          </a:blip>
          <a:stretch>
            <a:fillRect/>
          </a:stretch>
        </p:blipFill>
        <p:spPr>
          <a:xfrm>
            <a:off x="2632364" y="4147127"/>
            <a:ext cx="2937164" cy="1034474"/>
          </a:xfrm>
          <a:prstGeom prst="rect">
            <a:avLst/>
          </a:prstGeom>
          <a:noFill/>
          <a:ln>
            <a:noFill/>
          </a:ln>
        </p:spPr>
      </p:pic>
    </p:spTree>
    <p:extLst>
      <p:ext uri="{BB962C8B-B14F-4D97-AF65-F5344CB8AC3E}">
        <p14:creationId xmlns:p14="http://schemas.microsoft.com/office/powerpoint/2010/main" val="804167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73740-3729-5C3A-D3F3-EA509A0F5EA7}"/>
              </a:ext>
            </a:extLst>
          </p:cNvPr>
          <p:cNvSpPr>
            <a:spLocks noGrp="1"/>
          </p:cNvSpPr>
          <p:nvPr>
            <p:ph idx="1"/>
          </p:nvPr>
        </p:nvSpPr>
        <p:spPr>
          <a:xfrm>
            <a:off x="612185" y="1397317"/>
            <a:ext cx="7919630" cy="3726116"/>
          </a:xfrm>
        </p:spPr>
        <p:txBody>
          <a:bodyPr/>
          <a:lstStyle/>
          <a:p>
            <a:pPr marL="139700" indent="0">
              <a:spcAft>
                <a:spcPts val="1000"/>
              </a:spcAft>
              <a:buClr>
                <a:srgbClr val="000000"/>
              </a:buClr>
              <a:buSzPts val="1400"/>
              <a:buNone/>
            </a:pPr>
            <a:r>
              <a:rPr lang="en-US" sz="2000" dirty="0">
                <a:solidFill>
                  <a:srgbClr val="000000"/>
                </a:solidFill>
                <a:ea typeface="Calibri"/>
              </a:rPr>
              <a:t>A barrier can be considered as anything within the academic and/or campus environment that interferes with a student's ability to:</a:t>
            </a:r>
          </a:p>
          <a:p>
            <a:pPr marL="457200" indent="-317500">
              <a:buClr>
                <a:srgbClr val="000000"/>
              </a:buClr>
              <a:buSzPts val="1400"/>
              <a:buFont typeface="Calibri"/>
              <a:buChar char="●"/>
            </a:pPr>
            <a:r>
              <a:rPr lang="en-US" sz="2000" dirty="0">
                <a:solidFill>
                  <a:srgbClr val="000000"/>
                </a:solidFill>
                <a:ea typeface="Calibri"/>
              </a:rPr>
              <a:t>Fully engage and participate in the same activities; </a:t>
            </a:r>
          </a:p>
          <a:p>
            <a:pPr marL="457200" indent="-317500">
              <a:buClr>
                <a:srgbClr val="000000"/>
              </a:buClr>
              <a:buSzPts val="1400"/>
              <a:buFont typeface="Calibri"/>
              <a:buChar char="●"/>
            </a:pPr>
            <a:r>
              <a:rPr lang="en-US" sz="2000" dirty="0">
                <a:solidFill>
                  <a:srgbClr val="000000"/>
                </a:solidFill>
                <a:ea typeface="Calibri"/>
              </a:rPr>
              <a:t>Utilize the same information shared with everyone; </a:t>
            </a:r>
          </a:p>
          <a:p>
            <a:pPr marL="457200" indent="-317500">
              <a:buClr>
                <a:srgbClr val="000000"/>
              </a:buClr>
              <a:buSzPts val="1400"/>
              <a:buFont typeface="Calibri"/>
              <a:buChar char="●"/>
            </a:pPr>
            <a:r>
              <a:rPr lang="en-US" sz="2000" dirty="0">
                <a:solidFill>
                  <a:srgbClr val="000000"/>
                </a:solidFill>
                <a:ea typeface="Calibri"/>
              </a:rPr>
              <a:t>Have the same opportunity to achieve; </a:t>
            </a:r>
          </a:p>
          <a:p>
            <a:pPr marL="457200" indent="-317500">
              <a:buClr>
                <a:srgbClr val="000000"/>
              </a:buClr>
              <a:buSzPts val="1400"/>
              <a:buFont typeface="Calibri"/>
              <a:buChar char="●"/>
            </a:pPr>
            <a:r>
              <a:rPr lang="en-US" sz="2000" dirty="0">
                <a:solidFill>
                  <a:srgbClr val="000000"/>
                </a:solidFill>
                <a:ea typeface="Calibri"/>
              </a:rPr>
              <a:t>Enjoy the same campus services, benefits and experiences as a person without a disability. </a:t>
            </a:r>
          </a:p>
          <a:p>
            <a:pPr marL="457200" indent="-317500">
              <a:buClr>
                <a:srgbClr val="000000"/>
              </a:buClr>
              <a:buSzPts val="1400"/>
              <a:buFont typeface="Calibri"/>
              <a:buChar char="●"/>
            </a:pPr>
            <a:endParaRPr lang="en-US" dirty="0"/>
          </a:p>
          <a:p>
            <a:pPr marL="139700" indent="0">
              <a:spcAft>
                <a:spcPts val="1000"/>
              </a:spcAft>
              <a:buClr>
                <a:srgbClr val="000000"/>
              </a:buClr>
              <a:buSzPts val="1400"/>
              <a:buNone/>
            </a:pPr>
            <a:r>
              <a:rPr lang="en-US" sz="2000" dirty="0">
                <a:solidFill>
                  <a:srgbClr val="000000"/>
                </a:solidFill>
                <a:ea typeface="Calibri"/>
              </a:rPr>
              <a:t>Due to the interaction of the student’s disability with the activity or environment.</a:t>
            </a:r>
          </a:p>
          <a:p>
            <a:pPr marL="0" indent="0">
              <a:buNone/>
            </a:pPr>
            <a:r>
              <a:rPr lang="en-US" sz="1200" dirty="0"/>
              <a:t>Presentation: Would This Be a Fundamental Alteration? Practical Guidance For Working with Students and Faculty Jamie Axelrod, Northern Arizona University Adam Meyer, University of Central Florida</a:t>
            </a:r>
          </a:p>
          <a:p>
            <a:pPr marL="0" indent="0">
              <a:buNone/>
            </a:pPr>
            <a:endParaRPr lang="en-US" dirty="0"/>
          </a:p>
        </p:txBody>
      </p:sp>
      <p:sp>
        <p:nvSpPr>
          <p:cNvPr id="2" name="Google Shape;94;p18">
            <a:extLst>
              <a:ext uri="{FF2B5EF4-FFF2-40B4-BE49-F238E27FC236}">
                <a16:creationId xmlns:a16="http://schemas.microsoft.com/office/drawing/2014/main" id="{534EA108-3984-74D9-DEF8-E42B7FA13D22}"/>
              </a:ext>
            </a:extLst>
          </p:cNvPr>
          <p:cNvSpPr txBox="1">
            <a:spLocks noGrp="1"/>
          </p:cNvSpPr>
          <p:nvPr>
            <p:ph type="title"/>
          </p:nvPr>
        </p:nvSpPr>
        <p:spPr>
          <a:xfrm>
            <a:off x="443898" y="470123"/>
            <a:ext cx="8700102" cy="1201783"/>
          </a:xfrm>
          <a:prstGeom prst="rect">
            <a:avLst/>
          </a:prstGeom>
        </p:spPr>
        <p:txBody>
          <a:bodyPr spcFirstLastPara="1" wrap="square" lIns="68575" tIns="34275" rIns="68575" bIns="34275" anchor="t" anchorCtr="0">
            <a:noAutofit/>
          </a:bodyPr>
          <a:lstStyle/>
          <a:p>
            <a:pPr>
              <a:spcBef>
                <a:spcPts val="0"/>
              </a:spcBef>
            </a:pPr>
            <a:r>
              <a:rPr lang="en-US" sz="4400" b="1" dirty="0">
                <a:solidFill>
                  <a:schemeClr val="accent1"/>
                </a:solidFill>
                <a:latin typeface="Arial" panose="020B0604020202020204" pitchFamily="34" charset="0"/>
                <a:cs typeface="Arial" panose="020B0604020202020204" pitchFamily="34" charset="0"/>
              </a:rPr>
              <a:t>What is a barrier?</a:t>
            </a:r>
          </a:p>
        </p:txBody>
      </p:sp>
    </p:spTree>
    <p:extLst>
      <p:ext uri="{BB962C8B-B14F-4D97-AF65-F5344CB8AC3E}">
        <p14:creationId xmlns:p14="http://schemas.microsoft.com/office/powerpoint/2010/main" val="206697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0691-5591-6EAA-E77F-AFCB3DEA5A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0388CA-534B-79B7-49F4-6284EE7566A7}"/>
              </a:ext>
            </a:extLst>
          </p:cNvPr>
          <p:cNvSpPr>
            <a:spLocks noGrp="1"/>
          </p:cNvSpPr>
          <p:nvPr>
            <p:ph idx="1"/>
          </p:nvPr>
        </p:nvSpPr>
        <p:spPr>
          <a:xfrm>
            <a:off x="612185" y="2315187"/>
            <a:ext cx="7919630" cy="2227626"/>
          </a:xfrm>
        </p:spPr>
        <p:txBody>
          <a:bodyPr/>
          <a:lstStyle/>
          <a:p>
            <a:pPr marL="457200" indent="-317500">
              <a:buClr>
                <a:srgbClr val="000000"/>
              </a:buClr>
              <a:buSzPts val="1400"/>
              <a:buFont typeface="Calibri"/>
              <a:buChar char="●"/>
            </a:pPr>
            <a:r>
              <a:rPr lang="en-US" sz="2000" dirty="0">
                <a:solidFill>
                  <a:srgbClr val="000000"/>
                </a:solidFill>
                <a:ea typeface="Calibri"/>
              </a:rPr>
              <a:t>Fully engage and participate in the same activities;</a:t>
            </a:r>
          </a:p>
          <a:p>
            <a:pPr marL="457200" indent="-317500">
              <a:buClr>
                <a:srgbClr val="000000"/>
              </a:buClr>
              <a:buSzPts val="1400"/>
              <a:buFont typeface="Calibri"/>
              <a:buChar char="●"/>
            </a:pPr>
            <a:r>
              <a:rPr lang="en-US" sz="2000" dirty="0">
                <a:solidFill>
                  <a:srgbClr val="000000"/>
                </a:solidFill>
                <a:ea typeface="Calibri"/>
              </a:rPr>
              <a:t>Utilize the same information shared with everyone; </a:t>
            </a:r>
          </a:p>
          <a:p>
            <a:pPr marL="457200" indent="-317500">
              <a:buClr>
                <a:srgbClr val="000000"/>
              </a:buClr>
              <a:buSzPts val="1400"/>
              <a:buFont typeface="Calibri"/>
              <a:buChar char="●"/>
            </a:pPr>
            <a:r>
              <a:rPr lang="en-US" sz="2000" dirty="0">
                <a:solidFill>
                  <a:srgbClr val="000000"/>
                </a:solidFill>
                <a:ea typeface="Calibri"/>
              </a:rPr>
              <a:t>Have the same opportunity to achieve; </a:t>
            </a:r>
          </a:p>
          <a:p>
            <a:pPr marL="457200" indent="-317500">
              <a:buClr>
                <a:srgbClr val="000000"/>
              </a:buClr>
              <a:buSzPts val="1400"/>
              <a:buFont typeface="Calibri"/>
              <a:buChar char="●"/>
            </a:pPr>
            <a:r>
              <a:rPr lang="en-US" sz="2000" dirty="0">
                <a:solidFill>
                  <a:srgbClr val="000000"/>
                </a:solidFill>
                <a:ea typeface="Calibri"/>
              </a:rPr>
              <a:t>Have the same opportunity to enjoy the same campus services, benefits and experiences offered to a person without a disability. </a:t>
            </a:r>
          </a:p>
          <a:p>
            <a:pPr marL="139700" indent="0">
              <a:buClr>
                <a:srgbClr val="000000"/>
              </a:buClr>
              <a:buSzPts val="1400"/>
              <a:buNone/>
            </a:pPr>
            <a:endParaRPr lang="en-US" dirty="0"/>
          </a:p>
        </p:txBody>
      </p:sp>
      <p:sp>
        <p:nvSpPr>
          <p:cNvPr id="2" name="Google Shape;94;p18">
            <a:extLst>
              <a:ext uri="{FF2B5EF4-FFF2-40B4-BE49-F238E27FC236}">
                <a16:creationId xmlns:a16="http://schemas.microsoft.com/office/drawing/2014/main" id="{0E71E2F2-8E2D-4ADE-87B1-D38F2DFFBDEC}"/>
              </a:ext>
            </a:extLst>
          </p:cNvPr>
          <p:cNvSpPr txBox="1">
            <a:spLocks noGrp="1"/>
          </p:cNvSpPr>
          <p:nvPr>
            <p:ph type="title"/>
          </p:nvPr>
        </p:nvSpPr>
        <p:spPr>
          <a:xfrm>
            <a:off x="443898" y="470123"/>
            <a:ext cx="8700102" cy="1201783"/>
          </a:xfrm>
          <a:prstGeom prst="rect">
            <a:avLst/>
          </a:prstGeom>
        </p:spPr>
        <p:txBody>
          <a:bodyPr spcFirstLastPara="1" wrap="square" lIns="68575" tIns="34275" rIns="68575" bIns="34275" anchor="t" anchorCtr="0">
            <a:noAutofit/>
          </a:bodyPr>
          <a:lstStyle/>
          <a:p>
            <a:pPr>
              <a:spcBef>
                <a:spcPts val="0"/>
              </a:spcBef>
            </a:pPr>
            <a:r>
              <a:rPr lang="en-US" sz="4400" b="1" dirty="0">
                <a:solidFill>
                  <a:schemeClr val="accent1"/>
                </a:solidFill>
                <a:latin typeface="Arial" panose="020B0604020202020204" pitchFamily="34" charset="0"/>
                <a:cs typeface="Arial" panose="020B0604020202020204" pitchFamily="34" charset="0"/>
              </a:rPr>
              <a:t>Equitable Access:</a:t>
            </a:r>
          </a:p>
        </p:txBody>
      </p:sp>
      <p:sp>
        <p:nvSpPr>
          <p:cNvPr id="8" name="TextBox 7">
            <a:extLst>
              <a:ext uri="{FF2B5EF4-FFF2-40B4-BE49-F238E27FC236}">
                <a16:creationId xmlns:a16="http://schemas.microsoft.com/office/drawing/2014/main" id="{09F823AF-9EB0-AA7E-50BA-A1D031D47A5B}"/>
              </a:ext>
            </a:extLst>
          </p:cNvPr>
          <p:cNvSpPr txBox="1"/>
          <p:nvPr/>
        </p:nvSpPr>
        <p:spPr>
          <a:xfrm>
            <a:off x="443898" y="1441073"/>
            <a:ext cx="8033657" cy="461665"/>
          </a:xfrm>
          <a:prstGeom prst="rect">
            <a:avLst/>
          </a:prstGeom>
          <a:noFill/>
        </p:spPr>
        <p:txBody>
          <a:bodyPr wrap="square">
            <a:spAutoFit/>
          </a:bodyPr>
          <a:lstStyle/>
          <a:p>
            <a:pPr marL="0" indent="0">
              <a:buFont typeface="Arial" panose="020B0604020202020204" pitchFamily="34" charset="0"/>
              <a:buNone/>
            </a:pPr>
            <a:r>
              <a:rPr lang="en-US" sz="2400" dirty="0"/>
              <a:t>People experience equitable access when they are able to: </a:t>
            </a:r>
          </a:p>
        </p:txBody>
      </p:sp>
    </p:spTree>
    <p:extLst>
      <p:ext uri="{BB962C8B-B14F-4D97-AF65-F5344CB8AC3E}">
        <p14:creationId xmlns:p14="http://schemas.microsoft.com/office/powerpoint/2010/main" val="366301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1088684" y="592183"/>
            <a:ext cx="7202400" cy="1201783"/>
          </a:xfrm>
          <a:prstGeom prst="rect">
            <a:avLst/>
          </a:prstGeom>
        </p:spPr>
        <p:txBody>
          <a:bodyPr spcFirstLastPara="1" wrap="square" lIns="68575" tIns="34275" rIns="68575" bIns="34275" anchor="t" anchorCtr="0">
            <a:noAutofit/>
          </a:bodyPr>
          <a:lstStyle/>
          <a:p>
            <a:pPr>
              <a:spcBef>
                <a:spcPts val="0"/>
              </a:spcBef>
            </a:pPr>
            <a:r>
              <a:rPr lang="en-US" sz="4000" b="1" dirty="0">
                <a:solidFill>
                  <a:schemeClr val="accent1"/>
                </a:solidFill>
                <a:latin typeface="Arial" panose="020B0604020202020204" pitchFamily="34" charset="0"/>
                <a:cs typeface="Arial" panose="020B0604020202020204" pitchFamily="34" charset="0"/>
              </a:rPr>
              <a:t>Reasonable accommodation</a:t>
            </a:r>
          </a:p>
        </p:txBody>
      </p:sp>
      <p:sp>
        <p:nvSpPr>
          <p:cNvPr id="95" name="Google Shape;95;p18"/>
          <p:cNvSpPr txBox="1">
            <a:spLocks noGrp="1"/>
          </p:cNvSpPr>
          <p:nvPr>
            <p:ph type="body" idx="1"/>
          </p:nvPr>
        </p:nvSpPr>
        <p:spPr>
          <a:xfrm>
            <a:off x="1088684" y="1689767"/>
            <a:ext cx="7202400" cy="2577737"/>
          </a:xfrm>
          <a:prstGeom prst="rect">
            <a:avLst/>
          </a:prstGeom>
        </p:spPr>
        <p:txBody>
          <a:bodyPr spcFirstLastPara="1" wrap="square" lIns="68575" tIns="34275" rIns="68575" bIns="34275" anchor="t" anchorCtr="0">
            <a:noAutofit/>
          </a:bodyPr>
          <a:lstStyle/>
          <a:p>
            <a:r>
              <a:rPr lang="en-CA" sz="2000" dirty="0">
                <a:latin typeface="Arial" panose="020B0604020202020204" pitchFamily="34" charset="0"/>
                <a:cs typeface="Arial" panose="020B0604020202020204" pitchFamily="34" charset="0"/>
              </a:rPr>
              <a:t>Must offer accommodations which are reasonable, not necessarily perfect – needs, not desires</a:t>
            </a:r>
          </a:p>
          <a:p>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Students obligated to accept reasonable offer</a:t>
            </a:r>
          </a:p>
          <a:p>
            <a:pPr marL="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Process is as important as the accommodation (flexible, private, individualized, respectful, timely)</a:t>
            </a:r>
          </a:p>
          <a:p>
            <a:pPr marL="457200" indent="-317500">
              <a:spcBef>
                <a:spcPts val="700"/>
              </a:spcBef>
              <a:buClr>
                <a:srgbClr val="000000"/>
              </a:buClr>
              <a:buSzPts val="1400"/>
              <a:buFont typeface="Calibri"/>
              <a:buChar char="●"/>
            </a:pPr>
            <a:endParaRPr sz="2000" dirty="0">
              <a:solidFill>
                <a:srgbClr val="000000"/>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123023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690881"/>
            <a:ext cx="8475405" cy="487680"/>
          </a:xfrm>
        </p:spPr>
        <p:txBody>
          <a:bodyPr/>
          <a:lstStyle/>
          <a:p>
            <a:pPr algn="ctr"/>
            <a:r>
              <a:rPr lang="en-US" dirty="0"/>
              <a:t>Sample Academic Accommodations</a:t>
            </a:r>
          </a:p>
        </p:txBody>
      </p:sp>
      <p:sp>
        <p:nvSpPr>
          <p:cNvPr id="3" name="Content Placeholder 2"/>
          <p:cNvSpPr>
            <a:spLocks noGrp="1"/>
          </p:cNvSpPr>
          <p:nvPr>
            <p:ph idx="1"/>
          </p:nvPr>
        </p:nvSpPr>
        <p:spPr>
          <a:xfrm>
            <a:off x="894080" y="1422401"/>
            <a:ext cx="7326630" cy="3583708"/>
          </a:xfrm>
        </p:spPr>
        <p:txBody>
          <a:bodyPr/>
          <a:lstStyle/>
          <a:p>
            <a:r>
              <a:rPr lang="en-US" sz="2000" dirty="0"/>
              <a:t>Test and exam accommodations</a:t>
            </a:r>
          </a:p>
          <a:p>
            <a:pPr lvl="1"/>
            <a:r>
              <a:rPr lang="en-US" dirty="0"/>
              <a:t>extra time, alternate space</a:t>
            </a:r>
          </a:p>
          <a:p>
            <a:r>
              <a:rPr lang="en-US" sz="2000" dirty="0"/>
              <a:t>Volunteer note-taking</a:t>
            </a:r>
          </a:p>
          <a:p>
            <a:r>
              <a:rPr lang="en-US" sz="2000" dirty="0"/>
              <a:t>Sign language interpretation (ASL) and transcription service</a:t>
            </a:r>
          </a:p>
          <a:p>
            <a:r>
              <a:rPr lang="en-US" sz="2000" dirty="0"/>
              <a:t>Assistive technology  </a:t>
            </a:r>
          </a:p>
          <a:p>
            <a:r>
              <a:rPr lang="en-US" sz="2000" dirty="0"/>
              <a:t>Alternate formats for course material</a:t>
            </a:r>
          </a:p>
          <a:p>
            <a:r>
              <a:rPr lang="en-US" sz="2000" dirty="0"/>
              <a:t>Planning for practicum or clinical</a:t>
            </a:r>
          </a:p>
          <a:p>
            <a:pPr marL="0" indent="0">
              <a:buNone/>
            </a:pPr>
            <a:r>
              <a:rPr lang="en-US" sz="2000" dirty="0"/>
              <a:t>Other accommodations and programs are available.</a:t>
            </a:r>
          </a:p>
          <a:p>
            <a:endParaRPr lang="en-US" dirty="0"/>
          </a:p>
        </p:txBody>
      </p:sp>
    </p:spTree>
    <p:extLst>
      <p:ext uri="{BB962C8B-B14F-4D97-AF65-F5344CB8AC3E}">
        <p14:creationId xmlns:p14="http://schemas.microsoft.com/office/powerpoint/2010/main" val="352295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83" y="933527"/>
            <a:ext cx="7326630" cy="487680"/>
          </a:xfrm>
        </p:spPr>
        <p:txBody>
          <a:bodyPr/>
          <a:lstStyle/>
          <a:p>
            <a:pPr algn="ctr"/>
            <a:r>
              <a:rPr lang="en-US" dirty="0"/>
              <a:t> Clinical Accommodations</a:t>
            </a:r>
          </a:p>
        </p:txBody>
      </p:sp>
      <p:sp>
        <p:nvSpPr>
          <p:cNvPr id="3" name="Content Placeholder 2"/>
          <p:cNvSpPr>
            <a:spLocks noGrp="1"/>
          </p:cNvSpPr>
          <p:nvPr>
            <p:ph idx="1"/>
          </p:nvPr>
        </p:nvSpPr>
        <p:spPr>
          <a:xfrm>
            <a:off x="864408" y="2206485"/>
            <a:ext cx="7650942" cy="2092960"/>
          </a:xfrm>
        </p:spPr>
        <p:txBody>
          <a:bodyPr/>
          <a:lstStyle/>
          <a:p>
            <a:pPr marL="0" indent="0">
              <a:buNone/>
            </a:pPr>
            <a:r>
              <a:rPr lang="en-US" dirty="0"/>
              <a:t>May be implemented based on consultation with the student’s healthcare provider and the Accommodation Team for the College </a:t>
            </a:r>
          </a:p>
        </p:txBody>
      </p:sp>
      <p:pic>
        <p:nvPicPr>
          <p:cNvPr id="4" name="Picture 3" descr="4 people working together to complete a puzzl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170354" y="3252965"/>
            <a:ext cx="2663766" cy="24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2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269F-B1F7-59FC-7BDA-F75BA9120235}"/>
              </a:ext>
            </a:extLst>
          </p:cNvPr>
          <p:cNvSpPr>
            <a:spLocks noGrp="1"/>
          </p:cNvSpPr>
          <p:nvPr>
            <p:ph type="title"/>
          </p:nvPr>
        </p:nvSpPr>
        <p:spPr/>
        <p:txBody>
          <a:bodyPr/>
          <a:lstStyle/>
          <a:p>
            <a:r>
              <a:rPr lang="en-US" dirty="0"/>
              <a:t>Accommodation Team for Complex cases</a:t>
            </a:r>
          </a:p>
        </p:txBody>
      </p:sp>
      <p:sp>
        <p:nvSpPr>
          <p:cNvPr id="3" name="Content Placeholder 2">
            <a:extLst>
              <a:ext uri="{FF2B5EF4-FFF2-40B4-BE49-F238E27FC236}">
                <a16:creationId xmlns:a16="http://schemas.microsoft.com/office/drawing/2014/main" id="{E1F400F9-99D3-64DD-87A9-6DDC91334B17}"/>
              </a:ext>
            </a:extLst>
          </p:cNvPr>
          <p:cNvSpPr>
            <a:spLocks noGrp="1"/>
          </p:cNvSpPr>
          <p:nvPr>
            <p:ph idx="1"/>
          </p:nvPr>
        </p:nvSpPr>
        <p:spPr>
          <a:xfrm>
            <a:off x="1114292" y="2304850"/>
            <a:ext cx="7326630" cy="2568143"/>
          </a:xfrm>
        </p:spPr>
        <p:txBody>
          <a:bodyPr/>
          <a:lstStyle/>
          <a:p>
            <a:r>
              <a:rPr lang="en-CA" sz="2400" dirty="0">
                <a:solidFill>
                  <a:srgbClr val="000000"/>
                </a:solidFill>
              </a:rPr>
              <a:t>Decisions regarding unusual or non-standard accommodations are not made in isolation</a:t>
            </a:r>
          </a:p>
          <a:p>
            <a:r>
              <a:rPr lang="en-CA" sz="2400" dirty="0">
                <a:solidFill>
                  <a:srgbClr val="000000"/>
                </a:solidFill>
              </a:rPr>
              <a:t>Accommodation Team created with representation from the college and SAS.</a:t>
            </a:r>
          </a:p>
          <a:p>
            <a:r>
              <a:rPr lang="en-CA" sz="2400" dirty="0">
                <a:solidFill>
                  <a:srgbClr val="000000"/>
                </a:solidFill>
              </a:rPr>
              <a:t> Accommodations arrived at through discussion (balancing academic/clinical standards with needs caused by disability)</a:t>
            </a:r>
          </a:p>
          <a:p>
            <a:pPr marL="0" indent="0">
              <a:buNone/>
            </a:pPr>
            <a:endParaRPr lang="en-CA" sz="2400" dirty="0">
              <a:solidFill>
                <a:srgbClr val="000000"/>
              </a:solidFill>
            </a:endParaRPr>
          </a:p>
          <a:p>
            <a:endParaRPr lang="en-US" dirty="0"/>
          </a:p>
        </p:txBody>
      </p:sp>
      <p:sp>
        <p:nvSpPr>
          <p:cNvPr id="4" name="Text Placeholder 3">
            <a:extLst>
              <a:ext uri="{FF2B5EF4-FFF2-40B4-BE49-F238E27FC236}">
                <a16:creationId xmlns:a16="http://schemas.microsoft.com/office/drawing/2014/main" id="{B6527C0E-1CC6-FD65-FEFB-265F55BC6A83}"/>
              </a:ext>
            </a:extLst>
          </p:cNvPr>
          <p:cNvSpPr>
            <a:spLocks noGrp="1"/>
          </p:cNvSpPr>
          <p:nvPr>
            <p:ph type="body" sz="quarter" idx="10"/>
          </p:nvPr>
        </p:nvSpPr>
        <p:spPr/>
        <p:txBody>
          <a:bodyPr/>
          <a:lstStyle/>
          <a:p>
            <a:r>
              <a:rPr lang="en-US" dirty="0"/>
              <a:t>        </a:t>
            </a:r>
          </a:p>
        </p:txBody>
      </p:sp>
    </p:spTree>
    <p:extLst>
      <p:ext uri="{BB962C8B-B14F-4D97-AF65-F5344CB8AC3E}">
        <p14:creationId xmlns:p14="http://schemas.microsoft.com/office/powerpoint/2010/main" val="117966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9" y="496384"/>
            <a:ext cx="7772400" cy="687387"/>
          </a:xfrm>
        </p:spPr>
        <p:txBody>
          <a:bodyPr/>
          <a:lstStyle/>
          <a:p>
            <a:pPr algn="ctr"/>
            <a:r>
              <a:rPr lang="en-CA" sz="3600" b="1" dirty="0">
                <a:solidFill>
                  <a:schemeClr val="accent1">
                    <a:lumMod val="75000"/>
                  </a:schemeClr>
                </a:solidFill>
                <a:latin typeface="Arial" panose="020B0604020202020204" pitchFamily="34" charset="0"/>
                <a:cs typeface="Arial" panose="020B0604020202020204" pitchFamily="34" charset="0"/>
              </a:rPr>
              <a:t>Confidentiality</a:t>
            </a:r>
          </a:p>
        </p:txBody>
      </p:sp>
      <p:sp>
        <p:nvSpPr>
          <p:cNvPr id="3" name="Content Placeholder 2"/>
          <p:cNvSpPr>
            <a:spLocks noGrp="1"/>
          </p:cNvSpPr>
          <p:nvPr>
            <p:ph idx="1"/>
          </p:nvPr>
        </p:nvSpPr>
        <p:spPr>
          <a:xfrm>
            <a:off x="937779" y="1353590"/>
            <a:ext cx="7772400" cy="4340628"/>
          </a:xfrm>
        </p:spPr>
        <p:txBody>
          <a:bodyPr/>
          <a:lstStyle/>
          <a:p>
            <a:r>
              <a:rPr lang="en-US" sz="2400" dirty="0">
                <a:latin typeface="Arial" panose="020B0604020202020204" pitchFamily="34" charset="0"/>
                <a:cs typeface="Arial" panose="020B0604020202020204" pitchFamily="34" charset="0"/>
              </a:rPr>
              <a:t>Student signs a confidentiality and consent form.</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documentation, including diagnosis, is not shared unless student provides written consent to do so.</a:t>
            </a:r>
          </a:p>
          <a:p>
            <a:pPr>
              <a:lnSpc>
                <a:spcPct val="100000"/>
              </a:lnSpc>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Standards set by FIPPA and PHIA are followed.</a:t>
            </a:r>
          </a:p>
          <a:p>
            <a:pPr marL="0" indent="0">
              <a:lnSpc>
                <a:spcPct val="100000"/>
              </a:lnSpc>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Letters of accommodation are sent to College</a:t>
            </a:r>
          </a:p>
        </p:txBody>
      </p:sp>
      <p:sp>
        <p:nvSpPr>
          <p:cNvPr id="4" name="Slide Number Placeholder 3"/>
          <p:cNvSpPr>
            <a:spLocks noGrp="1"/>
          </p:cNvSpPr>
          <p:nvPr>
            <p:ph type="sldNum" sz="quarter" idx="11"/>
          </p:nvPr>
        </p:nvSpPr>
        <p:spPr/>
        <p:txBody>
          <a:bodyPr/>
          <a:lstStyle/>
          <a:p>
            <a:pPr>
              <a:defRPr/>
            </a:pPr>
            <a:fld id="{B388DD48-A512-44AB-91B2-130B9DEBF5E4}" type="slidenum">
              <a:rPr lang="en-CA" smtClean="0"/>
              <a:pPr>
                <a:defRPr/>
              </a:pPr>
              <a:t>19</a:t>
            </a:fld>
            <a:endParaRPr lang="en-CA" dirty="0"/>
          </a:p>
        </p:txBody>
      </p:sp>
    </p:spTree>
    <p:extLst>
      <p:ext uri="{BB962C8B-B14F-4D97-AF65-F5344CB8AC3E}">
        <p14:creationId xmlns:p14="http://schemas.microsoft.com/office/powerpoint/2010/main" val="230597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64160" y="329820"/>
            <a:ext cx="7326312" cy="488950"/>
          </a:xfrm>
          <a:prstGeom prst="rect">
            <a:avLst/>
          </a:prstGeom>
        </p:spPr>
        <p:txBody>
          <a:bodyPr/>
          <a:lstStyle/>
          <a:p>
            <a:r>
              <a:rPr lang="en-US" dirty="0">
                <a:solidFill>
                  <a:schemeClr val="tx2">
                    <a:lumMod val="75000"/>
                  </a:schemeClr>
                </a:solidFill>
              </a:rPr>
              <a:t>Welcome</a:t>
            </a:r>
          </a:p>
        </p:txBody>
      </p:sp>
    </p:spTree>
    <p:extLst>
      <p:ext uri="{BB962C8B-B14F-4D97-AF65-F5344CB8AC3E}">
        <p14:creationId xmlns:p14="http://schemas.microsoft.com/office/powerpoint/2010/main" val="264988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690881"/>
            <a:ext cx="7326630" cy="487680"/>
          </a:xfrm>
        </p:spPr>
        <p:txBody>
          <a:bodyPr/>
          <a:lstStyle/>
          <a:p>
            <a:pPr algn="ctr"/>
            <a:r>
              <a:rPr lang="en-US" dirty="0">
                <a:solidFill>
                  <a:schemeClr val="accent1"/>
                </a:solidFill>
              </a:rPr>
              <a:t>Funding Available</a:t>
            </a:r>
          </a:p>
        </p:txBody>
      </p:sp>
      <p:sp>
        <p:nvSpPr>
          <p:cNvPr id="3" name="Content Placeholder 2"/>
          <p:cNvSpPr>
            <a:spLocks noGrp="1"/>
          </p:cNvSpPr>
          <p:nvPr>
            <p:ph idx="1"/>
          </p:nvPr>
        </p:nvSpPr>
        <p:spPr>
          <a:xfrm>
            <a:off x="894080" y="1422401"/>
            <a:ext cx="7326630" cy="3583708"/>
          </a:xfrm>
        </p:spPr>
        <p:txBody>
          <a:bodyPr/>
          <a:lstStyle/>
          <a:p>
            <a:r>
              <a:rPr lang="en-US" dirty="0"/>
              <a:t>Canada Student Grant for Students with Disabilities</a:t>
            </a:r>
          </a:p>
          <a:p>
            <a:pPr lvl="1"/>
            <a:r>
              <a:rPr lang="en-US" dirty="0"/>
              <a:t>Permanent, persistent or prolonged conditions</a:t>
            </a:r>
          </a:p>
          <a:p>
            <a:pPr lvl="1"/>
            <a:r>
              <a:rPr lang="en-US" dirty="0"/>
              <a:t>$2800 grant per academic year ($1400</a:t>
            </a:r>
            <a:r>
              <a:rPr lang="en-US"/>
              <a:t>/ semester)</a:t>
            </a:r>
            <a:endParaRPr lang="en-US" dirty="0"/>
          </a:p>
          <a:p>
            <a:pPr lvl="1"/>
            <a:r>
              <a:rPr lang="en-US" dirty="0"/>
              <a:t>Additional services &amp; equipment funding available </a:t>
            </a:r>
          </a:p>
          <a:p>
            <a:pPr lvl="1"/>
            <a:endParaRPr lang="en-US" dirty="0"/>
          </a:p>
          <a:p>
            <a:r>
              <a:rPr lang="en-US" dirty="0"/>
              <a:t>Apply through Manitoba Student Aid and show at least $1 of financial need in order to qualify</a:t>
            </a:r>
          </a:p>
        </p:txBody>
      </p:sp>
    </p:spTree>
    <p:extLst>
      <p:ext uri="{BB962C8B-B14F-4D97-AF65-F5344CB8AC3E}">
        <p14:creationId xmlns:p14="http://schemas.microsoft.com/office/powerpoint/2010/main" val="196146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711201"/>
            <a:ext cx="8493760" cy="487680"/>
          </a:xfrm>
        </p:spPr>
        <p:txBody>
          <a:bodyPr/>
          <a:lstStyle/>
          <a:p>
            <a:pPr algn="ctr"/>
            <a:r>
              <a:rPr lang="en-US" dirty="0">
                <a:solidFill>
                  <a:schemeClr val="accent1"/>
                </a:solidFill>
              </a:rPr>
              <a:t>Manitoba Student Aid </a:t>
            </a:r>
          </a:p>
        </p:txBody>
      </p:sp>
      <p:sp>
        <p:nvSpPr>
          <p:cNvPr id="3" name="Content Placeholder 2"/>
          <p:cNvSpPr>
            <a:spLocks noGrp="1"/>
          </p:cNvSpPr>
          <p:nvPr>
            <p:ph idx="1"/>
          </p:nvPr>
        </p:nvSpPr>
        <p:spPr>
          <a:xfrm>
            <a:off x="460374" y="938186"/>
            <a:ext cx="8361507" cy="2615592"/>
          </a:xfrm>
        </p:spPr>
        <p:txBody>
          <a:bodyPr/>
          <a:lstStyle/>
          <a:p>
            <a:endParaRPr lang="en-US" dirty="0"/>
          </a:p>
          <a:p>
            <a:r>
              <a:rPr lang="en-US" dirty="0"/>
              <a:t>To learn more about funding possibilities for students with disabilities, you can access the MSA website in the link below:</a:t>
            </a:r>
          </a:p>
          <a:p>
            <a:r>
              <a:rPr lang="en-US" dirty="0">
                <a:hlinkClick r:id="rId3"/>
              </a:rPr>
              <a:t>https://www.edu.gov.mb.ca/msa/applying-for-student-aid/frequently-asked-questions-for-students-with-disabilities.html</a:t>
            </a:r>
            <a:r>
              <a:rPr lang="en-US" dirty="0"/>
              <a:t> </a:t>
            </a:r>
          </a:p>
        </p:txBody>
      </p:sp>
      <p:sp>
        <p:nvSpPr>
          <p:cNvPr id="4" name="AutoShape 2" descr="Manitoba Student Aid 2019/20 Program Year Upda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Manitoba Student Aid 2019/20 Program Year Upda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151" y="3997957"/>
            <a:ext cx="4764867" cy="167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38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9BB8-F206-F529-A513-436C703F64F3}"/>
              </a:ext>
            </a:extLst>
          </p:cNvPr>
          <p:cNvSpPr>
            <a:spLocks noGrp="1"/>
          </p:cNvSpPr>
          <p:nvPr>
            <p:ph type="title"/>
          </p:nvPr>
        </p:nvSpPr>
        <p:spPr>
          <a:xfrm>
            <a:off x="908685" y="378909"/>
            <a:ext cx="7326630" cy="487680"/>
          </a:xfrm>
        </p:spPr>
        <p:txBody>
          <a:bodyPr/>
          <a:lstStyle/>
          <a:p>
            <a:pPr algn="ctr"/>
            <a:r>
              <a:rPr lang="en-US" dirty="0">
                <a:solidFill>
                  <a:schemeClr val="accent1"/>
                </a:solidFill>
              </a:rPr>
              <a:t>University of Manitoba</a:t>
            </a:r>
            <a:br>
              <a:rPr lang="en-US" dirty="0">
                <a:solidFill>
                  <a:schemeClr val="accent1"/>
                </a:solidFill>
              </a:rPr>
            </a:br>
            <a:r>
              <a:rPr lang="en-US" dirty="0">
                <a:solidFill>
                  <a:schemeClr val="accent1"/>
                </a:solidFill>
              </a:rPr>
              <a:t>Financial Aid &amp; Awards Office</a:t>
            </a:r>
          </a:p>
        </p:txBody>
      </p:sp>
      <p:pic>
        <p:nvPicPr>
          <p:cNvPr id="10" name="Content Placeholder 9">
            <a:extLst>
              <a:ext uri="{FF2B5EF4-FFF2-40B4-BE49-F238E27FC236}">
                <a16:creationId xmlns:a16="http://schemas.microsoft.com/office/drawing/2014/main" id="{4181BE08-03F5-09BC-80BC-D3B5040F7588}"/>
              </a:ext>
            </a:extLst>
          </p:cNvPr>
          <p:cNvPicPr>
            <a:picLocks noGrp="1" noChangeAspect="1"/>
          </p:cNvPicPr>
          <p:nvPr>
            <p:ph idx="1"/>
          </p:nvPr>
        </p:nvPicPr>
        <p:blipFill>
          <a:blip r:embed="rId3"/>
          <a:stretch>
            <a:fillRect/>
          </a:stretch>
        </p:blipFill>
        <p:spPr>
          <a:xfrm>
            <a:off x="86066" y="1519383"/>
            <a:ext cx="8971868" cy="3267771"/>
          </a:xfrm>
        </p:spPr>
      </p:pic>
      <p:sp>
        <p:nvSpPr>
          <p:cNvPr id="4" name="TextBox 3">
            <a:extLst>
              <a:ext uri="{FF2B5EF4-FFF2-40B4-BE49-F238E27FC236}">
                <a16:creationId xmlns:a16="http://schemas.microsoft.com/office/drawing/2014/main" id="{CCFBB7CC-9CF5-4908-F129-916A1FDE1DC2}"/>
              </a:ext>
            </a:extLst>
          </p:cNvPr>
          <p:cNvSpPr txBox="1"/>
          <p:nvPr/>
        </p:nvSpPr>
        <p:spPr>
          <a:xfrm>
            <a:off x="0" y="4978283"/>
            <a:ext cx="8971868" cy="646331"/>
          </a:xfrm>
          <a:prstGeom prst="rect">
            <a:avLst/>
          </a:prstGeom>
          <a:noFill/>
        </p:spPr>
        <p:txBody>
          <a:bodyPr wrap="square">
            <a:spAutoFit/>
          </a:bodyPr>
          <a:lstStyle/>
          <a:p>
            <a:r>
              <a:rPr lang="en-US" dirty="0"/>
              <a:t>To learn more about funding possibilities through the University of Manitoba, you can access the FAA Office in the link below:</a:t>
            </a:r>
          </a:p>
        </p:txBody>
      </p:sp>
      <p:sp>
        <p:nvSpPr>
          <p:cNvPr id="8" name="TextBox 7">
            <a:extLst>
              <a:ext uri="{FF2B5EF4-FFF2-40B4-BE49-F238E27FC236}">
                <a16:creationId xmlns:a16="http://schemas.microsoft.com/office/drawing/2014/main" id="{3141C558-31BC-14BE-7B6E-3AD8C70C28F1}"/>
              </a:ext>
            </a:extLst>
          </p:cNvPr>
          <p:cNvSpPr txBox="1"/>
          <p:nvPr/>
        </p:nvSpPr>
        <p:spPr>
          <a:xfrm>
            <a:off x="2272393" y="5483882"/>
            <a:ext cx="4599214" cy="369332"/>
          </a:xfrm>
          <a:prstGeom prst="rect">
            <a:avLst/>
          </a:prstGeom>
          <a:noFill/>
        </p:spPr>
        <p:txBody>
          <a:bodyPr wrap="square">
            <a:spAutoFit/>
          </a:bodyPr>
          <a:lstStyle/>
          <a:p>
            <a:r>
              <a:rPr lang="en-US" dirty="0">
                <a:hlinkClick r:id="rId4"/>
              </a:rPr>
              <a:t>https://umanitoba.ca/financial-aid-and-awards</a:t>
            </a:r>
            <a:r>
              <a:rPr lang="en-US" dirty="0"/>
              <a:t> </a:t>
            </a:r>
          </a:p>
        </p:txBody>
      </p:sp>
    </p:spTree>
    <p:extLst>
      <p:ext uri="{BB962C8B-B14F-4D97-AF65-F5344CB8AC3E}">
        <p14:creationId xmlns:p14="http://schemas.microsoft.com/office/powerpoint/2010/main" val="198677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SAS Contact Information</a:t>
            </a:r>
          </a:p>
        </p:txBody>
      </p:sp>
      <p:sp>
        <p:nvSpPr>
          <p:cNvPr id="3" name="Content Placeholder 2"/>
          <p:cNvSpPr>
            <a:spLocks noGrp="1"/>
          </p:cNvSpPr>
          <p:nvPr>
            <p:ph idx="1"/>
          </p:nvPr>
        </p:nvSpPr>
        <p:spPr>
          <a:xfrm>
            <a:off x="1188720" y="1588576"/>
            <a:ext cx="7326630" cy="4105642"/>
          </a:xfrm>
        </p:spPr>
        <p:txBody>
          <a:bodyPr/>
          <a:lstStyle/>
          <a:p>
            <a:r>
              <a:rPr lang="en-US" dirty="0"/>
              <a:t>Reception/Coordinator Staff (Fort Garry Campus)</a:t>
            </a:r>
          </a:p>
          <a:p>
            <a:pPr lvl="1"/>
            <a:r>
              <a:rPr lang="en-US" dirty="0"/>
              <a:t>520 UMSU University Centre</a:t>
            </a:r>
          </a:p>
          <a:p>
            <a:pPr lvl="1"/>
            <a:r>
              <a:rPr lang="en-US" dirty="0"/>
              <a:t>Phone: 204-474-7423</a:t>
            </a:r>
          </a:p>
          <a:p>
            <a:pPr lvl="1"/>
            <a:r>
              <a:rPr lang="en-US" dirty="0"/>
              <a:t>Email: </a:t>
            </a:r>
            <a:r>
              <a:rPr lang="en-US" dirty="0">
                <a:hlinkClick r:id="rId3"/>
              </a:rPr>
              <a:t>student_accessibility@umanitoba.ca</a:t>
            </a:r>
            <a:r>
              <a:rPr lang="en-US" dirty="0"/>
              <a:t> </a:t>
            </a:r>
          </a:p>
          <a:p>
            <a:r>
              <a:rPr lang="en-US" dirty="0"/>
              <a:t>SAS </a:t>
            </a:r>
            <a:r>
              <a:rPr lang="en-US" dirty="0" err="1"/>
              <a:t>Bannatyne</a:t>
            </a:r>
            <a:r>
              <a:rPr lang="en-US" dirty="0"/>
              <a:t> (Student Services @ </a:t>
            </a:r>
            <a:r>
              <a:rPr lang="en-US" dirty="0" err="1"/>
              <a:t>Bannatyne</a:t>
            </a:r>
            <a:r>
              <a:rPr lang="en-US" dirty="0"/>
              <a:t>)</a:t>
            </a:r>
          </a:p>
          <a:p>
            <a:pPr lvl="1"/>
            <a:r>
              <a:rPr lang="en-US" dirty="0"/>
              <a:t>S211 Medical Services Building</a:t>
            </a:r>
          </a:p>
          <a:p>
            <a:pPr lvl="1"/>
            <a:r>
              <a:rPr lang="en-US" dirty="0"/>
              <a:t>Phone: 204-272-3190</a:t>
            </a:r>
          </a:p>
          <a:p>
            <a:pPr lvl="1"/>
            <a:r>
              <a:rPr lang="en-US" dirty="0"/>
              <a:t>Email: </a:t>
            </a:r>
            <a:r>
              <a:rPr lang="en-US" dirty="0">
                <a:hlinkClick r:id="rId3"/>
              </a:rPr>
              <a:t>student_accessibility@umanitoba.ca</a:t>
            </a:r>
            <a:r>
              <a:rPr lang="en-US" dirty="0"/>
              <a:t> </a:t>
            </a:r>
          </a:p>
          <a:p>
            <a:r>
              <a:rPr lang="en-US" dirty="0"/>
              <a:t>Website</a:t>
            </a:r>
          </a:p>
          <a:p>
            <a:pPr lvl="1"/>
            <a:r>
              <a:rPr lang="en-CA" dirty="0">
                <a:hlinkClick r:id="rId4"/>
              </a:rPr>
              <a:t>http://umanitoba.ca/student-supports/accessibility</a:t>
            </a:r>
            <a:endParaRPr lang="en-US" dirty="0"/>
          </a:p>
        </p:txBody>
      </p:sp>
    </p:spTree>
    <p:extLst>
      <p:ext uri="{BB962C8B-B14F-4D97-AF65-F5344CB8AC3E}">
        <p14:creationId xmlns:p14="http://schemas.microsoft.com/office/powerpoint/2010/main" val="25335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934721"/>
            <a:ext cx="7326630" cy="1173778"/>
          </a:xfrm>
        </p:spPr>
        <p:txBody>
          <a:bodyPr/>
          <a:lstStyle/>
          <a:p>
            <a:r>
              <a:rPr lang="en-US" sz="4400" dirty="0"/>
              <a:t>           Questions…</a:t>
            </a:r>
          </a:p>
        </p:txBody>
      </p:sp>
    </p:spTree>
    <p:extLst>
      <p:ext uri="{BB962C8B-B14F-4D97-AF65-F5344CB8AC3E}">
        <p14:creationId xmlns:p14="http://schemas.microsoft.com/office/powerpoint/2010/main" val="300963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822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0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86DCBC-2E3E-AE41-8EA6-9961710FC44D}"/>
              </a:ext>
            </a:extLst>
          </p:cNvPr>
          <p:cNvPicPr>
            <a:picLocks noChangeAspect="1"/>
          </p:cNvPicPr>
          <p:nvPr/>
        </p:nvPicPr>
        <p:blipFill>
          <a:blip r:embed="rId3"/>
          <a:stretch>
            <a:fillRect/>
          </a:stretch>
        </p:blipFill>
        <p:spPr>
          <a:xfrm>
            <a:off x="0" y="-15875"/>
            <a:ext cx="15338816" cy="479338"/>
          </a:xfrm>
          <a:prstGeom prst="rect">
            <a:avLst/>
          </a:prstGeom>
        </p:spPr>
      </p:pic>
      <p:sp>
        <p:nvSpPr>
          <p:cNvPr id="4" name="TextBox 3">
            <a:extLst>
              <a:ext uri="{FF2B5EF4-FFF2-40B4-BE49-F238E27FC236}">
                <a16:creationId xmlns:a16="http://schemas.microsoft.com/office/drawing/2014/main" id="{0C18E296-BA97-FA41-A25F-82D772BE6516}"/>
              </a:ext>
            </a:extLst>
          </p:cNvPr>
          <p:cNvSpPr txBox="1"/>
          <p:nvPr/>
        </p:nvSpPr>
        <p:spPr>
          <a:xfrm>
            <a:off x="206077" y="805284"/>
            <a:ext cx="8733183" cy="1015663"/>
          </a:xfrm>
          <a:prstGeom prst="rect">
            <a:avLst/>
          </a:prstGeom>
          <a:noFill/>
        </p:spPr>
        <p:txBody>
          <a:bodyPr wrap="square" lIns="91440" tIns="45720" rIns="91440" bIns="45720" rtlCol="0" anchor="t">
            <a:spAutoFit/>
          </a:bodyPr>
          <a:lstStyle/>
          <a:p>
            <a:pPr algn="ctr"/>
            <a:r>
              <a:rPr lang="en-CA" sz="2400" dirty="0">
                <a:latin typeface="Arial"/>
                <a:cs typeface="Arial"/>
              </a:rPr>
              <a:t>Traditional Territories Acknowledgement</a:t>
            </a:r>
          </a:p>
          <a:p>
            <a:pPr algn="ctr"/>
            <a:endParaRPr lang="en-US" dirty="0">
              <a:latin typeface="Roboto"/>
              <a:ea typeface="Roboto"/>
              <a:cs typeface="Roboto"/>
            </a:endParaRPr>
          </a:p>
          <a:p>
            <a:pPr algn="ctr"/>
            <a:endParaRPr lang="en-US" dirty="0"/>
          </a:p>
        </p:txBody>
      </p:sp>
      <p:sp>
        <p:nvSpPr>
          <p:cNvPr id="5" name="TextBox 4">
            <a:extLst>
              <a:ext uri="{FF2B5EF4-FFF2-40B4-BE49-F238E27FC236}">
                <a16:creationId xmlns:a16="http://schemas.microsoft.com/office/drawing/2014/main" id="{1EE1935C-BB39-C192-FA4D-79D52DBDCEA8}"/>
              </a:ext>
            </a:extLst>
          </p:cNvPr>
          <p:cNvSpPr txBox="1"/>
          <p:nvPr/>
        </p:nvSpPr>
        <p:spPr>
          <a:xfrm>
            <a:off x="502024" y="1313115"/>
            <a:ext cx="8435899" cy="3785652"/>
          </a:xfrm>
          <a:prstGeom prst="rect">
            <a:avLst/>
          </a:prstGeom>
          <a:noFill/>
        </p:spPr>
        <p:txBody>
          <a:bodyPr wrap="square">
            <a:spAutoFit/>
          </a:bodyPr>
          <a:lstStyle/>
          <a:p>
            <a:r>
              <a:rPr lang="en-US" sz="2400" b="0" i="0" dirty="0">
                <a:effectLst/>
                <a:latin typeface="Arial" panose="020B0604020202020204" pitchFamily="34" charset="0"/>
                <a:cs typeface="Arial" panose="020B0604020202020204" pitchFamily="34" charset="0"/>
              </a:rPr>
              <a:t>The University of Manitoba campuses are located on original lands of Anishinaabeg, </a:t>
            </a:r>
            <a:r>
              <a:rPr lang="en-US" sz="2400" b="0" i="0" dirty="0" err="1">
                <a:effectLst/>
                <a:latin typeface="Arial" panose="020B0604020202020204" pitchFamily="34" charset="0"/>
                <a:cs typeface="Arial" panose="020B0604020202020204" pitchFamily="34" charset="0"/>
              </a:rPr>
              <a:t>Ininiwak</a:t>
            </a:r>
            <a:r>
              <a:rPr lang="en-US" sz="2400" b="0" i="0" dirty="0">
                <a:effectLst/>
                <a:latin typeface="Arial" panose="020B0604020202020204" pitchFamily="34" charset="0"/>
                <a:cs typeface="Arial" panose="020B0604020202020204" pitchFamily="34" charset="0"/>
              </a:rPr>
              <a:t>, </a:t>
            </a:r>
            <a:r>
              <a:rPr lang="en-US" sz="2400" b="0" i="0" dirty="0" err="1">
                <a:effectLst/>
                <a:latin typeface="Arial" panose="020B0604020202020204" pitchFamily="34" charset="0"/>
                <a:cs typeface="Arial" panose="020B0604020202020204" pitchFamily="34" charset="0"/>
              </a:rPr>
              <a:t>Anisininewuk</a:t>
            </a:r>
            <a:r>
              <a:rPr lang="en-US" sz="2400" b="0" i="0" dirty="0">
                <a:effectLst/>
                <a:latin typeface="Arial" panose="020B0604020202020204" pitchFamily="34" charset="0"/>
                <a:cs typeface="Arial" panose="020B0604020202020204" pitchFamily="34" charset="0"/>
              </a:rPr>
              <a:t>, Dakota Oyate and Dene, and on the National Homeland of the Red River Métis.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b="0" i="0" dirty="0">
                <a:effectLst/>
                <a:latin typeface="Arial" panose="020B0604020202020204" pitchFamily="34" charset="0"/>
                <a:cs typeface="Arial" panose="020B0604020202020204" pitchFamily="34" charset="0"/>
              </a:rPr>
              <a:t>We respect the Treaties that were made on these territories, we acknowledge the harms and mistakes of the past, and we dedicate ourselves to move forward in partnership with Indigenous communities in a spirit of Reconciliation and collaboration.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51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1026" name="Picture 2" descr="University of Manitoba Students' Union - University Centre build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66" y="2804117"/>
            <a:ext cx="4624534" cy="3086583"/>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94;p18"/>
          <p:cNvSpPr txBox="1">
            <a:spLocks noGrp="1"/>
          </p:cNvSpPr>
          <p:nvPr>
            <p:ph type="title"/>
          </p:nvPr>
        </p:nvSpPr>
        <p:spPr>
          <a:xfrm>
            <a:off x="558538" y="571443"/>
            <a:ext cx="8026924" cy="667657"/>
          </a:xfrm>
          <a:prstGeom prst="rect">
            <a:avLst/>
          </a:prstGeom>
        </p:spPr>
        <p:txBody>
          <a:bodyPr spcFirstLastPara="1" wrap="square" lIns="68575" tIns="34275" rIns="68575" bIns="34275" anchor="t" anchorCtr="0">
            <a:noAutofit/>
          </a:bodyPr>
          <a:lstStyle/>
          <a:p>
            <a:pPr algn="ctr">
              <a:spcBef>
                <a:spcPts val="0"/>
              </a:spcBef>
            </a:pPr>
            <a:r>
              <a:rPr lang="en-US" sz="3600" b="1" dirty="0">
                <a:solidFill>
                  <a:schemeClr val="accent1"/>
                </a:solidFill>
                <a:latin typeface="Arial" panose="020B0604020202020204" pitchFamily="34" charset="0"/>
                <a:cs typeface="Arial" panose="020B0604020202020204" pitchFamily="34" charset="0"/>
              </a:rPr>
              <a:t>Our Team</a:t>
            </a:r>
          </a:p>
        </p:txBody>
      </p:sp>
      <p:sp>
        <p:nvSpPr>
          <p:cNvPr id="95" name="Google Shape;95;p18"/>
          <p:cNvSpPr txBox="1">
            <a:spLocks noGrp="1"/>
          </p:cNvSpPr>
          <p:nvPr>
            <p:ph type="body" idx="1"/>
          </p:nvPr>
        </p:nvSpPr>
        <p:spPr>
          <a:xfrm>
            <a:off x="340659" y="1239100"/>
            <a:ext cx="7680261" cy="2847052"/>
          </a:xfrm>
          <a:prstGeom prst="rect">
            <a:avLst/>
          </a:prstGeom>
        </p:spPr>
        <p:txBody>
          <a:bodyPr spcFirstLastPara="1" wrap="square" lIns="68575" tIns="34275" rIns="68575" bIns="34275" anchor="t" anchorCtr="0">
            <a:noAutofit/>
          </a:bodyPr>
          <a:lstStyle/>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Director</a:t>
            </a:r>
          </a:p>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Accessibility Coordinators</a:t>
            </a:r>
            <a:endParaRPr lang="en-US" sz="2000" dirty="0">
              <a:solidFill>
                <a:srgbClr val="000000"/>
              </a:solidFill>
              <a:latin typeface="Arial"/>
              <a:ea typeface="Calibri"/>
              <a:cs typeface="Arial"/>
            </a:endParaRPr>
          </a:p>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Assistive Technologist</a:t>
            </a:r>
            <a:endParaRPr lang="en-US" sz="2000" dirty="0">
              <a:solidFill>
                <a:srgbClr val="000000"/>
              </a:solidFill>
              <a:latin typeface="Arial"/>
              <a:ea typeface="Calibri"/>
              <a:cs typeface="Arial"/>
            </a:endParaRPr>
          </a:p>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Exam Centre Staff</a:t>
            </a:r>
            <a:endParaRPr lang="en-US" sz="2000" dirty="0">
              <a:solidFill>
                <a:srgbClr val="000000"/>
              </a:solidFill>
              <a:latin typeface="Arial"/>
              <a:ea typeface="Calibri"/>
              <a:cs typeface="Arial"/>
            </a:endParaRPr>
          </a:p>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Program Staff </a:t>
            </a:r>
            <a:endParaRPr lang="en-US" sz="2000" dirty="0">
              <a:solidFill>
                <a:srgbClr val="000000"/>
              </a:solidFill>
              <a:latin typeface="Arial"/>
              <a:ea typeface="Calibri"/>
              <a:cs typeface="Arial"/>
            </a:endParaRPr>
          </a:p>
          <a:p>
            <a:pPr marL="457200" indent="-317500">
              <a:spcBef>
                <a:spcPts val="700"/>
              </a:spcBef>
              <a:buClr>
                <a:srgbClr val="000000"/>
              </a:buClr>
              <a:buSzPts val="1400"/>
              <a:buFont typeface="Calibri"/>
              <a:buChar char="●"/>
            </a:pPr>
            <a:r>
              <a:rPr lang="en-US" sz="2000" dirty="0">
                <a:solidFill>
                  <a:srgbClr val="000000"/>
                </a:solidFill>
                <a:latin typeface="Arial"/>
                <a:ea typeface="Calibri"/>
                <a:cs typeface="Arial"/>
                <a:sym typeface="Calibri"/>
              </a:rPr>
              <a:t>Front Desk</a:t>
            </a:r>
            <a:endParaRPr lang="en-US" sz="2000" dirty="0">
              <a:solidFill>
                <a:srgbClr val="000000"/>
              </a:solidFill>
              <a:latin typeface="Arial"/>
              <a:ea typeface="Calibri"/>
              <a:cs typeface="Arial"/>
            </a:endParaRPr>
          </a:p>
          <a:p>
            <a:pPr marL="457200" indent="-317500">
              <a:spcBef>
                <a:spcPts val="700"/>
              </a:spcBef>
              <a:buFont typeface="Calibri,Sans-Serif"/>
              <a:buChar char="●"/>
            </a:pPr>
            <a:r>
              <a:rPr lang="en-US" sz="2000" dirty="0">
                <a:solidFill>
                  <a:srgbClr val="000000"/>
                </a:solidFill>
                <a:latin typeface="Arial" panose="020B0604020202020204" pitchFamily="34" charset="0"/>
                <a:ea typeface="Calibri"/>
                <a:cs typeface="Arial" panose="020B0604020202020204" pitchFamily="34" charset="0"/>
              </a:rPr>
              <a:t>Accommodations / Program Administrator</a:t>
            </a:r>
          </a:p>
          <a:p>
            <a:pPr marL="139700" indent="0">
              <a:spcBef>
                <a:spcPts val="700"/>
              </a:spcBef>
              <a:buSzPts val="1400"/>
              <a:buNone/>
            </a:pPr>
            <a:endParaRPr lang="en-US" sz="2000" dirty="0">
              <a:solidFill>
                <a:srgbClr val="00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32056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B8E0-C059-DD4A-57D7-F4BC734B11C5}"/>
              </a:ext>
            </a:extLst>
          </p:cNvPr>
          <p:cNvSpPr>
            <a:spLocks noGrp="1"/>
          </p:cNvSpPr>
          <p:nvPr>
            <p:ph type="title"/>
          </p:nvPr>
        </p:nvSpPr>
        <p:spPr/>
        <p:txBody>
          <a:bodyPr/>
          <a:lstStyle/>
          <a:p>
            <a:r>
              <a:rPr lang="en-US" dirty="0"/>
              <a:t>Student Services at Bannatyne</a:t>
            </a:r>
            <a:br>
              <a:rPr lang="en-US" dirty="0"/>
            </a:br>
            <a:endParaRPr lang="en-US" dirty="0"/>
          </a:p>
        </p:txBody>
      </p:sp>
      <p:sp>
        <p:nvSpPr>
          <p:cNvPr id="3" name="Content Placeholder 2">
            <a:extLst>
              <a:ext uri="{FF2B5EF4-FFF2-40B4-BE49-F238E27FC236}">
                <a16:creationId xmlns:a16="http://schemas.microsoft.com/office/drawing/2014/main" id="{DAAD242D-160B-9D8B-E92D-9BF709AC2893}"/>
              </a:ext>
            </a:extLst>
          </p:cNvPr>
          <p:cNvSpPr>
            <a:spLocks noGrp="1"/>
          </p:cNvSpPr>
          <p:nvPr>
            <p:ph idx="1"/>
          </p:nvPr>
        </p:nvSpPr>
        <p:spPr>
          <a:xfrm>
            <a:off x="1188721" y="3047048"/>
            <a:ext cx="7326630" cy="2577575"/>
          </a:xfrm>
        </p:spPr>
        <p:txBody>
          <a:bodyPr/>
          <a:lstStyle/>
          <a:p>
            <a:r>
              <a:rPr lang="en-US" sz="1800" dirty="0"/>
              <a:t>SAS</a:t>
            </a:r>
          </a:p>
          <a:p>
            <a:r>
              <a:rPr lang="en-US" sz="1800" dirty="0"/>
              <a:t>Student Advocacy</a:t>
            </a:r>
          </a:p>
          <a:p>
            <a:r>
              <a:rPr lang="en-US" sz="1800" dirty="0"/>
              <a:t>Counseling</a:t>
            </a:r>
          </a:p>
          <a:p>
            <a:r>
              <a:rPr lang="en-US" sz="1800" dirty="0"/>
              <a:t>Career</a:t>
            </a:r>
          </a:p>
          <a:p>
            <a:r>
              <a:rPr lang="en-US" sz="1800" dirty="0"/>
              <a:t>Academic Learning Centre</a:t>
            </a:r>
          </a:p>
          <a:p>
            <a:r>
              <a:rPr lang="en-US" sz="1800" dirty="0"/>
              <a:t>Spiritual care</a:t>
            </a:r>
          </a:p>
          <a:p>
            <a:r>
              <a:rPr lang="en-US" sz="1800" dirty="0"/>
              <a:t>Financial Aid</a:t>
            </a:r>
          </a:p>
          <a:p>
            <a:endParaRPr lang="en-US" sz="1800" dirty="0"/>
          </a:p>
        </p:txBody>
      </p:sp>
      <p:sp>
        <p:nvSpPr>
          <p:cNvPr id="4" name="Text Placeholder 3">
            <a:extLst>
              <a:ext uri="{FF2B5EF4-FFF2-40B4-BE49-F238E27FC236}">
                <a16:creationId xmlns:a16="http://schemas.microsoft.com/office/drawing/2014/main" id="{9764AC6B-030E-5111-08F0-4393F6710E77}"/>
              </a:ext>
            </a:extLst>
          </p:cNvPr>
          <p:cNvSpPr>
            <a:spLocks noGrp="1"/>
          </p:cNvSpPr>
          <p:nvPr>
            <p:ph type="body" sz="quarter" idx="10"/>
          </p:nvPr>
        </p:nvSpPr>
        <p:spPr/>
        <p:txBody>
          <a:bodyPr/>
          <a:lstStyle/>
          <a:p>
            <a:r>
              <a:rPr lang="en-US" dirty="0"/>
              <a:t>Many units under one umbrella with a one-stop shop or ‘no wrong-door’ approach:</a:t>
            </a:r>
          </a:p>
          <a:p>
            <a:endParaRPr lang="en-US" sz="1100" dirty="0"/>
          </a:p>
        </p:txBody>
      </p:sp>
    </p:spTree>
    <p:extLst>
      <p:ext uri="{BB962C8B-B14F-4D97-AF65-F5344CB8AC3E}">
        <p14:creationId xmlns:p14="http://schemas.microsoft.com/office/powerpoint/2010/main" val="2851420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6E30-96BB-204A-9E43-F8BE16BFA6C3}"/>
              </a:ext>
            </a:extLst>
          </p:cNvPr>
          <p:cNvSpPr>
            <a:spLocks noGrp="1"/>
          </p:cNvSpPr>
          <p:nvPr>
            <p:ph type="title"/>
          </p:nvPr>
        </p:nvSpPr>
        <p:spPr>
          <a:xfrm>
            <a:off x="668251" y="447041"/>
            <a:ext cx="4842625" cy="976514"/>
          </a:xfrm>
        </p:spPr>
        <p:txBody>
          <a:bodyPr/>
          <a:lstStyle/>
          <a:p>
            <a:pPr algn="ctr"/>
            <a:r>
              <a:rPr lang="en-US" dirty="0"/>
              <a:t>Student Accessibility Services</a:t>
            </a:r>
          </a:p>
        </p:txBody>
      </p:sp>
      <p:sp>
        <p:nvSpPr>
          <p:cNvPr id="3" name="Content Placeholder 2">
            <a:extLst>
              <a:ext uri="{FF2B5EF4-FFF2-40B4-BE49-F238E27FC236}">
                <a16:creationId xmlns:a16="http://schemas.microsoft.com/office/drawing/2014/main" id="{F773B7DB-DD00-7C48-9B2E-38D6DF495584}"/>
              </a:ext>
            </a:extLst>
          </p:cNvPr>
          <p:cNvSpPr>
            <a:spLocks noGrp="1"/>
          </p:cNvSpPr>
          <p:nvPr>
            <p:ph idx="1"/>
          </p:nvPr>
        </p:nvSpPr>
        <p:spPr>
          <a:xfrm>
            <a:off x="304800" y="1709766"/>
            <a:ext cx="5569526" cy="2092960"/>
          </a:xfrm>
        </p:spPr>
        <p:txBody>
          <a:bodyPr/>
          <a:lstStyle/>
          <a:p>
            <a:pPr marL="0" indent="0">
              <a:buNone/>
            </a:pPr>
            <a:r>
              <a:rPr lang="en-US" dirty="0"/>
              <a:t>The University of Manitoba has designated Student Accessibility Services (“SAS”) to facilitate the implementation of accommodations for students with documented disabilities.</a:t>
            </a:r>
          </a:p>
          <a:p>
            <a:pPr marL="0" indent="0">
              <a:buNone/>
            </a:pPr>
            <a:r>
              <a:rPr lang="en-US" dirty="0"/>
              <a:t>Students with a diagnosed disability (permanent, chronic, or temporary) who may require academic accommodations, can contact SAS to learn more about our confidential support. </a:t>
            </a:r>
            <a:endParaRPr lang="en-US" dirty="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67705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9442" y="1334639"/>
            <a:ext cx="4087906" cy="3443384"/>
          </a:xfrm>
        </p:spPr>
        <p:txBody>
          <a:bodyPr/>
          <a:lstStyle/>
          <a:p>
            <a:r>
              <a:rPr lang="en-CA" sz="2000" dirty="0"/>
              <a:t>SAS provides support and advocacy for students with disabilities, such as: hearing, injury-related, learning, mental health, medical, physical, visual or temporary disabilities.  </a:t>
            </a:r>
          </a:p>
          <a:p>
            <a:r>
              <a:rPr lang="en-CA" sz="2000" dirty="0"/>
              <a:t>SAS act as a liaison between students, faculty, staff and service agencies.</a:t>
            </a:r>
          </a:p>
          <a:p>
            <a:r>
              <a:rPr lang="en-CA" sz="2000" dirty="0"/>
              <a:t>SAS upholds the Manitoba Human Rights Code, the Accessibility for Manitobans Act and the University of Manitoba's Accessibility Policy</a:t>
            </a:r>
          </a:p>
        </p:txBody>
      </p:sp>
      <p:sp>
        <p:nvSpPr>
          <p:cNvPr id="2" name="Title 1"/>
          <p:cNvSpPr>
            <a:spLocks noGrp="1"/>
          </p:cNvSpPr>
          <p:nvPr>
            <p:ph type="title"/>
          </p:nvPr>
        </p:nvSpPr>
        <p:spPr>
          <a:xfrm>
            <a:off x="1161826" y="430773"/>
            <a:ext cx="7275232" cy="487680"/>
          </a:xfrm>
        </p:spPr>
        <p:txBody>
          <a:bodyPr/>
          <a:lstStyle/>
          <a:p>
            <a:r>
              <a:rPr lang="en-CA" dirty="0"/>
              <a:t> Student Accessibility Services</a:t>
            </a:r>
            <a:endParaRPr lang="en-US" dirty="0"/>
          </a:p>
        </p:txBody>
      </p:sp>
    </p:spTree>
    <p:extLst>
      <p:ext uri="{BB962C8B-B14F-4D97-AF65-F5344CB8AC3E}">
        <p14:creationId xmlns:p14="http://schemas.microsoft.com/office/powerpoint/2010/main" val="238443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UM &amp; Accessibility</a:t>
            </a:r>
          </a:p>
        </p:txBody>
      </p:sp>
      <p:sp>
        <p:nvSpPr>
          <p:cNvPr id="3" name="Content Placeholder 2"/>
          <p:cNvSpPr>
            <a:spLocks noGrp="1"/>
          </p:cNvSpPr>
          <p:nvPr>
            <p:ph idx="1"/>
          </p:nvPr>
        </p:nvSpPr>
        <p:spPr>
          <a:xfrm>
            <a:off x="1188720" y="1547128"/>
            <a:ext cx="7326630" cy="209296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“…ensure that all members of the University community, including those with disabilities, are provided with an accessible learning and working environment.”</a:t>
            </a:r>
          </a:p>
          <a:p>
            <a:pPr marL="0" indent="0" algn="r">
              <a:buNone/>
            </a:pPr>
            <a:r>
              <a:rPr lang="en-US" i="1" dirty="0">
                <a:latin typeface="Calibri" panose="020F0502020204030204" pitchFamily="34" charset="0"/>
                <a:ea typeface="Calibri" panose="020F0502020204030204" pitchFamily="34" charset="0"/>
                <a:cs typeface="Calibri" panose="020F0502020204030204" pitchFamily="34" charset="0"/>
                <a:hlinkClick r:id="rId3"/>
              </a:rPr>
              <a:t>The University of Manitoba Accessibility Policy</a:t>
            </a:r>
            <a:endParaRPr lang="en-US" i="1" dirty="0">
              <a:latin typeface="Calibri" panose="020F0502020204030204" pitchFamily="34" charset="0"/>
              <a:ea typeface="Calibri" panose="020F0502020204030204" pitchFamily="34" charset="0"/>
              <a:cs typeface="Calibri" panose="020F0502020204030204" pitchFamily="34" charset="0"/>
            </a:endParaRPr>
          </a:p>
          <a:p>
            <a:pPr marL="0" indent="0" algn="r">
              <a:buNone/>
            </a:pPr>
            <a:endParaRPr lang="en-US" i="1"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“…students with disabilities who are admitted to The University of Manitoba can gain access to and participate in all programs for which they are academically qualified.”</a:t>
            </a:r>
          </a:p>
          <a:p>
            <a:pPr marL="0" indent="0" algn="r">
              <a:buNone/>
            </a:pPr>
            <a:r>
              <a:rPr lang="en-US" i="1" dirty="0">
                <a:latin typeface="Calibri" panose="020F0502020204030204" pitchFamily="34" charset="0"/>
                <a:ea typeface="Calibri" panose="020F0502020204030204" pitchFamily="34" charset="0"/>
                <a:cs typeface="Calibri" panose="020F0502020204030204" pitchFamily="34" charset="0"/>
                <a:hlinkClick r:id="rId4"/>
              </a:rPr>
              <a:t>Student Accessibility Procedure</a:t>
            </a:r>
            <a:endParaRPr lang="en-US"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p>
        </p:txBody>
      </p:sp>
    </p:spTree>
    <p:extLst>
      <p:ext uri="{BB962C8B-B14F-4D97-AF65-F5344CB8AC3E}">
        <p14:creationId xmlns:p14="http://schemas.microsoft.com/office/powerpoint/2010/main" val="25929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40741"/>
            <a:ext cx="8339722" cy="487680"/>
          </a:xfrm>
        </p:spPr>
        <p:txBody>
          <a:bodyPr/>
          <a:lstStyle/>
          <a:p>
            <a:pPr algn="ctr"/>
            <a:r>
              <a:rPr lang="en-US" dirty="0"/>
              <a:t>Student Accessibility Services </a:t>
            </a:r>
          </a:p>
        </p:txBody>
      </p:sp>
      <p:sp>
        <p:nvSpPr>
          <p:cNvPr id="3" name="Text Placeholder 2"/>
          <p:cNvSpPr>
            <a:spLocks noGrp="1"/>
          </p:cNvSpPr>
          <p:nvPr>
            <p:ph type="body" sz="quarter" idx="10"/>
          </p:nvPr>
        </p:nvSpPr>
        <p:spPr>
          <a:xfrm>
            <a:off x="680721" y="1775462"/>
            <a:ext cx="3035873" cy="1841497"/>
          </a:xfrm>
        </p:spPr>
        <p:txBody>
          <a:bodyPr/>
          <a:lstStyle/>
          <a:p>
            <a:r>
              <a:rPr lang="en-US" dirty="0"/>
              <a:t>As of April 2025</a:t>
            </a:r>
          </a:p>
          <a:p>
            <a:r>
              <a:rPr lang="en-US" dirty="0"/>
              <a:t>approximately 3000 students</a:t>
            </a:r>
          </a:p>
        </p:txBody>
      </p:sp>
      <p:graphicFrame>
        <p:nvGraphicFramePr>
          <p:cNvPr id="6" name="Chart Placeholder 8">
            <a:extLst>
              <a:ext uri="{FF2B5EF4-FFF2-40B4-BE49-F238E27FC236}">
                <a16:creationId xmlns:a16="http://schemas.microsoft.com/office/drawing/2014/main" id="{E67229D8-3FB0-1FA5-63CD-86362D527A53}"/>
              </a:ext>
            </a:extLst>
          </p:cNvPr>
          <p:cNvGraphicFramePr>
            <a:graphicFrameLocks noGrp="1"/>
          </p:cNvGraphicFramePr>
          <p:nvPr>
            <p:ph type="chart" sz="quarter" idx="11"/>
          </p:nvPr>
        </p:nvGraphicFramePr>
        <p:xfrm>
          <a:off x="2674376" y="1084581"/>
          <a:ext cx="6213986" cy="3994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828575"/>
      </p:ext>
    </p:extLst>
  </p:cSld>
  <p:clrMapOvr>
    <a:masterClrMapping/>
  </p:clrMapOvr>
</p:sld>
</file>

<file path=ppt/theme/theme1.xml><?xml version="1.0" encoding="utf-8"?>
<a:theme xmlns:a="http://schemas.openxmlformats.org/drawingml/2006/main" name="UM Presentation Theme - 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1642</TotalTime>
  <Words>1922</Words>
  <Application>Microsoft Office PowerPoint</Application>
  <PresentationFormat>On-screen Show (4:3)</PresentationFormat>
  <Paragraphs>213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Calibri,Sans-Serif</vt:lpstr>
      <vt:lpstr>Roboto</vt:lpstr>
      <vt:lpstr>UM Presentation Theme - 4x3</vt:lpstr>
      <vt:lpstr>Student Accessibility Services</vt:lpstr>
      <vt:lpstr>Welcome</vt:lpstr>
      <vt:lpstr>PowerPoint Presentation</vt:lpstr>
      <vt:lpstr>Our Team</vt:lpstr>
      <vt:lpstr>Student Services at Bannatyne </vt:lpstr>
      <vt:lpstr>Student Accessibility Services</vt:lpstr>
      <vt:lpstr> Student Accessibility Services</vt:lpstr>
      <vt:lpstr>UM &amp; Accessibility</vt:lpstr>
      <vt:lpstr>Student Accessibility Services </vt:lpstr>
      <vt:lpstr>We Support Students With:</vt:lpstr>
      <vt:lpstr>Steps in Accessing SAS</vt:lpstr>
      <vt:lpstr>What is an Academic Accommodation?</vt:lpstr>
      <vt:lpstr>What is a barrier?</vt:lpstr>
      <vt:lpstr>Equitable Access:</vt:lpstr>
      <vt:lpstr>Reasonable accommodation</vt:lpstr>
      <vt:lpstr>Sample Academic Accommodations</vt:lpstr>
      <vt:lpstr> Clinical Accommodations</vt:lpstr>
      <vt:lpstr>Accommodation Team for Complex cases</vt:lpstr>
      <vt:lpstr>Confidentiality</vt:lpstr>
      <vt:lpstr>Funding Available</vt:lpstr>
      <vt:lpstr>Manitoba Student Aid </vt:lpstr>
      <vt:lpstr>University of Manitoba Financial Aid &amp; Awards Office</vt:lpstr>
      <vt:lpstr>SAS Contact Information</vt:lpstr>
      <vt:lpstr>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Kanisha Szekely</dc:creator>
  <cp:lastModifiedBy>Nicole Cruickshank</cp:lastModifiedBy>
  <cp:revision>98</cp:revision>
  <cp:lastPrinted>2020-02-03T16:46:17Z</cp:lastPrinted>
  <dcterms:created xsi:type="dcterms:W3CDTF">2019-07-17T19:24:48Z</dcterms:created>
  <dcterms:modified xsi:type="dcterms:W3CDTF">2025-09-05T15:08:45Z</dcterms:modified>
</cp:coreProperties>
</file>