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9"/>
  </p:notesMasterIdLst>
  <p:sldIdLst>
    <p:sldId id="256" r:id="rId2"/>
    <p:sldId id="296" r:id="rId3"/>
    <p:sldId id="258" r:id="rId4"/>
    <p:sldId id="257" r:id="rId5"/>
    <p:sldId id="259" r:id="rId6"/>
    <p:sldId id="312" r:id="rId7"/>
    <p:sldId id="313" r:id="rId8"/>
    <p:sldId id="260" r:id="rId9"/>
    <p:sldId id="314" r:id="rId10"/>
    <p:sldId id="261" r:id="rId11"/>
    <p:sldId id="302" r:id="rId12"/>
    <p:sldId id="262" r:id="rId13"/>
    <p:sldId id="303" r:id="rId14"/>
    <p:sldId id="338" r:id="rId15"/>
    <p:sldId id="263" r:id="rId16"/>
    <p:sldId id="264" r:id="rId17"/>
    <p:sldId id="305" r:id="rId18"/>
    <p:sldId id="265" r:id="rId19"/>
    <p:sldId id="297" r:id="rId20"/>
    <p:sldId id="318" r:id="rId21"/>
    <p:sldId id="298" r:id="rId22"/>
    <p:sldId id="299" r:id="rId23"/>
    <p:sldId id="300" r:id="rId24"/>
    <p:sldId id="301" r:id="rId25"/>
    <p:sldId id="266" r:id="rId26"/>
    <p:sldId id="267" r:id="rId27"/>
    <p:sldId id="268" r:id="rId28"/>
    <p:sldId id="269" r:id="rId29"/>
    <p:sldId id="270" r:id="rId30"/>
    <p:sldId id="319" r:id="rId31"/>
    <p:sldId id="271" r:id="rId32"/>
    <p:sldId id="272" r:id="rId33"/>
    <p:sldId id="273" r:id="rId34"/>
    <p:sldId id="274" r:id="rId35"/>
    <p:sldId id="275" r:id="rId36"/>
    <p:sldId id="276" r:id="rId37"/>
    <p:sldId id="277" r:id="rId38"/>
    <p:sldId id="278" r:id="rId39"/>
    <p:sldId id="279" r:id="rId40"/>
    <p:sldId id="280" r:id="rId41"/>
    <p:sldId id="306" r:id="rId42"/>
    <p:sldId id="281" r:id="rId43"/>
    <p:sldId id="282" r:id="rId44"/>
    <p:sldId id="283" r:id="rId45"/>
    <p:sldId id="284" r:id="rId46"/>
    <p:sldId id="285" r:id="rId47"/>
    <p:sldId id="286" r:id="rId48"/>
    <p:sldId id="287" r:id="rId49"/>
    <p:sldId id="288" r:id="rId50"/>
    <p:sldId id="309" r:id="rId51"/>
    <p:sldId id="289" r:id="rId52"/>
    <p:sldId id="290" r:id="rId53"/>
    <p:sldId id="291" r:id="rId54"/>
    <p:sldId id="292" r:id="rId55"/>
    <p:sldId id="293" r:id="rId56"/>
    <p:sldId id="337" r:id="rId57"/>
    <p:sldId id="294" r:id="rId58"/>
  </p:sldIdLst>
  <p:sldSz cx="13004800" cy="9753600"/>
  <p:notesSz cx="13004800" cy="97536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BF198D4-EF14-46BB-9AED-1A545174F402}" v="16" dt="2023-11-07T03:52:55.911"/>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55" d="100"/>
          <a:sy n="55" d="100"/>
        </p:scale>
        <p:origin x="942" y="-273"/>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635625" cy="48895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7366000" y="0"/>
            <a:ext cx="5635625" cy="488950"/>
          </a:xfrm>
          <a:prstGeom prst="rect">
            <a:avLst/>
          </a:prstGeom>
        </p:spPr>
        <p:txBody>
          <a:bodyPr vert="horz" lIns="91440" tIns="45720" rIns="91440" bIns="45720" rtlCol="0"/>
          <a:lstStyle>
            <a:lvl1pPr algn="r">
              <a:defRPr sz="1200"/>
            </a:lvl1pPr>
          </a:lstStyle>
          <a:p>
            <a:fld id="{7CB5984E-FE9F-4592-BE91-A5CB1098999D}" type="datetimeFigureOut">
              <a:rPr lang="en-CA" smtClean="0"/>
              <a:t>2023-11-05</a:t>
            </a:fld>
            <a:endParaRPr lang="en-CA"/>
          </a:p>
        </p:txBody>
      </p:sp>
      <p:sp>
        <p:nvSpPr>
          <p:cNvPr id="4" name="Slide Image Placeholder 3"/>
          <p:cNvSpPr>
            <a:spLocks noGrp="1" noRot="1" noChangeAspect="1"/>
          </p:cNvSpPr>
          <p:nvPr>
            <p:ph type="sldImg" idx="2"/>
          </p:nvPr>
        </p:nvSpPr>
        <p:spPr>
          <a:xfrm>
            <a:off x="4306888" y="1219200"/>
            <a:ext cx="4391025" cy="3292475"/>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1300163" y="4694238"/>
            <a:ext cx="10404475" cy="384016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9264650"/>
            <a:ext cx="5635625" cy="48895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7366000" y="9264650"/>
            <a:ext cx="5635625" cy="488950"/>
          </a:xfrm>
          <a:prstGeom prst="rect">
            <a:avLst/>
          </a:prstGeom>
        </p:spPr>
        <p:txBody>
          <a:bodyPr vert="horz" lIns="91440" tIns="45720" rIns="91440" bIns="45720" rtlCol="0" anchor="b"/>
          <a:lstStyle>
            <a:lvl1pPr algn="r">
              <a:defRPr sz="1200"/>
            </a:lvl1pPr>
          </a:lstStyle>
          <a:p>
            <a:fld id="{957D9204-B6C4-40FA-BA9E-2DCD9E3DDAF0}" type="slidenum">
              <a:rPr lang="en-CA" smtClean="0"/>
              <a:t>‹#›</a:t>
            </a:fld>
            <a:endParaRPr lang="en-CA"/>
          </a:p>
        </p:txBody>
      </p:sp>
    </p:spTree>
    <p:extLst>
      <p:ext uri="{BB962C8B-B14F-4D97-AF65-F5344CB8AC3E}">
        <p14:creationId xmlns:p14="http://schemas.microsoft.com/office/powerpoint/2010/main" val="1863992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Many defects are slight</a:t>
            </a:r>
            <a:r>
              <a:rPr lang="en-US" sz="1200" b="1" kern="1200" baseline="0" dirty="0">
                <a:solidFill>
                  <a:schemeClr val="tx1"/>
                </a:solidFill>
                <a:effectLst/>
                <a:latin typeface="+mn-lt"/>
                <a:ea typeface="+mn-ea"/>
                <a:cs typeface="+mn-cs"/>
              </a:rPr>
              <a:t> (innocent heart murmur) and cause little of any disability. A child with a more severe defect may present with breathlessness on exertion, tiring easily and/or suffering from recurrent respiratory infections (VSD, pulmonary stenosis). Children with severe defects (tetralogy of Fallot and vascular defects which have cyanosis, finger clubbing and may have delayed growth and development)</a:t>
            </a:r>
            <a:endParaRPr lang="en-US" sz="1200" b="1" kern="1200" dirty="0">
              <a:solidFill>
                <a:schemeClr val="tx1"/>
              </a:solidFill>
              <a:effectLst/>
              <a:latin typeface="+mn-lt"/>
              <a:ea typeface="+mn-ea"/>
              <a:cs typeface="+mn-cs"/>
            </a:endParaRPr>
          </a:p>
          <a:p>
            <a:endParaRPr lang="en-US" sz="1200" b="1" kern="1200" dirty="0">
              <a:solidFill>
                <a:schemeClr val="tx1"/>
              </a:solidFill>
              <a:effectLst/>
              <a:latin typeface="+mn-lt"/>
              <a:ea typeface="+mn-ea"/>
              <a:cs typeface="+mn-cs"/>
            </a:endParaRPr>
          </a:p>
          <a:p>
            <a:r>
              <a:rPr lang="en-US" sz="1200" b="1" kern="1200" dirty="0" err="1">
                <a:solidFill>
                  <a:schemeClr val="tx1"/>
                </a:solidFill>
                <a:effectLst/>
                <a:latin typeface="+mn-lt"/>
                <a:ea typeface="+mn-ea"/>
                <a:cs typeface="+mn-cs"/>
              </a:rPr>
              <a:t>Acyanotic</a:t>
            </a:r>
            <a:r>
              <a:rPr lang="en-US" sz="1200" b="1" kern="1200" dirty="0">
                <a:solidFill>
                  <a:schemeClr val="tx1"/>
                </a:solidFill>
                <a:effectLst/>
                <a:latin typeface="+mn-lt"/>
                <a:ea typeface="+mn-ea"/>
                <a:cs typeface="+mn-cs"/>
              </a:rPr>
              <a:t> conditions </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The </a:t>
            </a:r>
            <a:r>
              <a:rPr lang="en-US" sz="1200" b="0" kern="1200" dirty="0" err="1">
                <a:solidFill>
                  <a:schemeClr val="tx1"/>
                </a:solidFill>
                <a:effectLst/>
                <a:latin typeface="+mn-lt"/>
                <a:ea typeface="+mn-ea"/>
                <a:cs typeface="+mn-cs"/>
              </a:rPr>
              <a:t>acyanotic</a:t>
            </a:r>
            <a:r>
              <a:rPr lang="en-US" sz="1200" b="0" kern="1200" dirty="0">
                <a:solidFill>
                  <a:schemeClr val="tx1"/>
                </a:solidFill>
                <a:effectLst/>
                <a:latin typeface="+mn-lt"/>
                <a:ea typeface="+mn-ea"/>
                <a:cs typeface="+mn-cs"/>
              </a:rPr>
              <a:t> group of conditions is characterized by a connection between the systemic and pulmonary circulations or a stenosis (narrowing) of either circulation. Infants often present with feeding difficulties, breathlessness and failure to thrive. Shunts are from the left to right.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Cyanotic conditions</a:t>
            </a:r>
            <a:endParaRPr lang="en-US" sz="1200" b="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All cyanotic conditions exhibit right-to-left shunting of desaturated blood. Cyanotic defects become clinically evident when 50 g/L of desaturated </a:t>
            </a:r>
            <a:r>
              <a:rPr lang="en-US" sz="1200" b="0" kern="1200" dirty="0" err="1">
                <a:solidFill>
                  <a:schemeClr val="tx1"/>
                </a:solidFill>
                <a:effectLst/>
                <a:latin typeface="+mn-lt"/>
                <a:ea typeface="+mn-ea"/>
                <a:cs typeface="+mn-cs"/>
              </a:rPr>
              <a:t>haemoglobin</a:t>
            </a:r>
            <a:r>
              <a:rPr lang="en-US" sz="1200" b="0" kern="1200" dirty="0">
                <a:solidFill>
                  <a:schemeClr val="tx1"/>
                </a:solidFill>
                <a:effectLst/>
                <a:latin typeface="+mn-lt"/>
                <a:ea typeface="+mn-ea"/>
                <a:cs typeface="+mn-cs"/>
              </a:rPr>
              <a:t> is present in peripheral arterial blood. Infants with mild cyanosis may be pink at rest but become very blue during crying or physical exertion. Children with cyanotic defects are at significant risk for desaturation during general </a:t>
            </a:r>
            <a:r>
              <a:rPr lang="en-US" sz="1200" b="0" kern="1200" dirty="0" err="1">
                <a:solidFill>
                  <a:schemeClr val="tx1"/>
                </a:solidFill>
                <a:effectLst/>
                <a:latin typeface="+mn-lt"/>
                <a:ea typeface="+mn-ea"/>
                <a:cs typeface="+mn-cs"/>
              </a:rPr>
              <a:t>anaesthesia</a:t>
            </a:r>
            <a:r>
              <a:rPr lang="en-US" sz="1200" b="0" kern="1200" dirty="0">
                <a:solidFill>
                  <a:schemeClr val="tx1"/>
                </a:solidFill>
                <a:effectLst/>
                <a:latin typeface="+mn-lt"/>
                <a:ea typeface="+mn-ea"/>
                <a:cs typeface="+mn-cs"/>
              </a:rPr>
              <a:t> and preoperative consultation with the </a:t>
            </a:r>
            <a:r>
              <a:rPr lang="en-US" sz="1200" b="0" kern="1200" dirty="0" err="1">
                <a:solidFill>
                  <a:schemeClr val="tx1"/>
                </a:solidFill>
                <a:effectLst/>
                <a:latin typeface="+mn-lt"/>
                <a:ea typeface="+mn-ea"/>
                <a:cs typeface="+mn-cs"/>
              </a:rPr>
              <a:t>paediatric</a:t>
            </a:r>
            <a:r>
              <a:rPr lang="en-US" sz="1200" b="0" kern="1200" dirty="0">
                <a:solidFill>
                  <a:schemeClr val="tx1"/>
                </a:solidFill>
                <a:effectLst/>
                <a:latin typeface="+mn-lt"/>
                <a:ea typeface="+mn-ea"/>
                <a:cs typeface="+mn-cs"/>
              </a:rPr>
              <a:t> cardiologist and </a:t>
            </a:r>
            <a:r>
              <a:rPr lang="en-US" sz="1200" b="0" kern="1200" dirty="0" err="1">
                <a:solidFill>
                  <a:schemeClr val="tx1"/>
                </a:solidFill>
                <a:effectLst/>
                <a:latin typeface="+mn-lt"/>
                <a:ea typeface="+mn-ea"/>
                <a:cs typeface="+mn-cs"/>
              </a:rPr>
              <a:t>anaesthetist</a:t>
            </a:r>
            <a:r>
              <a:rPr lang="en-US" sz="1200" b="0" kern="1200" dirty="0">
                <a:solidFill>
                  <a:schemeClr val="tx1"/>
                </a:solidFill>
                <a:effectLst/>
                <a:latin typeface="+mn-lt"/>
                <a:ea typeface="+mn-ea"/>
                <a:cs typeface="+mn-cs"/>
              </a:rPr>
              <a:t> is essential.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effectLst/>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B3917FFC-07D8-F74D-9D8C-72FABFEBCC57}" type="slidenum">
              <a:rPr lang="en-US" smtClean="0"/>
              <a:t>6</a:t>
            </a:fld>
            <a:endParaRPr lang="en-US"/>
          </a:p>
        </p:txBody>
      </p:sp>
    </p:spTree>
    <p:extLst>
      <p:ext uri="{BB962C8B-B14F-4D97-AF65-F5344CB8AC3E}">
        <p14:creationId xmlns:p14="http://schemas.microsoft.com/office/powerpoint/2010/main" val="12094089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err="1">
                <a:solidFill>
                  <a:schemeClr val="tx1"/>
                </a:solidFill>
                <a:effectLst/>
                <a:latin typeface="+mn-lt"/>
                <a:ea typeface="+mn-ea"/>
                <a:cs typeface="+mn-cs"/>
              </a:rPr>
              <a:t>Acyanotic</a:t>
            </a:r>
            <a:r>
              <a:rPr lang="en-US" sz="1200" b="1" kern="1200" dirty="0">
                <a:solidFill>
                  <a:schemeClr val="tx1"/>
                </a:solidFill>
                <a:effectLst/>
                <a:latin typeface="+mn-lt"/>
                <a:ea typeface="+mn-ea"/>
                <a:cs typeface="+mn-cs"/>
              </a:rPr>
              <a:t> conditions </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The </a:t>
            </a:r>
            <a:r>
              <a:rPr lang="en-US" sz="1200" b="0" kern="1200" dirty="0" err="1">
                <a:solidFill>
                  <a:schemeClr val="tx1"/>
                </a:solidFill>
                <a:effectLst/>
                <a:latin typeface="+mn-lt"/>
                <a:ea typeface="+mn-ea"/>
                <a:cs typeface="+mn-cs"/>
              </a:rPr>
              <a:t>acyanotic</a:t>
            </a:r>
            <a:r>
              <a:rPr lang="en-US" sz="1200" b="0" kern="1200" dirty="0">
                <a:solidFill>
                  <a:schemeClr val="tx1"/>
                </a:solidFill>
                <a:effectLst/>
                <a:latin typeface="+mn-lt"/>
                <a:ea typeface="+mn-ea"/>
                <a:cs typeface="+mn-cs"/>
              </a:rPr>
              <a:t> group of conditions is characterized by a connection between the systemic and pulmonary circulations or a stenosis (narrowing) of either circulation. Infants often present with feeding difficulties, breathlessness and failure to thrive. Shunts are from the left to right.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Cyanotic conditions</a:t>
            </a:r>
            <a:endParaRPr lang="en-US" sz="1200" b="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All cyanotic conditions exhibit right-to-left shunting of </a:t>
            </a:r>
            <a:r>
              <a:rPr lang="en-US" sz="1200" b="0" kern="1200" dirty="0" err="1">
                <a:solidFill>
                  <a:schemeClr val="tx1"/>
                </a:solidFill>
                <a:effectLst/>
                <a:latin typeface="+mn-lt"/>
                <a:ea typeface="+mn-ea"/>
                <a:cs typeface="+mn-cs"/>
              </a:rPr>
              <a:t>desaturated</a:t>
            </a:r>
            <a:r>
              <a:rPr lang="en-US" sz="1200" b="0" kern="1200" dirty="0">
                <a:solidFill>
                  <a:schemeClr val="tx1"/>
                </a:solidFill>
                <a:effectLst/>
                <a:latin typeface="+mn-lt"/>
                <a:ea typeface="+mn-ea"/>
                <a:cs typeface="+mn-cs"/>
              </a:rPr>
              <a:t> blood. Cyanotic defects become clinically evident when 50 g/L of </a:t>
            </a:r>
            <a:r>
              <a:rPr lang="en-US" sz="1200" b="0" kern="1200" dirty="0" err="1">
                <a:solidFill>
                  <a:schemeClr val="tx1"/>
                </a:solidFill>
                <a:effectLst/>
                <a:latin typeface="+mn-lt"/>
                <a:ea typeface="+mn-ea"/>
                <a:cs typeface="+mn-cs"/>
              </a:rPr>
              <a:t>desaturated</a:t>
            </a:r>
            <a:r>
              <a:rPr lang="en-US" sz="1200" b="0" kern="1200" dirty="0">
                <a:solidFill>
                  <a:schemeClr val="tx1"/>
                </a:solidFill>
                <a:effectLst/>
                <a:latin typeface="+mn-lt"/>
                <a:ea typeface="+mn-ea"/>
                <a:cs typeface="+mn-cs"/>
              </a:rPr>
              <a:t> </a:t>
            </a:r>
            <a:r>
              <a:rPr lang="en-US" sz="1200" b="0" kern="1200" dirty="0" err="1">
                <a:solidFill>
                  <a:schemeClr val="tx1"/>
                </a:solidFill>
                <a:effectLst/>
                <a:latin typeface="+mn-lt"/>
                <a:ea typeface="+mn-ea"/>
                <a:cs typeface="+mn-cs"/>
              </a:rPr>
              <a:t>haemoglobin</a:t>
            </a:r>
            <a:r>
              <a:rPr lang="en-US" sz="1200" b="0" kern="1200" dirty="0">
                <a:solidFill>
                  <a:schemeClr val="tx1"/>
                </a:solidFill>
                <a:effectLst/>
                <a:latin typeface="+mn-lt"/>
                <a:ea typeface="+mn-ea"/>
                <a:cs typeface="+mn-cs"/>
              </a:rPr>
              <a:t> is present in peripheral arterial blood. Infants with mild cyanosis may be pink at rest but become very blue during crying or physical exertion. Children with cyanotic defects are at significant risk for desaturation during general </a:t>
            </a:r>
            <a:r>
              <a:rPr lang="en-US" sz="1200" b="0" kern="1200" dirty="0" err="1">
                <a:solidFill>
                  <a:schemeClr val="tx1"/>
                </a:solidFill>
                <a:effectLst/>
                <a:latin typeface="+mn-lt"/>
                <a:ea typeface="+mn-ea"/>
                <a:cs typeface="+mn-cs"/>
              </a:rPr>
              <a:t>anaesthesia</a:t>
            </a:r>
            <a:r>
              <a:rPr lang="en-US" sz="1200" b="0" kern="1200" dirty="0">
                <a:solidFill>
                  <a:schemeClr val="tx1"/>
                </a:solidFill>
                <a:effectLst/>
                <a:latin typeface="+mn-lt"/>
                <a:ea typeface="+mn-ea"/>
                <a:cs typeface="+mn-cs"/>
              </a:rPr>
              <a:t> and preoperative consultation with the </a:t>
            </a:r>
            <a:r>
              <a:rPr lang="en-US" sz="1200" b="0" kern="1200" dirty="0" err="1">
                <a:solidFill>
                  <a:schemeClr val="tx1"/>
                </a:solidFill>
                <a:effectLst/>
                <a:latin typeface="+mn-lt"/>
                <a:ea typeface="+mn-ea"/>
                <a:cs typeface="+mn-cs"/>
              </a:rPr>
              <a:t>paediatric</a:t>
            </a:r>
            <a:r>
              <a:rPr lang="en-US" sz="1200" b="0" kern="1200" dirty="0">
                <a:solidFill>
                  <a:schemeClr val="tx1"/>
                </a:solidFill>
                <a:effectLst/>
                <a:latin typeface="+mn-lt"/>
                <a:ea typeface="+mn-ea"/>
                <a:cs typeface="+mn-cs"/>
              </a:rPr>
              <a:t> cardiologist and </a:t>
            </a:r>
            <a:r>
              <a:rPr lang="en-US" sz="1200" b="0" kern="1200" dirty="0" err="1">
                <a:solidFill>
                  <a:schemeClr val="tx1"/>
                </a:solidFill>
                <a:effectLst/>
                <a:latin typeface="+mn-lt"/>
                <a:ea typeface="+mn-ea"/>
                <a:cs typeface="+mn-cs"/>
              </a:rPr>
              <a:t>anaesthetist</a:t>
            </a:r>
            <a:r>
              <a:rPr lang="en-US" sz="1200" b="0" kern="1200" dirty="0">
                <a:solidFill>
                  <a:schemeClr val="tx1"/>
                </a:solidFill>
                <a:effectLst/>
                <a:latin typeface="+mn-lt"/>
                <a:ea typeface="+mn-ea"/>
                <a:cs typeface="+mn-cs"/>
              </a:rPr>
              <a:t> is essential.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Atrial septal defect </a:t>
            </a:r>
            <a:r>
              <a:rPr lang="en-US" sz="1200" b="0" kern="1200" dirty="0">
                <a:solidFill>
                  <a:schemeClr val="tx1"/>
                </a:solidFill>
                <a:effectLst/>
                <a:latin typeface="+mn-lt"/>
                <a:ea typeface="+mn-ea"/>
                <a:cs typeface="+mn-cs"/>
              </a:rPr>
              <a:t>(ASD) – usually located near foramen </a:t>
            </a:r>
            <a:r>
              <a:rPr lang="en-US" sz="1200" b="0" kern="1200" dirty="0" err="1">
                <a:solidFill>
                  <a:schemeClr val="tx1"/>
                </a:solidFill>
                <a:effectLst/>
                <a:latin typeface="+mn-lt"/>
                <a:ea typeface="+mn-ea"/>
                <a:cs typeface="+mn-cs"/>
              </a:rPr>
              <a:t>ovale</a:t>
            </a:r>
            <a:r>
              <a:rPr lang="en-US" sz="1200" b="0" kern="1200" dirty="0">
                <a:solidFill>
                  <a:schemeClr val="tx1"/>
                </a:solidFill>
                <a:effectLst/>
                <a:latin typeface="+mn-lt"/>
                <a:ea typeface="+mn-ea"/>
                <a:cs typeface="+mn-cs"/>
              </a:rPr>
              <a:t>. </a:t>
            </a:r>
            <a:endParaRPr lang="en-US" dirty="0">
              <a:effectLst/>
            </a:endParaRPr>
          </a:p>
          <a:p>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Ventricular septal defect </a:t>
            </a:r>
            <a:r>
              <a:rPr lang="en-US" sz="1200" b="0" kern="1200" dirty="0">
                <a:solidFill>
                  <a:schemeClr val="tx1"/>
                </a:solidFill>
                <a:effectLst/>
                <a:latin typeface="+mn-lt"/>
                <a:ea typeface="+mn-ea"/>
                <a:cs typeface="+mn-cs"/>
              </a:rPr>
              <a:t>(VSD) – in the membranous septum of the ventricular </a:t>
            </a:r>
            <a:endParaRPr lang="en-US" dirty="0">
              <a:effectLst/>
            </a:endParaRPr>
          </a:p>
          <a:p>
            <a:r>
              <a:rPr lang="en-US" sz="1200" b="0" kern="1200" dirty="0">
                <a:solidFill>
                  <a:schemeClr val="tx1"/>
                </a:solidFill>
                <a:effectLst/>
                <a:latin typeface="+mn-lt"/>
                <a:ea typeface="+mn-ea"/>
                <a:cs typeface="+mn-cs"/>
              </a:rPr>
              <a:t>wall. </a:t>
            </a:r>
            <a:endParaRPr lang="en-US" dirty="0">
              <a:effectLst/>
            </a:endParaRPr>
          </a:p>
          <a:p>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Patent ductus arteriosus </a:t>
            </a:r>
            <a:r>
              <a:rPr lang="en-US" sz="1200" b="0" kern="1200" dirty="0">
                <a:solidFill>
                  <a:schemeClr val="tx1"/>
                </a:solidFill>
                <a:effectLst/>
                <a:latin typeface="+mn-lt"/>
                <a:ea typeface="+mn-ea"/>
                <a:cs typeface="+mn-cs"/>
              </a:rPr>
              <a:t>(PDA) – caused by failure of closure of the </a:t>
            </a:r>
            <a:r>
              <a:rPr lang="en-US" sz="1200" b="0" kern="1200" dirty="0" err="1">
                <a:solidFill>
                  <a:schemeClr val="tx1"/>
                </a:solidFill>
                <a:effectLst/>
                <a:latin typeface="+mn-lt"/>
                <a:ea typeface="+mn-ea"/>
                <a:cs typeface="+mn-cs"/>
              </a:rPr>
              <a:t>ductus</a:t>
            </a:r>
            <a:r>
              <a:rPr lang="en-US" sz="1200" b="0" kern="1200" dirty="0">
                <a:solidFill>
                  <a:schemeClr val="tx1"/>
                </a:solidFill>
                <a:effectLst/>
                <a:latin typeface="+mn-lt"/>
                <a:ea typeface="+mn-ea"/>
                <a:cs typeface="+mn-cs"/>
              </a:rPr>
              <a:t> connecting the pulmonary artery with the aorta (normally closes soon after birth). If cardiac failure develops the infant is digitalized and prescribed diuretics if necessary. Hospitalization, oxygen, nasogastric tube feeding and antibiotic therapy for chest infection may also be required. If the lesion does not close spontaneously, surgery to reduce torrential pulmonary flow or repair of the defect is indicated. </a:t>
            </a:r>
          </a:p>
          <a:p>
            <a:endParaRPr lang="en-US" dirty="0">
              <a:effectLst/>
            </a:endParaRPr>
          </a:p>
          <a:p>
            <a:r>
              <a:rPr lang="en-US" sz="1200" b="0" kern="1200" dirty="0" err="1">
                <a:solidFill>
                  <a:schemeClr val="tx1"/>
                </a:solidFill>
                <a:effectLst/>
                <a:latin typeface="+mn-lt"/>
                <a:ea typeface="+mn-ea"/>
                <a:cs typeface="+mn-cs"/>
              </a:rPr>
              <a:t>Acyanotic</a:t>
            </a:r>
            <a:r>
              <a:rPr lang="en-US" sz="1200" b="0" kern="1200" dirty="0">
                <a:solidFill>
                  <a:schemeClr val="tx1"/>
                </a:solidFill>
                <a:effectLst/>
                <a:latin typeface="+mn-lt"/>
                <a:ea typeface="+mn-ea"/>
                <a:cs typeface="+mn-cs"/>
              </a:rPr>
              <a:t> defects with obstruction include: </a:t>
            </a:r>
            <a:endParaRPr lang="en-US" dirty="0">
              <a:effectLst/>
            </a:endParaRPr>
          </a:p>
          <a:p>
            <a:r>
              <a:rPr lang="en-US" sz="1200"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Coarctation</a:t>
            </a:r>
            <a:r>
              <a:rPr lang="en-US" sz="1200" b="1" kern="1200" dirty="0">
                <a:solidFill>
                  <a:schemeClr val="tx1"/>
                </a:solidFill>
                <a:effectLst/>
                <a:latin typeface="+mn-lt"/>
                <a:ea typeface="+mn-ea"/>
                <a:cs typeface="+mn-cs"/>
              </a:rPr>
              <a:t> or localized constriction of the aorta </a:t>
            </a:r>
            <a:r>
              <a:rPr lang="en-US" sz="1200" b="0" kern="1200" dirty="0">
                <a:solidFill>
                  <a:schemeClr val="tx1"/>
                </a:solidFill>
                <a:effectLst/>
                <a:latin typeface="+mn-lt"/>
                <a:ea typeface="+mn-ea"/>
                <a:cs typeface="+mn-cs"/>
              </a:rPr>
              <a:t>– usually in the area related </a:t>
            </a:r>
            <a:endParaRPr lang="en-US" dirty="0">
              <a:effectLst/>
            </a:endParaRPr>
          </a:p>
          <a:p>
            <a:r>
              <a:rPr lang="en-US" sz="1200" b="0" kern="1200" dirty="0">
                <a:solidFill>
                  <a:schemeClr val="tx1"/>
                </a:solidFill>
                <a:effectLst/>
                <a:latin typeface="+mn-lt"/>
                <a:ea typeface="+mn-ea"/>
                <a:cs typeface="+mn-cs"/>
              </a:rPr>
              <a:t>to the insertion of the ductus. </a:t>
            </a:r>
            <a:endParaRPr lang="en-US" dirty="0">
              <a:effectLst/>
            </a:endParaRPr>
          </a:p>
          <a:p>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Aortic stenosis </a:t>
            </a:r>
            <a:r>
              <a:rPr lang="en-US" sz="1200" b="0" kern="1200" dirty="0">
                <a:solidFill>
                  <a:schemeClr val="tx1"/>
                </a:solidFill>
                <a:effectLst/>
                <a:latin typeface="+mn-lt"/>
                <a:ea typeface="+mn-ea"/>
                <a:cs typeface="+mn-cs"/>
              </a:rPr>
              <a:t>or narrowing of the aortic central orifice – due to fusion of the </a:t>
            </a:r>
            <a:endParaRPr lang="en-US" dirty="0">
              <a:effectLst/>
            </a:endParaRPr>
          </a:p>
          <a:p>
            <a:r>
              <a:rPr lang="en-US" sz="1200" b="0" kern="1200" dirty="0">
                <a:solidFill>
                  <a:schemeClr val="tx1"/>
                </a:solidFill>
                <a:effectLst/>
                <a:latin typeface="+mn-lt"/>
                <a:ea typeface="+mn-ea"/>
                <a:cs typeface="+mn-cs"/>
              </a:rPr>
              <a:t>aortic valve cusps. </a:t>
            </a:r>
            <a:endParaRPr lang="en-US" dirty="0">
              <a:effectLst/>
            </a:endParaRPr>
          </a:p>
          <a:p>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Pulmonary stenosis </a:t>
            </a:r>
            <a:r>
              <a:rPr lang="en-US" sz="1200" b="0" kern="1200" dirty="0">
                <a:solidFill>
                  <a:schemeClr val="tx1"/>
                </a:solidFill>
                <a:effectLst/>
                <a:latin typeface="+mn-lt"/>
                <a:ea typeface="+mn-ea"/>
                <a:cs typeface="+mn-cs"/>
              </a:rPr>
              <a:t>– due to narrowing of the pulmonary valve which may also </a:t>
            </a:r>
            <a:endParaRPr lang="en-US" dirty="0">
              <a:effectLst/>
            </a:endParaRPr>
          </a:p>
          <a:p>
            <a:r>
              <a:rPr lang="en-US" sz="1200" b="0" kern="1200" dirty="0">
                <a:solidFill>
                  <a:schemeClr val="tx1"/>
                </a:solidFill>
                <a:effectLst/>
                <a:latin typeface="+mn-lt"/>
                <a:ea typeface="+mn-ea"/>
                <a:cs typeface="+mn-cs"/>
              </a:rPr>
              <a:t>involve the pulmonary arteries. </a:t>
            </a:r>
            <a:endParaRPr lang="en-US" dirty="0">
              <a:effectLst/>
            </a:endParaRPr>
          </a:p>
          <a:p>
            <a:endParaRPr lang="en-US" dirty="0"/>
          </a:p>
          <a:p>
            <a:r>
              <a:rPr lang="en-US" sz="1200" kern="1200" dirty="0">
                <a:solidFill>
                  <a:schemeClr val="tx1"/>
                </a:solidFill>
                <a:effectLst/>
                <a:latin typeface="+mn-lt"/>
                <a:ea typeface="+mn-ea"/>
                <a:cs typeface="+mn-cs"/>
              </a:rPr>
              <a:t>Cyanotic Conditions</a:t>
            </a:r>
            <a:r>
              <a:rPr lang="en-US" sz="1200" kern="1200" baseline="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Tetralogy of </a:t>
            </a:r>
            <a:r>
              <a:rPr lang="en-US" sz="1200" b="1" kern="1200" dirty="0" err="1">
                <a:solidFill>
                  <a:schemeClr val="tx1"/>
                </a:solidFill>
                <a:effectLst/>
                <a:latin typeface="+mn-lt"/>
                <a:ea typeface="+mn-ea"/>
                <a:cs typeface="+mn-cs"/>
              </a:rPr>
              <a:t>Fallot</a:t>
            </a:r>
            <a:r>
              <a:rPr lang="en-US" sz="1200" b="1" kern="1200" dirty="0">
                <a:solidFill>
                  <a:schemeClr val="tx1"/>
                </a:solidFill>
                <a:effectLst/>
                <a:latin typeface="+mn-lt"/>
                <a:ea typeface="+mn-ea"/>
                <a:cs typeface="+mn-cs"/>
              </a:rPr>
              <a:t> </a:t>
            </a:r>
            <a:r>
              <a:rPr lang="en-US" sz="1200" b="0" kern="1200" dirty="0">
                <a:solidFill>
                  <a:schemeClr val="tx1"/>
                </a:solidFill>
                <a:effectLst/>
                <a:latin typeface="+mn-lt"/>
                <a:ea typeface="+mn-ea"/>
                <a:cs typeface="+mn-cs"/>
              </a:rPr>
              <a:t>– which includes a VSD, pulmonary stenosis at valve or sub-valve levels, a large overriding aorta and right ventricular hypertrophy. </a:t>
            </a:r>
            <a:endParaRPr lang="en-US" dirty="0">
              <a:effectLst/>
            </a:endParaRPr>
          </a:p>
          <a:p>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Transposition of great vessels </a:t>
            </a:r>
            <a:r>
              <a:rPr lang="en-US" sz="1200" b="0" kern="1200" dirty="0">
                <a:solidFill>
                  <a:schemeClr val="tx1"/>
                </a:solidFill>
                <a:effectLst/>
                <a:latin typeface="+mn-lt"/>
                <a:ea typeface="+mn-ea"/>
                <a:cs typeface="+mn-cs"/>
              </a:rPr>
              <a:t>– when the aorta exits the heart from the right side and the pulmonary artery exits from the left. Although the internal heart anatomy is normal, the systemic blood circulation cannot be </a:t>
            </a:r>
            <a:r>
              <a:rPr lang="en-US" sz="1200" b="0" kern="1200" dirty="0" err="1">
                <a:solidFill>
                  <a:schemeClr val="tx1"/>
                </a:solidFill>
                <a:effectLst/>
                <a:latin typeface="+mn-lt"/>
                <a:ea typeface="+mn-ea"/>
                <a:cs typeface="+mn-cs"/>
              </a:rPr>
              <a:t>resaturated</a:t>
            </a:r>
            <a:r>
              <a:rPr lang="en-US" sz="1200" b="0" kern="1200" dirty="0">
                <a:solidFill>
                  <a:schemeClr val="tx1"/>
                </a:solidFill>
                <a:effectLst/>
                <a:latin typeface="+mn-lt"/>
                <a:ea typeface="+mn-ea"/>
                <a:cs typeface="+mn-cs"/>
              </a:rPr>
              <a:t> with oxygen and immediate management of transposition by opening the ductus </a:t>
            </a:r>
            <a:endParaRPr lang="en-US" dirty="0">
              <a:effectLst/>
            </a:endParaRPr>
          </a:p>
          <a:p>
            <a:r>
              <a:rPr lang="en-US" sz="1200" b="0" kern="1200" dirty="0">
                <a:solidFill>
                  <a:schemeClr val="tx1"/>
                </a:solidFill>
                <a:effectLst/>
                <a:latin typeface="+mn-lt"/>
                <a:ea typeface="+mn-ea"/>
                <a:cs typeface="+mn-cs"/>
              </a:rPr>
              <a:t>arteriosus and corrective surgery is required. </a:t>
            </a:r>
            <a:endParaRPr lang="en-US" dirty="0">
              <a:effectLst/>
            </a:endParaRPr>
          </a:p>
          <a:p>
            <a:r>
              <a:rPr lang="en-US" sz="1200"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Eisenmenger’s</a:t>
            </a:r>
            <a:r>
              <a:rPr lang="en-US" sz="1200" b="1" kern="1200" dirty="0">
                <a:solidFill>
                  <a:schemeClr val="tx1"/>
                </a:solidFill>
                <a:effectLst/>
                <a:latin typeface="+mn-lt"/>
                <a:ea typeface="+mn-ea"/>
                <a:cs typeface="+mn-cs"/>
              </a:rPr>
              <a:t> syndrome </a:t>
            </a:r>
            <a:r>
              <a:rPr lang="en-US" sz="1200" b="0" kern="1200" dirty="0">
                <a:solidFill>
                  <a:schemeClr val="tx1"/>
                </a:solidFill>
                <a:effectLst/>
                <a:latin typeface="+mn-lt"/>
                <a:ea typeface="+mn-ea"/>
                <a:cs typeface="+mn-cs"/>
              </a:rPr>
              <a:t>– this refers to cyanosis from any right-to-left shunt caused by increased pulmonary resistance through a VSD or PDA. </a:t>
            </a:r>
            <a:endParaRPr lang="en-US" dirty="0">
              <a:effectLst/>
            </a:endParaRPr>
          </a:p>
          <a:p>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Tricuspid atresia – </a:t>
            </a:r>
            <a:r>
              <a:rPr lang="en-US" sz="1200" b="0" kern="1200" dirty="0">
                <a:solidFill>
                  <a:schemeClr val="tx1"/>
                </a:solidFill>
                <a:effectLst/>
                <a:latin typeface="+mn-lt"/>
                <a:ea typeface="+mn-ea"/>
                <a:cs typeface="+mn-cs"/>
              </a:rPr>
              <a:t>due to absent tricuspid valve and may present with an absent right ventricle and pulmonary valve. The pulmonary circulation is maintained </a:t>
            </a:r>
            <a:endParaRPr lang="en-US" dirty="0">
              <a:effectLst/>
            </a:endParaRPr>
          </a:p>
          <a:p>
            <a:r>
              <a:rPr lang="en-US" sz="1200" b="0" kern="1200" dirty="0">
                <a:solidFill>
                  <a:schemeClr val="tx1"/>
                </a:solidFill>
                <a:effectLst/>
                <a:latin typeface="+mn-lt"/>
                <a:ea typeface="+mn-ea"/>
                <a:cs typeface="+mn-cs"/>
              </a:rPr>
              <a:t>through a PDA in the neonate. </a:t>
            </a:r>
            <a:endParaRPr lang="en-US" dirty="0">
              <a:effectLst/>
            </a:endParaRPr>
          </a:p>
          <a:p>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Pulmonary atresia </a:t>
            </a:r>
            <a:r>
              <a:rPr lang="en-US" sz="1200" b="0" kern="1200" dirty="0">
                <a:solidFill>
                  <a:schemeClr val="tx1"/>
                </a:solidFill>
                <a:effectLst/>
                <a:latin typeface="+mn-lt"/>
                <a:ea typeface="+mn-ea"/>
                <a:cs typeface="+mn-cs"/>
              </a:rPr>
              <a:t>– which is similar to tricuspid atresia except that the tricuspid valve is patent. </a:t>
            </a:r>
            <a:endParaRPr lang="en-US" dirty="0">
              <a:effectLst/>
            </a:endParaRPr>
          </a:p>
          <a:p>
            <a:endParaRPr lang="en-US" dirty="0"/>
          </a:p>
        </p:txBody>
      </p:sp>
      <p:sp>
        <p:nvSpPr>
          <p:cNvPr id="4" name="Slide Number Placeholder 3"/>
          <p:cNvSpPr>
            <a:spLocks noGrp="1"/>
          </p:cNvSpPr>
          <p:nvPr>
            <p:ph type="sldNum" sz="quarter" idx="10"/>
          </p:nvPr>
        </p:nvSpPr>
        <p:spPr/>
        <p:txBody>
          <a:bodyPr/>
          <a:lstStyle/>
          <a:p>
            <a:fld id="{B3917FFC-07D8-F74D-9D8C-72FABFEBCC57}" type="slidenum">
              <a:rPr lang="en-US" smtClean="0"/>
              <a:t>7</a:t>
            </a:fld>
            <a:endParaRPr lang="en-US"/>
          </a:p>
        </p:txBody>
      </p:sp>
    </p:spTree>
    <p:extLst>
      <p:ext uri="{BB962C8B-B14F-4D97-AF65-F5344CB8AC3E}">
        <p14:creationId xmlns:p14="http://schemas.microsoft.com/office/powerpoint/2010/main" val="2609963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Both CHD and RHD can predispose the internal lining of the heart to bacterial or fungal infection (infective endocarditis) and lead to the formation of friable </a:t>
            </a:r>
            <a:r>
              <a:rPr lang="en-US" sz="1200" b="0" kern="1200" dirty="0" err="1">
                <a:solidFill>
                  <a:schemeClr val="tx1"/>
                </a:solidFill>
                <a:effectLst/>
                <a:latin typeface="+mn-lt"/>
                <a:ea typeface="+mn-ea"/>
                <a:cs typeface="+mn-cs"/>
              </a:rPr>
              <a:t>vegetations</a:t>
            </a:r>
            <a:r>
              <a:rPr lang="en-US" sz="1200" b="0" kern="1200" dirty="0">
                <a:solidFill>
                  <a:schemeClr val="tx1"/>
                </a:solidFill>
                <a:effectLst/>
                <a:latin typeface="+mn-lt"/>
                <a:ea typeface="+mn-ea"/>
                <a:cs typeface="+mn-cs"/>
              </a:rPr>
              <a:t> of blood cells and organisms. </a:t>
            </a:r>
            <a:r>
              <a:rPr lang="en-US" sz="1200" b="0" kern="1200" dirty="0" err="1">
                <a:solidFill>
                  <a:schemeClr val="tx1"/>
                </a:solidFill>
                <a:effectLst/>
                <a:latin typeface="+mn-lt"/>
                <a:ea typeface="+mn-ea"/>
                <a:cs typeface="+mn-cs"/>
              </a:rPr>
              <a:t>Vegetations</a:t>
            </a:r>
            <a:r>
              <a:rPr lang="en-US" sz="1200" b="0" kern="1200" dirty="0">
                <a:solidFill>
                  <a:schemeClr val="tx1"/>
                </a:solidFill>
                <a:effectLst/>
                <a:latin typeface="+mn-lt"/>
                <a:ea typeface="+mn-ea"/>
                <a:cs typeface="+mn-cs"/>
              </a:rPr>
              <a:t> may </a:t>
            </a:r>
            <a:r>
              <a:rPr lang="en-US" sz="1200" b="0" kern="1200" dirty="0" err="1">
                <a:solidFill>
                  <a:schemeClr val="tx1"/>
                </a:solidFill>
                <a:effectLst/>
                <a:latin typeface="+mn-lt"/>
                <a:ea typeface="+mn-ea"/>
                <a:cs typeface="+mn-cs"/>
              </a:rPr>
              <a:t>embolize</a:t>
            </a:r>
            <a:r>
              <a:rPr lang="en-US" sz="1200" b="0" kern="1200" dirty="0">
                <a:solidFill>
                  <a:schemeClr val="tx1"/>
                </a:solidFill>
                <a:effectLst/>
                <a:latin typeface="+mn-lt"/>
                <a:ea typeface="+mn-ea"/>
                <a:cs typeface="+mn-cs"/>
              </a:rPr>
              <a:t> and cause renal, pulmonary or myocardial infarcts or cerebrovascular accidents. </a:t>
            </a:r>
            <a:r>
              <a:rPr lang="en-US" sz="1200" b="0" i="1" kern="1200" dirty="0">
                <a:solidFill>
                  <a:schemeClr val="tx1"/>
                </a:solidFill>
                <a:effectLst/>
                <a:latin typeface="+mn-lt"/>
                <a:ea typeface="+mn-ea"/>
                <a:cs typeface="+mn-cs"/>
              </a:rPr>
              <a:t>Streptococcus </a:t>
            </a:r>
            <a:r>
              <a:rPr lang="en-US" sz="1200" b="0" i="1" kern="1200" dirty="0" err="1">
                <a:solidFill>
                  <a:schemeClr val="tx1"/>
                </a:solidFill>
                <a:effectLst/>
                <a:latin typeface="+mn-lt"/>
                <a:ea typeface="+mn-ea"/>
                <a:cs typeface="+mn-cs"/>
              </a:rPr>
              <a:t>viridans</a:t>
            </a:r>
            <a:r>
              <a:rPr lang="en-US" sz="1200" b="0" kern="1200" dirty="0">
                <a:solidFill>
                  <a:schemeClr val="tx1"/>
                </a:solidFill>
                <a:effectLst/>
                <a:latin typeface="+mn-lt"/>
                <a:ea typeface="+mn-ea"/>
                <a:cs typeface="+mn-cs"/>
              </a:rPr>
              <a:t>, a common commensal organism in the oral cavity, is most frequently responsible for chronic infective endocarditis, whereas </a:t>
            </a:r>
            <a:r>
              <a:rPr lang="en-US" sz="1200" b="0" i="1" kern="1200" dirty="0">
                <a:solidFill>
                  <a:schemeClr val="tx1"/>
                </a:solidFill>
                <a:effectLst/>
                <a:latin typeface="+mn-lt"/>
                <a:ea typeface="+mn-ea"/>
                <a:cs typeface="+mn-cs"/>
              </a:rPr>
              <a:t>Staphylococcus </a:t>
            </a:r>
            <a:r>
              <a:rPr lang="en-US" sz="1200" b="0" i="1" kern="1200" dirty="0" err="1">
                <a:solidFill>
                  <a:schemeClr val="tx1"/>
                </a:solidFill>
                <a:effectLst/>
                <a:latin typeface="+mn-lt"/>
                <a:ea typeface="+mn-ea"/>
                <a:cs typeface="+mn-cs"/>
              </a:rPr>
              <a:t>aureus</a:t>
            </a:r>
            <a:r>
              <a:rPr lang="en-US" sz="1200" b="0" i="1" kern="1200" dirty="0">
                <a:solidFill>
                  <a:schemeClr val="tx1"/>
                </a:solidFill>
                <a:effectLst/>
                <a:latin typeface="+mn-lt"/>
                <a:ea typeface="+mn-ea"/>
                <a:cs typeface="+mn-cs"/>
              </a:rPr>
              <a:t> </a:t>
            </a:r>
            <a:r>
              <a:rPr lang="en-US" sz="1200" b="0" kern="1200" dirty="0">
                <a:solidFill>
                  <a:schemeClr val="tx1"/>
                </a:solidFill>
                <a:effectLst/>
                <a:latin typeface="+mn-lt"/>
                <a:ea typeface="+mn-ea"/>
                <a:cs typeface="+mn-cs"/>
              </a:rPr>
              <a:t>is often implicated in the acute fulminating form of infective endocarditis. </a:t>
            </a:r>
            <a:endParaRPr lang="en-US" dirty="0">
              <a:effectLst/>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B3917FFC-07D8-F74D-9D8C-72FABFEBCC57}" type="slidenum">
              <a:rPr lang="en-US" smtClean="0"/>
              <a:t>9</a:t>
            </a:fld>
            <a:endParaRPr lang="en-US"/>
          </a:p>
        </p:txBody>
      </p:sp>
    </p:spTree>
    <p:extLst>
      <p:ext uri="{BB962C8B-B14F-4D97-AF65-F5344CB8AC3E}">
        <p14:creationId xmlns:p14="http://schemas.microsoft.com/office/powerpoint/2010/main" val="34219006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procedures likely to breach the integrity of the oral mucosa or pulpal tissue and cause bleeding</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Pulpotomy/pulpectomy contraindicated due to possibility of subsequent chronic bacteremia</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OH &amp; Preventative regimen</a:t>
            </a:r>
          </a:p>
          <a:p>
            <a:r>
              <a:rPr lang="en-US" dirty="0"/>
              <a:t>MD consult</a:t>
            </a:r>
          </a:p>
          <a:p>
            <a:r>
              <a:rPr lang="en-US" dirty="0"/>
              <a:t>Antibiotic prophylaxis </a:t>
            </a:r>
          </a:p>
          <a:p>
            <a:r>
              <a:rPr lang="en-US" dirty="0"/>
              <a:t>Endo treatment only on teeth with high probability of success</a:t>
            </a:r>
          </a:p>
          <a:p>
            <a:r>
              <a:rPr lang="en-US" dirty="0"/>
              <a:t>All active disease must be treated prior to cardiac surgery</a:t>
            </a:r>
          </a:p>
          <a:p>
            <a:r>
              <a:rPr lang="en-US" dirty="0"/>
              <a:t>Children with advanced CV disease should receive only palliative dental care until their medical condition has stabilized</a:t>
            </a:r>
          </a:p>
          <a:p>
            <a:r>
              <a:rPr lang="en-US" dirty="0" err="1"/>
              <a:t>Pulpally</a:t>
            </a:r>
            <a:r>
              <a:rPr lang="en-US" dirty="0"/>
              <a:t> involved teeth - extract</a:t>
            </a:r>
          </a:p>
          <a:p>
            <a:r>
              <a:rPr lang="en-US" dirty="0"/>
              <a:t>Preferable to manage under GA</a:t>
            </a:r>
          </a:p>
          <a:p>
            <a:r>
              <a:rPr lang="en-US" dirty="0"/>
              <a:t>If multiple visits are necessary, Rx ABX and wait one month between appointments to reduce bacterial resistance</a:t>
            </a:r>
          </a:p>
          <a:p>
            <a:r>
              <a:rPr lang="en-US" dirty="0"/>
              <a:t>Avoid use of electrosurgery, electronic pulp testers and ultrasonic cleaning in children with cardiac pacemakers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CA" dirty="0"/>
          </a:p>
        </p:txBody>
      </p:sp>
      <p:sp>
        <p:nvSpPr>
          <p:cNvPr id="4" name="Slide Number Placeholder 3"/>
          <p:cNvSpPr>
            <a:spLocks noGrp="1"/>
          </p:cNvSpPr>
          <p:nvPr>
            <p:ph type="sldNum" sz="quarter" idx="5"/>
          </p:nvPr>
        </p:nvSpPr>
        <p:spPr/>
        <p:txBody>
          <a:bodyPr/>
          <a:lstStyle/>
          <a:p>
            <a:fld id="{957D9204-B6C4-40FA-BA9E-2DCD9E3DDAF0}" type="slidenum">
              <a:rPr lang="en-CA" smtClean="0"/>
              <a:t>13</a:t>
            </a:fld>
            <a:endParaRPr lang="en-CA"/>
          </a:p>
        </p:txBody>
      </p:sp>
    </p:spTree>
    <p:extLst>
      <p:ext uri="{BB962C8B-B14F-4D97-AF65-F5344CB8AC3E}">
        <p14:creationId xmlns:p14="http://schemas.microsoft.com/office/powerpoint/2010/main" val="36544704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dirty="0">
                <a:solidFill>
                  <a:schemeClr val="tx1"/>
                </a:solidFill>
                <a:effectLst/>
                <a:latin typeface="+mn-lt"/>
                <a:ea typeface="+mn-ea"/>
                <a:cs typeface="+mn-cs"/>
              </a:rPr>
              <a:t>Primary </a:t>
            </a:r>
            <a:r>
              <a:rPr lang="en-US" sz="1200" b="0" kern="1200" dirty="0" err="1">
                <a:solidFill>
                  <a:schemeClr val="tx1"/>
                </a:solidFill>
                <a:effectLst/>
                <a:latin typeface="+mn-lt"/>
                <a:ea typeface="+mn-ea"/>
                <a:cs typeface="+mn-cs"/>
              </a:rPr>
              <a:t>haemostasis</a:t>
            </a:r>
            <a:r>
              <a:rPr lang="en-US" sz="1200" b="0" kern="1200" dirty="0">
                <a:solidFill>
                  <a:schemeClr val="tx1"/>
                </a:solidFill>
                <a:effectLst/>
                <a:latin typeface="+mn-lt"/>
                <a:ea typeface="+mn-ea"/>
                <a:cs typeface="+mn-cs"/>
              </a:rPr>
              <a:t> is initiated after injury to a blood vessel with the formation of a primary platelet plug. This process is mediated by interactions between the platelets and coagulation factors in the plasma and the vessel wall. Secondary </a:t>
            </a:r>
            <a:r>
              <a:rPr lang="en-US" sz="1200" b="0" kern="1200" dirty="0" err="1">
                <a:solidFill>
                  <a:schemeClr val="tx1"/>
                </a:solidFill>
                <a:effectLst/>
                <a:latin typeface="+mn-lt"/>
                <a:ea typeface="+mn-ea"/>
                <a:cs typeface="+mn-cs"/>
              </a:rPr>
              <a:t>haemostasis</a:t>
            </a:r>
            <a:r>
              <a:rPr lang="en-US" sz="1200" b="0" kern="1200" dirty="0">
                <a:solidFill>
                  <a:schemeClr val="tx1"/>
                </a:solidFill>
                <a:effectLst/>
                <a:latin typeface="+mn-lt"/>
                <a:ea typeface="+mn-ea"/>
                <a:cs typeface="+mn-cs"/>
              </a:rPr>
              <a:t> or coagulation is also triggered by the initial injury and reaches its greatest intensity after the primary platelet plug is formed. Fibrin deposition provides the framework for the formation of a stable blood clot. </a:t>
            </a:r>
            <a:endParaRPr lang="en-US" dirty="0"/>
          </a:p>
          <a:p>
            <a:r>
              <a:rPr lang="en-US" sz="1200" b="0" kern="1200" dirty="0">
                <a:solidFill>
                  <a:schemeClr val="tx1"/>
                </a:solidFill>
                <a:effectLst/>
                <a:latin typeface="+mn-lt"/>
                <a:ea typeface="+mn-ea"/>
                <a:cs typeface="+mn-cs"/>
              </a:rPr>
              <a:t>Prolonged bleeding can occur when either phase of </a:t>
            </a:r>
            <a:r>
              <a:rPr lang="en-US" sz="1200" b="0" kern="1200" dirty="0" err="1">
                <a:solidFill>
                  <a:schemeClr val="tx1"/>
                </a:solidFill>
                <a:effectLst/>
                <a:latin typeface="+mn-lt"/>
                <a:ea typeface="+mn-ea"/>
                <a:cs typeface="+mn-cs"/>
              </a:rPr>
              <a:t>haemostasis</a:t>
            </a:r>
            <a:r>
              <a:rPr lang="en-US" sz="1200" b="0" kern="1200" dirty="0">
                <a:solidFill>
                  <a:schemeClr val="tx1"/>
                </a:solidFill>
                <a:effectLst/>
                <a:latin typeface="+mn-lt"/>
                <a:ea typeface="+mn-ea"/>
                <a:cs typeface="+mn-cs"/>
              </a:rPr>
              <a:t> is disturbed. The clinical manifestations of a </a:t>
            </a:r>
            <a:r>
              <a:rPr lang="en-US" sz="1200" b="0" kern="1200" dirty="0" err="1">
                <a:solidFill>
                  <a:schemeClr val="tx1"/>
                </a:solidFill>
                <a:effectLst/>
                <a:latin typeface="+mn-lt"/>
                <a:ea typeface="+mn-ea"/>
                <a:cs typeface="+mn-cs"/>
              </a:rPr>
              <a:t>haemostasis</a:t>
            </a:r>
            <a:r>
              <a:rPr lang="en-US" sz="1200" b="0" kern="1200" dirty="0">
                <a:solidFill>
                  <a:schemeClr val="tx1"/>
                </a:solidFill>
                <a:effectLst/>
                <a:latin typeface="+mn-lt"/>
                <a:ea typeface="+mn-ea"/>
                <a:cs typeface="+mn-cs"/>
              </a:rPr>
              <a:t> disorder vary depending on the phase affected. Defects in primary </a:t>
            </a:r>
            <a:r>
              <a:rPr lang="en-US" sz="1200" b="0" kern="1200" dirty="0" err="1">
                <a:solidFill>
                  <a:schemeClr val="tx1"/>
                </a:solidFill>
                <a:effectLst/>
                <a:latin typeface="+mn-lt"/>
                <a:ea typeface="+mn-ea"/>
                <a:cs typeface="+mn-cs"/>
              </a:rPr>
              <a:t>haemostasis</a:t>
            </a:r>
            <a:r>
              <a:rPr lang="en-US" sz="1200" b="0" kern="1200" dirty="0">
                <a:solidFill>
                  <a:schemeClr val="tx1"/>
                </a:solidFill>
                <a:effectLst/>
                <a:latin typeface="+mn-lt"/>
                <a:ea typeface="+mn-ea"/>
                <a:cs typeface="+mn-cs"/>
              </a:rPr>
              <a:t> generally result in bleeding from the skin or mucosal surfaces, with the development of </a:t>
            </a:r>
            <a:r>
              <a:rPr lang="en-US" sz="1200" b="0" kern="1200" dirty="0" err="1">
                <a:solidFill>
                  <a:schemeClr val="tx1"/>
                </a:solidFill>
                <a:effectLst/>
                <a:latin typeface="+mn-lt"/>
                <a:ea typeface="+mn-ea"/>
                <a:cs typeface="+mn-cs"/>
              </a:rPr>
              <a:t>petechiae</a:t>
            </a:r>
            <a:r>
              <a:rPr lang="en-US" sz="1200" b="0" kern="1200" dirty="0">
                <a:solidFill>
                  <a:schemeClr val="tx1"/>
                </a:solidFill>
                <a:effectLst/>
                <a:latin typeface="+mn-lt"/>
                <a:ea typeface="+mn-ea"/>
                <a:cs typeface="+mn-cs"/>
              </a:rPr>
              <a:t> and purpura (</a:t>
            </a:r>
            <a:r>
              <a:rPr lang="en-US" sz="1200" b="0" kern="1200" dirty="0" err="1">
                <a:solidFill>
                  <a:schemeClr val="tx1"/>
                </a:solidFill>
                <a:effectLst/>
                <a:latin typeface="+mn-lt"/>
                <a:ea typeface="+mn-ea"/>
                <a:cs typeface="+mn-cs"/>
              </a:rPr>
              <a:t>ecchymoses</a:t>
            </a:r>
            <a:r>
              <a:rPr lang="en-US" sz="1200" b="0" kern="1200" dirty="0">
                <a:solidFill>
                  <a:schemeClr val="tx1"/>
                </a:solidFill>
                <a:effectLst/>
                <a:latin typeface="+mn-lt"/>
                <a:ea typeface="+mn-ea"/>
                <a:cs typeface="+mn-cs"/>
              </a:rPr>
              <a:t>). These disorders include von </a:t>
            </a:r>
            <a:r>
              <a:rPr lang="en-US" sz="1200" b="0" kern="1200" dirty="0" err="1">
                <a:solidFill>
                  <a:schemeClr val="tx1"/>
                </a:solidFill>
                <a:effectLst/>
                <a:latin typeface="+mn-lt"/>
                <a:ea typeface="+mn-ea"/>
                <a:cs typeface="+mn-cs"/>
              </a:rPr>
              <a:t>Willebrand’s</a:t>
            </a:r>
            <a:r>
              <a:rPr lang="en-US" sz="1200" b="0" kern="1200" dirty="0">
                <a:solidFill>
                  <a:schemeClr val="tx1"/>
                </a:solidFill>
                <a:effectLst/>
                <a:latin typeface="+mn-lt"/>
                <a:ea typeface="+mn-ea"/>
                <a:cs typeface="+mn-cs"/>
              </a:rPr>
              <a:t> disease as well as defects in platelet function. In contrast, defects in secondary </a:t>
            </a:r>
            <a:r>
              <a:rPr lang="en-US" sz="1200" b="0" kern="1200" dirty="0" err="1">
                <a:solidFill>
                  <a:schemeClr val="tx1"/>
                </a:solidFill>
                <a:effectLst/>
                <a:latin typeface="+mn-lt"/>
                <a:ea typeface="+mn-ea"/>
                <a:cs typeface="+mn-cs"/>
              </a:rPr>
              <a:t>haemostasis</a:t>
            </a:r>
            <a:r>
              <a:rPr lang="en-US" sz="1200" b="0" kern="1200" dirty="0">
                <a:solidFill>
                  <a:schemeClr val="tx1"/>
                </a:solidFill>
                <a:effectLst/>
                <a:latin typeface="+mn-lt"/>
                <a:ea typeface="+mn-ea"/>
                <a:cs typeface="+mn-cs"/>
              </a:rPr>
              <a:t>, such as </a:t>
            </a:r>
            <a:r>
              <a:rPr lang="en-US" sz="1200" b="0" kern="1200" dirty="0" err="1">
                <a:solidFill>
                  <a:schemeClr val="tx1"/>
                </a:solidFill>
                <a:effectLst/>
                <a:latin typeface="+mn-lt"/>
                <a:ea typeface="+mn-ea"/>
                <a:cs typeface="+mn-cs"/>
              </a:rPr>
              <a:t>haemophilia</a:t>
            </a:r>
            <a:r>
              <a:rPr lang="en-US" sz="1200" b="0" kern="1200" dirty="0">
                <a:solidFill>
                  <a:schemeClr val="tx1"/>
                </a:solidFill>
                <a:effectLst/>
                <a:latin typeface="+mn-lt"/>
                <a:ea typeface="+mn-ea"/>
                <a:cs typeface="+mn-cs"/>
              </a:rPr>
              <a:t>, lead to bleeding that tends to be more deep-seated in muscles and joints. In both disorders, uncontrolled prolonged oral bleeding can occur from innocuous insults such as a tongue laceration or cheek biting. </a:t>
            </a:r>
            <a:endParaRPr lang="en-US" dirty="0"/>
          </a:p>
          <a:p>
            <a:endParaRPr lang="en-US" dirty="0"/>
          </a:p>
          <a:p>
            <a:r>
              <a:rPr lang="en-US" dirty="0" err="1"/>
              <a:t>Haemophilia</a:t>
            </a:r>
            <a:r>
              <a:rPr lang="en-US" baseline="0" dirty="0"/>
              <a:t> A </a:t>
            </a:r>
          </a:p>
          <a:p>
            <a:r>
              <a:rPr lang="en-US" baseline="0" dirty="0"/>
              <a:t>Severe &lt;1% factor VIII </a:t>
            </a:r>
            <a:r>
              <a:rPr lang="mr-IN" baseline="0" dirty="0"/>
              <a:t>–</a:t>
            </a:r>
            <a:r>
              <a:rPr lang="en-US" baseline="0" dirty="0"/>
              <a:t> spontaneous bleeding in joints and muscles</a:t>
            </a:r>
          </a:p>
          <a:p>
            <a:r>
              <a:rPr lang="en-US" baseline="0" dirty="0"/>
              <a:t>Moderate (2-5% factor VIII) less severe bleeding usually following minor trauma</a:t>
            </a:r>
          </a:p>
          <a:p>
            <a:r>
              <a:rPr lang="en-US" baseline="0" dirty="0"/>
              <a:t>Mild (5-25% factor VIII) </a:t>
            </a:r>
            <a:r>
              <a:rPr lang="mr-IN" baseline="0" dirty="0"/>
              <a:t>–</a:t>
            </a:r>
            <a:r>
              <a:rPr lang="en-US" baseline="0" dirty="0"/>
              <a:t> may not manifest until middle age following significant trauma or surgery</a:t>
            </a:r>
            <a:endParaRPr lang="en-US" dirty="0"/>
          </a:p>
        </p:txBody>
      </p:sp>
      <p:sp>
        <p:nvSpPr>
          <p:cNvPr id="4" name="Slide Number Placeholder 3"/>
          <p:cNvSpPr>
            <a:spLocks noGrp="1"/>
          </p:cNvSpPr>
          <p:nvPr>
            <p:ph type="sldNum" sz="quarter" idx="10"/>
          </p:nvPr>
        </p:nvSpPr>
        <p:spPr/>
        <p:txBody>
          <a:bodyPr/>
          <a:lstStyle/>
          <a:p>
            <a:fld id="{B3917FFC-07D8-F74D-9D8C-72FABFEBCC57}" type="slidenum">
              <a:rPr lang="en-US" smtClean="0"/>
              <a:t>20</a:t>
            </a:fld>
            <a:endParaRPr lang="en-US"/>
          </a:p>
        </p:txBody>
      </p:sp>
    </p:spTree>
    <p:extLst>
      <p:ext uri="{BB962C8B-B14F-4D97-AF65-F5344CB8AC3E}">
        <p14:creationId xmlns:p14="http://schemas.microsoft.com/office/powerpoint/2010/main" val="9214324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spc="15" dirty="0">
                <a:latin typeface="Arial MT"/>
                <a:cs typeface="Arial MT"/>
              </a:rPr>
              <a:t>Affects</a:t>
            </a:r>
            <a:r>
              <a:rPr lang="en-US" sz="1200" spc="-10" dirty="0">
                <a:latin typeface="Arial MT"/>
                <a:cs typeface="Arial MT"/>
              </a:rPr>
              <a:t> </a:t>
            </a:r>
            <a:r>
              <a:rPr lang="en-US" sz="1200" spc="-5" dirty="0">
                <a:latin typeface="Arial MT"/>
                <a:cs typeface="Arial MT"/>
              </a:rPr>
              <a:t>1</a:t>
            </a:r>
            <a:r>
              <a:rPr lang="en-US" sz="1200" spc="-10" dirty="0">
                <a:latin typeface="Arial MT"/>
                <a:cs typeface="Arial MT"/>
              </a:rPr>
              <a:t> </a:t>
            </a:r>
            <a:r>
              <a:rPr lang="en-US" sz="1200" spc="-5" dirty="0">
                <a:latin typeface="Arial MT"/>
                <a:cs typeface="Arial MT"/>
              </a:rPr>
              <a:t>in 10</a:t>
            </a:r>
            <a:r>
              <a:rPr lang="en-US" sz="1200" spc="-10" dirty="0">
                <a:latin typeface="Arial MT"/>
                <a:cs typeface="Arial MT"/>
              </a:rPr>
              <a:t> </a:t>
            </a:r>
            <a:r>
              <a:rPr lang="en-US" sz="1200" spc="40" dirty="0">
                <a:latin typeface="Arial MT"/>
                <a:cs typeface="Arial MT"/>
              </a:rPr>
              <a:t>children</a:t>
            </a:r>
          </a:p>
          <a:p>
            <a:pPr lvl="1"/>
            <a:r>
              <a:rPr lang="en-US" dirty="0"/>
              <a:t>Breathlessness, coughing and wheezing</a:t>
            </a:r>
          </a:p>
          <a:p>
            <a:r>
              <a:rPr lang="en-US" dirty="0"/>
              <a:t>Highly prevalent in children</a:t>
            </a:r>
          </a:p>
          <a:p>
            <a:r>
              <a:rPr lang="en-US" dirty="0"/>
              <a:t>Severity deceases with age</a:t>
            </a:r>
          </a:p>
          <a:p>
            <a:r>
              <a:rPr lang="en-US" dirty="0"/>
              <a:t>Allergens and stress could trigger acute episode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rial MT"/>
              <a:cs typeface="Arial MT"/>
            </a:endParaRPr>
          </a:p>
          <a:p>
            <a:endParaRPr lang="en-CA" dirty="0"/>
          </a:p>
        </p:txBody>
      </p:sp>
      <p:sp>
        <p:nvSpPr>
          <p:cNvPr id="4" name="Slide Number Placeholder 3"/>
          <p:cNvSpPr>
            <a:spLocks noGrp="1"/>
          </p:cNvSpPr>
          <p:nvPr>
            <p:ph type="sldNum" sz="quarter" idx="5"/>
          </p:nvPr>
        </p:nvSpPr>
        <p:spPr/>
        <p:txBody>
          <a:bodyPr/>
          <a:lstStyle/>
          <a:p>
            <a:fld id="{957D9204-B6C4-40FA-BA9E-2DCD9E3DDAF0}" type="slidenum">
              <a:rPr lang="en-CA" smtClean="0"/>
              <a:t>36</a:t>
            </a:fld>
            <a:endParaRPr lang="en-CA"/>
          </a:p>
        </p:txBody>
      </p:sp>
    </p:spTree>
    <p:extLst>
      <p:ext uri="{BB962C8B-B14F-4D97-AF65-F5344CB8AC3E}">
        <p14:creationId xmlns:p14="http://schemas.microsoft.com/office/powerpoint/2010/main" val="31323036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recent years, the incidence of type 1 DM has been steadily increasing, probably due to rapid changes in the environment, the modern lifestyle, and its harmful effects. In the USA, the incidence of type 1 DM in children is about 1.9/1000,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Type 1 DM is the result of a deficiency in insulin production due to the autoimmune destruction of pancreatic ß-cells, mediated by T-cells</a:t>
            </a: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CA" dirty="0"/>
          </a:p>
        </p:txBody>
      </p:sp>
      <p:sp>
        <p:nvSpPr>
          <p:cNvPr id="4" name="Slide Number Placeholder 3"/>
          <p:cNvSpPr>
            <a:spLocks noGrp="1"/>
          </p:cNvSpPr>
          <p:nvPr>
            <p:ph type="sldNum" sz="quarter" idx="5"/>
          </p:nvPr>
        </p:nvSpPr>
        <p:spPr/>
        <p:txBody>
          <a:bodyPr/>
          <a:lstStyle/>
          <a:p>
            <a:fld id="{957D9204-B6C4-40FA-BA9E-2DCD9E3DDAF0}" type="slidenum">
              <a:rPr lang="en-CA" smtClean="0"/>
              <a:t>48</a:t>
            </a:fld>
            <a:endParaRPr lang="en-CA"/>
          </a:p>
        </p:txBody>
      </p:sp>
    </p:spTree>
    <p:extLst>
      <p:ext uri="{BB962C8B-B14F-4D97-AF65-F5344CB8AC3E}">
        <p14:creationId xmlns:p14="http://schemas.microsoft.com/office/powerpoint/2010/main" val="8166568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Immunodeficiency and bleeding </a:t>
            </a:r>
            <a:r>
              <a:rPr lang="mr-IN" dirty="0"/>
              <a:t>–</a:t>
            </a:r>
            <a:r>
              <a:rPr lang="en-US" dirty="0"/>
              <a:t> main management problems</a:t>
            </a:r>
          </a:p>
          <a:p>
            <a:r>
              <a:rPr lang="en-US" dirty="0"/>
              <a:t>Azathiprine </a:t>
            </a:r>
          </a:p>
          <a:p>
            <a:pPr lvl="1"/>
            <a:r>
              <a:rPr lang="en-US" dirty="0"/>
              <a:t>Immunosuppressive medication</a:t>
            </a:r>
          </a:p>
          <a:p>
            <a:pPr lvl="1"/>
            <a:r>
              <a:rPr lang="en-US" dirty="0"/>
              <a:t>Leukopenia, thrombocytopenia, anemia</a:t>
            </a:r>
          </a:p>
          <a:p>
            <a:pPr lvl="1"/>
            <a:r>
              <a:rPr lang="en-US" dirty="0"/>
              <a:t>Patient more prone to infections and hemorrhage</a:t>
            </a:r>
          </a:p>
          <a:p>
            <a:r>
              <a:rPr lang="en-US" dirty="0"/>
              <a:t>Cyclosporin</a:t>
            </a:r>
          </a:p>
          <a:p>
            <a:pPr lvl="1"/>
            <a:r>
              <a:rPr lang="en-US" dirty="0"/>
              <a:t>Immunosuppressive medication</a:t>
            </a:r>
          </a:p>
          <a:p>
            <a:pPr lvl="1"/>
            <a:r>
              <a:rPr lang="en-US" dirty="0"/>
              <a:t>Liver and kidney changes</a:t>
            </a:r>
          </a:p>
          <a:p>
            <a:pPr lvl="2"/>
            <a:r>
              <a:rPr lang="en-US" dirty="0"/>
              <a:t>Hypertension and hemorrhage</a:t>
            </a:r>
          </a:p>
          <a:p>
            <a:pPr lvl="1"/>
            <a:r>
              <a:rPr lang="en-US" dirty="0"/>
              <a:t>Gingival hyperplasia</a:t>
            </a:r>
          </a:p>
          <a:p>
            <a:r>
              <a:rPr lang="en-US" dirty="0"/>
              <a:t>Bone marrow transplant patients more susceptible to infection, bleeding, delayed healing due to leukopenia and thrombocytopenia</a:t>
            </a:r>
          </a:p>
          <a:p>
            <a:endParaRPr lang="en-CA" dirty="0"/>
          </a:p>
        </p:txBody>
      </p:sp>
      <p:sp>
        <p:nvSpPr>
          <p:cNvPr id="4" name="Slide Number Placeholder 3"/>
          <p:cNvSpPr>
            <a:spLocks noGrp="1"/>
          </p:cNvSpPr>
          <p:nvPr>
            <p:ph type="sldNum" sz="quarter" idx="5"/>
          </p:nvPr>
        </p:nvSpPr>
        <p:spPr/>
        <p:txBody>
          <a:bodyPr/>
          <a:lstStyle/>
          <a:p>
            <a:fld id="{957D9204-B6C4-40FA-BA9E-2DCD9E3DDAF0}" type="slidenum">
              <a:rPr lang="en-CA" smtClean="0"/>
              <a:t>52</a:t>
            </a:fld>
            <a:endParaRPr lang="en-CA"/>
          </a:p>
        </p:txBody>
      </p:sp>
    </p:spTree>
    <p:extLst>
      <p:ext uri="{BB962C8B-B14F-4D97-AF65-F5344CB8AC3E}">
        <p14:creationId xmlns:p14="http://schemas.microsoft.com/office/powerpoint/2010/main" val="13858482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75360" y="3023616"/>
            <a:ext cx="11054080" cy="2048255"/>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950720" y="5462016"/>
            <a:ext cx="9103360" cy="24384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11/5/2023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8000" b="0" i="0">
                <a:solidFill>
                  <a:schemeClr val="tx1"/>
                </a:solidFill>
                <a:latin typeface="Arial MT"/>
                <a:cs typeface="Arial MT"/>
              </a:defRPr>
            </a:lvl1pPr>
          </a:lstStyle>
          <a:p>
            <a:endParaRPr/>
          </a:p>
        </p:txBody>
      </p:sp>
      <p:sp>
        <p:nvSpPr>
          <p:cNvPr id="3" name="Holder 3"/>
          <p:cNvSpPr>
            <a:spLocks noGrp="1"/>
          </p:cNvSpPr>
          <p:nvPr>
            <p:ph type="body" idx="1"/>
          </p:nvPr>
        </p:nvSpPr>
        <p:spPr/>
        <p:txBody>
          <a:bodyPr lIns="0" tIns="0" rIns="0" bIns="0"/>
          <a:lstStyle>
            <a:lvl1pPr>
              <a:defRPr sz="3600" b="0" i="0">
                <a:solidFill>
                  <a:schemeClr val="tx1"/>
                </a:solidFill>
                <a:latin typeface="Arial MT"/>
                <a:cs typeface="Arial MT"/>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11/5/2023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8000" b="0" i="0">
                <a:solidFill>
                  <a:schemeClr val="tx1"/>
                </a:solidFill>
                <a:latin typeface="Arial MT"/>
                <a:cs typeface="Arial MT"/>
              </a:defRPr>
            </a:lvl1pPr>
          </a:lstStyle>
          <a:p>
            <a:endParaRPr/>
          </a:p>
        </p:txBody>
      </p:sp>
      <p:sp>
        <p:nvSpPr>
          <p:cNvPr id="3" name="Holder 3"/>
          <p:cNvSpPr>
            <a:spLocks noGrp="1"/>
          </p:cNvSpPr>
          <p:nvPr>
            <p:ph sz="half" idx="2"/>
          </p:nvPr>
        </p:nvSpPr>
        <p:spPr>
          <a:xfrm>
            <a:off x="650240" y="2243328"/>
            <a:ext cx="5657088" cy="6437376"/>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697472" y="2243328"/>
            <a:ext cx="5657088" cy="6437376"/>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11/5/2023</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8000" b="0" i="0">
                <a:solidFill>
                  <a:schemeClr val="tx1"/>
                </a:solidFill>
                <a:latin typeface="Arial MT"/>
                <a:cs typeface="Arial MT"/>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11/5/2023</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11/5/2023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4_Two Content">
    <p:spTree>
      <p:nvGrpSpPr>
        <p:cNvPr id="1" name=""/>
        <p:cNvGrpSpPr/>
        <p:nvPr/>
      </p:nvGrpSpPr>
      <p:grpSpPr>
        <a:xfrm>
          <a:off x="0" y="0"/>
          <a:ext cx="0" cy="0"/>
          <a:chOff x="0" y="0"/>
          <a:chExt cx="0" cy="0"/>
        </a:xfrm>
      </p:grpSpPr>
      <p:sp>
        <p:nvSpPr>
          <p:cNvPr id="11" name="Rectangle 10"/>
          <p:cNvSpPr/>
          <p:nvPr/>
        </p:nvSpPr>
        <p:spPr>
          <a:xfrm>
            <a:off x="11677228" y="401883"/>
            <a:ext cx="913204" cy="22758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920"/>
          </a:p>
        </p:txBody>
      </p:sp>
      <p:sp>
        <p:nvSpPr>
          <p:cNvPr id="12" name="Rectangle 11"/>
          <p:cNvSpPr/>
          <p:nvPr/>
        </p:nvSpPr>
        <p:spPr>
          <a:xfrm>
            <a:off x="11474823" y="401883"/>
            <a:ext cx="130048" cy="22758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920"/>
          </a:p>
        </p:txBody>
      </p:sp>
      <p:sp>
        <p:nvSpPr>
          <p:cNvPr id="10" name="TextBox 9"/>
          <p:cNvSpPr txBox="1"/>
          <p:nvPr/>
        </p:nvSpPr>
        <p:spPr>
          <a:xfrm>
            <a:off x="317420" y="325121"/>
            <a:ext cx="371071" cy="590931"/>
          </a:xfrm>
          <a:prstGeom prst="rect">
            <a:avLst/>
          </a:prstGeom>
          <a:noFill/>
        </p:spPr>
        <p:txBody>
          <a:bodyPr wrap="square" lIns="0" tIns="0" rIns="0" bIns="0" rtlCol="0">
            <a:spAutoFit/>
          </a:bodyPr>
          <a:lstStyle/>
          <a:p>
            <a:r>
              <a:rPr sz="3840" b="1">
                <a:solidFill>
                  <a:schemeClr val="accent1">
                    <a:lumMod val="60000"/>
                    <a:lumOff val="40000"/>
                  </a:schemeClr>
                </a:solidFill>
              </a:rPr>
              <a:t>+</a:t>
            </a:r>
          </a:p>
        </p:txBody>
      </p:sp>
      <p:sp>
        <p:nvSpPr>
          <p:cNvPr id="2" name="Title 1"/>
          <p:cNvSpPr>
            <a:spLocks noGrp="1"/>
          </p:cNvSpPr>
          <p:nvPr>
            <p:ph type="title"/>
          </p:nvPr>
        </p:nvSpPr>
        <p:spPr>
          <a:xfrm>
            <a:off x="4538345" y="876300"/>
            <a:ext cx="3928109" cy="6155531"/>
          </a:xfrm>
        </p:spPr>
        <p:txBody>
          <a:bodyPr/>
          <a:lstStyle/>
          <a:p>
            <a:r>
              <a:rPr lang="en-US"/>
              <a:t>Click to edit Master title style</a:t>
            </a:r>
            <a:endParaRPr/>
          </a:p>
        </p:txBody>
      </p:sp>
      <p:sp>
        <p:nvSpPr>
          <p:cNvPr id="3" name="Content Placeholder 2"/>
          <p:cNvSpPr>
            <a:spLocks noGrp="1"/>
          </p:cNvSpPr>
          <p:nvPr>
            <p:ph sz="half" idx="1"/>
          </p:nvPr>
        </p:nvSpPr>
        <p:spPr>
          <a:xfrm>
            <a:off x="709004" y="2824481"/>
            <a:ext cx="5201920" cy="5888284"/>
          </a:xfrm>
        </p:spPr>
        <p:txBody>
          <a:bodyPr>
            <a:normAutofit/>
          </a:bodyPr>
          <a:lstStyle>
            <a:lvl1pPr>
              <a:defRPr sz="1920"/>
            </a:lvl1pPr>
            <a:lvl2pPr>
              <a:defRPr sz="1920"/>
            </a:lvl2pPr>
            <a:lvl3pPr>
              <a:defRPr sz="1920"/>
            </a:lvl3pPr>
            <a:lvl4pPr>
              <a:defRPr sz="1920"/>
            </a:lvl4pPr>
            <a:lvl5pPr>
              <a:defRPr sz="1920"/>
            </a:lvl5pPr>
            <a:lvl6pPr>
              <a:defRPr sz="1920"/>
            </a:lvl6pPr>
            <a:lvl7pPr>
              <a:defRPr sz="1920"/>
            </a:lvl7pPr>
            <a:lvl8pPr>
              <a:defRPr sz="1920"/>
            </a:lvl8pPr>
            <a:lvl9pPr>
              <a:defRPr sz="19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6257604" y="2824481"/>
            <a:ext cx="5201920" cy="5888284"/>
          </a:xfrm>
        </p:spPr>
        <p:txBody>
          <a:bodyPr>
            <a:normAutofit/>
          </a:bodyPr>
          <a:lstStyle>
            <a:lvl1pPr>
              <a:defRPr sz="1920"/>
            </a:lvl1pPr>
            <a:lvl2pPr>
              <a:defRPr sz="1920"/>
            </a:lvl2pPr>
            <a:lvl3pPr>
              <a:defRPr sz="1920"/>
            </a:lvl3pPr>
            <a:lvl4pPr>
              <a:defRPr sz="1920"/>
            </a:lvl4pPr>
            <a:lvl5pPr>
              <a:defRPr sz="1920"/>
            </a:lvl5pPr>
            <a:lvl6pPr>
              <a:defRPr sz="1920"/>
            </a:lvl6pPr>
            <a:lvl7pPr>
              <a:defRPr sz="1920"/>
            </a:lvl7pPr>
            <a:lvl8pPr>
              <a:defRPr sz="1920"/>
            </a:lvl8pPr>
            <a:lvl9pPr>
              <a:defRPr sz="19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a:xfrm>
            <a:off x="650240" y="9070848"/>
            <a:ext cx="2991104" cy="276999"/>
          </a:xfrm>
        </p:spPr>
        <p:txBody>
          <a:bodyPr/>
          <a:lstStyle/>
          <a:p>
            <a:fld id="{AB134690-1557-4C89-A502-4959FE7FAD70}" type="datetimeFigureOut">
              <a:rPr lang="en-US" smtClean="0"/>
              <a:t>11/5/2023</a:t>
            </a:fld>
            <a:endParaRPr lang="en-US" dirty="0"/>
          </a:p>
        </p:txBody>
      </p:sp>
      <p:sp>
        <p:nvSpPr>
          <p:cNvPr id="6" name="Footer Placeholder 5"/>
          <p:cNvSpPr>
            <a:spLocks noGrp="1"/>
          </p:cNvSpPr>
          <p:nvPr>
            <p:ph type="ftr" sz="quarter" idx="11"/>
          </p:nvPr>
        </p:nvSpPr>
        <p:spPr>
          <a:xfrm>
            <a:off x="4421632" y="9070848"/>
            <a:ext cx="4161536" cy="276999"/>
          </a:xfrm>
        </p:spPr>
        <p:txBody>
          <a:bodyPr/>
          <a:lstStyle/>
          <a:p>
            <a:endParaRPr lang="en-US" dirty="0"/>
          </a:p>
        </p:txBody>
      </p:sp>
      <p:sp>
        <p:nvSpPr>
          <p:cNvPr id="7" name="Slide Number Placeholder 6"/>
          <p:cNvSpPr>
            <a:spLocks noGrp="1"/>
          </p:cNvSpPr>
          <p:nvPr>
            <p:ph type="sldNum" sz="quarter" idx="12"/>
          </p:nvPr>
        </p:nvSpPr>
        <p:spPr>
          <a:xfrm>
            <a:off x="9363456" y="9070848"/>
            <a:ext cx="2991104" cy="276999"/>
          </a:xfrm>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294860322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4538345" y="876300"/>
            <a:ext cx="3928109" cy="1244600"/>
          </a:xfrm>
          <a:prstGeom prst="rect">
            <a:avLst/>
          </a:prstGeom>
        </p:spPr>
        <p:txBody>
          <a:bodyPr wrap="square" lIns="0" tIns="0" rIns="0" bIns="0">
            <a:spAutoFit/>
          </a:bodyPr>
          <a:lstStyle>
            <a:lvl1pPr>
              <a:defRPr sz="8000" b="0" i="0">
                <a:solidFill>
                  <a:schemeClr val="tx1"/>
                </a:solidFill>
                <a:latin typeface="Arial MT"/>
                <a:cs typeface="Arial MT"/>
              </a:defRPr>
            </a:lvl1pPr>
          </a:lstStyle>
          <a:p>
            <a:endParaRPr/>
          </a:p>
        </p:txBody>
      </p:sp>
      <p:sp>
        <p:nvSpPr>
          <p:cNvPr id="3" name="Holder 3"/>
          <p:cNvSpPr>
            <a:spLocks noGrp="1"/>
          </p:cNvSpPr>
          <p:nvPr>
            <p:ph type="body" idx="1"/>
          </p:nvPr>
        </p:nvSpPr>
        <p:spPr>
          <a:xfrm>
            <a:off x="957579" y="3289300"/>
            <a:ext cx="11089640" cy="4904740"/>
          </a:xfrm>
          <a:prstGeom prst="rect">
            <a:avLst/>
          </a:prstGeom>
        </p:spPr>
        <p:txBody>
          <a:bodyPr wrap="square" lIns="0" tIns="0" rIns="0" bIns="0">
            <a:spAutoFit/>
          </a:bodyPr>
          <a:lstStyle>
            <a:lvl1pPr>
              <a:defRPr sz="3600" b="0" i="0">
                <a:solidFill>
                  <a:schemeClr val="tx1"/>
                </a:solidFill>
                <a:latin typeface="Arial MT"/>
                <a:cs typeface="Arial MT"/>
              </a:defRPr>
            </a:lvl1pPr>
          </a:lstStyle>
          <a:p>
            <a:endParaRPr/>
          </a:p>
        </p:txBody>
      </p:sp>
      <p:sp>
        <p:nvSpPr>
          <p:cNvPr id="4" name="Holder 4"/>
          <p:cNvSpPr>
            <a:spLocks noGrp="1"/>
          </p:cNvSpPr>
          <p:nvPr>
            <p:ph type="ftr" sz="quarter" idx="5"/>
          </p:nvPr>
        </p:nvSpPr>
        <p:spPr>
          <a:xfrm>
            <a:off x="4421632" y="9070848"/>
            <a:ext cx="4161536" cy="48768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50240" y="9070848"/>
            <a:ext cx="2991104" cy="48768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11/5/2023</a:t>
            </a:fld>
            <a:endParaRPr lang="en-US"/>
          </a:p>
        </p:txBody>
      </p:sp>
      <p:sp>
        <p:nvSpPr>
          <p:cNvPr id="6" name="Holder 6"/>
          <p:cNvSpPr>
            <a:spLocks noGrp="1"/>
          </p:cNvSpPr>
          <p:nvPr>
            <p:ph type="sldNum" sz="quarter" idx="7"/>
          </p:nvPr>
        </p:nvSpPr>
        <p:spPr>
          <a:xfrm>
            <a:off x="9363456" y="9070848"/>
            <a:ext cx="2991104" cy="48768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9"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24000" y="2689860"/>
            <a:ext cx="9925050" cy="3990836"/>
          </a:xfrm>
          <a:prstGeom prst="rect">
            <a:avLst/>
          </a:prstGeom>
        </p:spPr>
        <p:txBody>
          <a:bodyPr vert="horz" wrap="square" lIns="0" tIns="53340" rIns="0" bIns="0" rtlCol="0">
            <a:spAutoFit/>
          </a:bodyPr>
          <a:lstStyle/>
          <a:p>
            <a:pPr marL="12700" marR="5080" indent="31750" algn="ctr">
              <a:lnSpc>
                <a:spcPts val="8500"/>
              </a:lnSpc>
              <a:spcBef>
                <a:spcPts val="420"/>
              </a:spcBef>
            </a:pPr>
            <a:r>
              <a:rPr lang="en-CA" sz="7100" spc="95" dirty="0"/>
              <a:t>Management of </a:t>
            </a:r>
            <a:r>
              <a:rPr sz="7100" spc="95" dirty="0"/>
              <a:t>Medically </a:t>
            </a:r>
            <a:r>
              <a:rPr sz="7100" spc="70" dirty="0"/>
              <a:t>Compromised </a:t>
            </a:r>
            <a:r>
              <a:rPr sz="7100" spc="-1960" dirty="0"/>
              <a:t> </a:t>
            </a:r>
            <a:r>
              <a:rPr sz="7100" spc="50" dirty="0"/>
              <a:t>Pediatric</a:t>
            </a:r>
            <a:r>
              <a:rPr sz="7100" spc="-10" dirty="0"/>
              <a:t> </a:t>
            </a:r>
            <a:r>
              <a:rPr sz="7100" spc="5" dirty="0"/>
              <a:t>Dental</a:t>
            </a:r>
            <a:r>
              <a:rPr sz="7100" spc="-10" dirty="0"/>
              <a:t> </a:t>
            </a:r>
            <a:r>
              <a:rPr sz="7100" spc="-45" dirty="0"/>
              <a:t>Patients</a:t>
            </a:r>
            <a:endParaRPr sz="7100" dirty="0"/>
          </a:p>
          <a:p>
            <a:pPr marL="3187700" marR="3138170" indent="-5080" algn="ctr">
              <a:lnSpc>
                <a:spcPts val="3800"/>
              </a:lnSpc>
              <a:spcBef>
                <a:spcPts val="1440"/>
              </a:spcBef>
            </a:pPr>
            <a:endParaRPr sz="3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FC8C2B1-C117-DD5E-BB1A-D1BAECAEF08F}"/>
              </a:ext>
            </a:extLst>
          </p:cNvPr>
          <p:cNvSpPr>
            <a:spLocks noGrp="1"/>
          </p:cNvSpPr>
          <p:nvPr>
            <p:ph type="body" idx="1"/>
          </p:nvPr>
        </p:nvSpPr>
        <p:spPr>
          <a:xfrm>
            <a:off x="957579" y="1905000"/>
            <a:ext cx="11089640" cy="6093976"/>
          </a:xfrm>
        </p:spPr>
        <p:txBody>
          <a:bodyPr/>
          <a:lstStyle/>
          <a:p>
            <a:endParaRPr lang="en-CA" dirty="0"/>
          </a:p>
          <a:p>
            <a:endParaRPr lang="en-CA" dirty="0"/>
          </a:p>
          <a:p>
            <a:r>
              <a:rPr lang="en-CA" dirty="0"/>
              <a:t>We as dentists must be aware of the impact of medical  condition on the management of our patients</a:t>
            </a:r>
          </a:p>
          <a:p>
            <a:endParaRPr lang="en-CA" dirty="0"/>
          </a:p>
          <a:p>
            <a:r>
              <a:rPr lang="en-US" sz="3600" spc="15" dirty="0">
                <a:latin typeface="Arial MT"/>
                <a:cs typeface="Arial MT"/>
              </a:rPr>
              <a:t>Certain </a:t>
            </a:r>
            <a:r>
              <a:rPr lang="en-US" sz="3600" spc="55" dirty="0">
                <a:latin typeface="Arial MT"/>
                <a:cs typeface="Arial MT"/>
              </a:rPr>
              <a:t>medical </a:t>
            </a:r>
            <a:r>
              <a:rPr lang="en-US" sz="3600" spc="40" dirty="0">
                <a:latin typeface="Arial MT"/>
                <a:cs typeface="Arial MT"/>
              </a:rPr>
              <a:t>conditions </a:t>
            </a:r>
            <a:r>
              <a:rPr lang="en-US" sz="3600" spc="10" dirty="0">
                <a:latin typeface="Arial MT"/>
                <a:cs typeface="Arial MT"/>
              </a:rPr>
              <a:t>may </a:t>
            </a:r>
            <a:r>
              <a:rPr lang="en-US" sz="3600" spc="25" dirty="0">
                <a:latin typeface="Arial MT"/>
                <a:cs typeface="Arial MT"/>
              </a:rPr>
              <a:t>affect </a:t>
            </a:r>
            <a:r>
              <a:rPr lang="en-US" sz="3600" spc="5" dirty="0">
                <a:latin typeface="Arial MT"/>
                <a:cs typeface="Arial MT"/>
              </a:rPr>
              <a:t>the </a:t>
            </a:r>
            <a:r>
              <a:rPr lang="en-US" sz="3600" spc="20" dirty="0">
                <a:latin typeface="Arial MT"/>
                <a:cs typeface="Arial MT"/>
              </a:rPr>
              <a:t>provision </a:t>
            </a:r>
            <a:r>
              <a:rPr lang="en-US" sz="3600" spc="5" dirty="0">
                <a:latin typeface="Arial MT"/>
                <a:cs typeface="Arial MT"/>
              </a:rPr>
              <a:t>of </a:t>
            </a:r>
            <a:r>
              <a:rPr lang="en-US" sz="3600" spc="10" dirty="0">
                <a:latin typeface="Arial MT"/>
                <a:cs typeface="Arial MT"/>
              </a:rPr>
              <a:t> </a:t>
            </a:r>
            <a:r>
              <a:rPr lang="en-US" sz="3600" spc="35" dirty="0">
                <a:latin typeface="Arial MT"/>
                <a:cs typeface="Arial MT"/>
              </a:rPr>
              <a:t>dental </a:t>
            </a:r>
            <a:r>
              <a:rPr lang="en-US" sz="3600" spc="30" dirty="0">
                <a:latin typeface="Arial MT"/>
                <a:cs typeface="Arial MT"/>
              </a:rPr>
              <a:t>care. </a:t>
            </a:r>
          </a:p>
          <a:p>
            <a:endParaRPr lang="en-US" spc="30" dirty="0"/>
          </a:p>
          <a:p>
            <a:r>
              <a:rPr lang="en-US" sz="3600" spc="-30" dirty="0">
                <a:latin typeface="Arial MT"/>
                <a:cs typeface="Arial MT"/>
              </a:rPr>
              <a:t>Failure </a:t>
            </a:r>
            <a:r>
              <a:rPr lang="en-US" sz="3600" spc="5" dirty="0">
                <a:latin typeface="Arial MT"/>
                <a:cs typeface="Arial MT"/>
              </a:rPr>
              <a:t>to </a:t>
            </a:r>
            <a:r>
              <a:rPr lang="en-US" sz="3600" spc="50" dirty="0">
                <a:latin typeface="Arial MT"/>
                <a:cs typeface="Arial MT"/>
              </a:rPr>
              <a:t>address </a:t>
            </a:r>
            <a:r>
              <a:rPr lang="en-US" sz="3600" spc="5" dirty="0">
                <a:latin typeface="Arial MT"/>
                <a:cs typeface="Arial MT"/>
              </a:rPr>
              <a:t>the </a:t>
            </a:r>
            <a:r>
              <a:rPr lang="en-US" sz="3600" spc="55" dirty="0">
                <a:latin typeface="Arial MT"/>
                <a:cs typeface="Arial MT"/>
              </a:rPr>
              <a:t>medical </a:t>
            </a:r>
            <a:r>
              <a:rPr lang="en-US" sz="3600" spc="40" dirty="0">
                <a:latin typeface="Arial MT"/>
                <a:cs typeface="Arial MT"/>
              </a:rPr>
              <a:t>needs </a:t>
            </a:r>
            <a:r>
              <a:rPr lang="en-US" sz="3600" spc="5" dirty="0">
                <a:latin typeface="Arial MT"/>
                <a:cs typeface="Arial MT"/>
              </a:rPr>
              <a:t>of a </a:t>
            </a:r>
            <a:r>
              <a:rPr lang="en-US" sz="3600" spc="10" dirty="0">
                <a:latin typeface="Arial MT"/>
                <a:cs typeface="Arial MT"/>
              </a:rPr>
              <a:t> </a:t>
            </a:r>
            <a:r>
              <a:rPr lang="en-US" sz="3600" spc="60" dirty="0">
                <a:latin typeface="Arial MT"/>
                <a:cs typeface="Arial MT"/>
              </a:rPr>
              <a:t>pediatric</a:t>
            </a:r>
            <a:r>
              <a:rPr lang="en-US" sz="3600" spc="10" dirty="0">
                <a:latin typeface="Arial MT"/>
                <a:cs typeface="Arial MT"/>
              </a:rPr>
              <a:t> </a:t>
            </a:r>
            <a:r>
              <a:rPr lang="en-US" sz="3600" spc="30" dirty="0">
                <a:latin typeface="Arial MT"/>
                <a:cs typeface="Arial MT"/>
              </a:rPr>
              <a:t>patient</a:t>
            </a:r>
            <a:r>
              <a:rPr lang="en-US" sz="3600" spc="10" dirty="0">
                <a:latin typeface="Arial MT"/>
                <a:cs typeface="Arial MT"/>
              </a:rPr>
              <a:t> </a:t>
            </a:r>
            <a:r>
              <a:rPr lang="en-US" sz="3600" spc="65" dirty="0">
                <a:latin typeface="Arial MT"/>
                <a:cs typeface="Arial MT"/>
              </a:rPr>
              <a:t>can</a:t>
            </a:r>
            <a:r>
              <a:rPr lang="en-US" sz="3600" spc="15" dirty="0">
                <a:latin typeface="Arial MT"/>
                <a:cs typeface="Arial MT"/>
              </a:rPr>
              <a:t> </a:t>
            </a:r>
            <a:r>
              <a:rPr lang="en-US" sz="3600" spc="5" dirty="0">
                <a:latin typeface="Arial MT"/>
                <a:cs typeface="Arial MT"/>
              </a:rPr>
              <a:t>have</a:t>
            </a:r>
            <a:r>
              <a:rPr lang="en-US" sz="3600" spc="10" dirty="0">
                <a:latin typeface="Arial MT"/>
                <a:cs typeface="Arial MT"/>
              </a:rPr>
              <a:t> life-threatening</a:t>
            </a:r>
            <a:r>
              <a:rPr lang="en-US" sz="3600" spc="15" dirty="0">
                <a:latin typeface="Arial MT"/>
                <a:cs typeface="Arial MT"/>
              </a:rPr>
              <a:t> </a:t>
            </a:r>
            <a:r>
              <a:rPr lang="en-US" sz="3600" spc="35" dirty="0">
                <a:latin typeface="Arial MT"/>
                <a:cs typeface="Arial MT"/>
              </a:rPr>
              <a:t>implications</a:t>
            </a:r>
            <a:endParaRPr lang="en-US" sz="3600" dirty="0">
              <a:latin typeface="Arial MT"/>
              <a:cs typeface="Arial MT"/>
            </a:endParaRPr>
          </a:p>
          <a:p>
            <a:endParaRPr lang="en-CA" dirty="0"/>
          </a:p>
        </p:txBody>
      </p:sp>
      <p:sp>
        <p:nvSpPr>
          <p:cNvPr id="5" name="TextBox 4">
            <a:extLst>
              <a:ext uri="{FF2B5EF4-FFF2-40B4-BE49-F238E27FC236}">
                <a16:creationId xmlns:a16="http://schemas.microsoft.com/office/drawing/2014/main" id="{A07CDB67-9AE6-9416-E50E-9937A75C0FE7}"/>
              </a:ext>
            </a:extLst>
          </p:cNvPr>
          <p:cNvSpPr txBox="1"/>
          <p:nvPr/>
        </p:nvSpPr>
        <p:spPr>
          <a:xfrm>
            <a:off x="558800" y="741680"/>
            <a:ext cx="11811000" cy="769441"/>
          </a:xfrm>
          <a:prstGeom prst="rect">
            <a:avLst/>
          </a:prstGeom>
          <a:noFill/>
        </p:spPr>
        <p:txBody>
          <a:bodyPr wrap="square">
            <a:spAutoFit/>
          </a:bodyPr>
          <a:lstStyle/>
          <a:p>
            <a:pPr algn="ctr"/>
            <a:r>
              <a:rPr lang="en-CA" sz="4400" b="1" spc="90" dirty="0"/>
              <a:t>Medically</a:t>
            </a:r>
            <a:r>
              <a:rPr lang="en-CA" sz="4400" b="1" spc="-70" dirty="0"/>
              <a:t> </a:t>
            </a:r>
            <a:r>
              <a:rPr lang="en-CA" sz="4400" b="1" spc="65" dirty="0"/>
              <a:t>Compromised </a:t>
            </a:r>
            <a:r>
              <a:rPr lang="en-CA" sz="4400" b="1" spc="-1845" dirty="0"/>
              <a:t> </a:t>
            </a:r>
            <a:r>
              <a:rPr lang="en-CA" sz="4400" b="1" spc="35" dirty="0"/>
              <a:t>Children</a:t>
            </a:r>
            <a:endParaRPr lang="en-CA" sz="4400" b="1" dirty="0"/>
          </a:p>
        </p:txBody>
      </p:sp>
    </p:spTree>
    <p:extLst>
      <p:ext uri="{BB962C8B-B14F-4D97-AF65-F5344CB8AC3E}">
        <p14:creationId xmlns:p14="http://schemas.microsoft.com/office/powerpoint/2010/main" val="963837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990600" y="2721296"/>
            <a:ext cx="176530" cy="387985"/>
          </a:xfrm>
          <a:prstGeom prst="rect">
            <a:avLst/>
          </a:prstGeom>
        </p:spPr>
        <p:txBody>
          <a:bodyPr vert="horz" wrap="square" lIns="0" tIns="15875" rIns="0" bIns="0" rtlCol="0">
            <a:spAutoFit/>
          </a:bodyPr>
          <a:lstStyle/>
          <a:p>
            <a:pPr marL="12700">
              <a:lnSpc>
                <a:spcPct val="100000"/>
              </a:lnSpc>
              <a:spcBef>
                <a:spcPts val="125"/>
              </a:spcBef>
            </a:pPr>
            <a:r>
              <a:rPr sz="2350" spc="365" dirty="0">
                <a:latin typeface="Arial MT"/>
                <a:cs typeface="Arial MT"/>
              </a:rPr>
              <a:t>•</a:t>
            </a:r>
            <a:endParaRPr sz="2350">
              <a:latin typeface="Arial MT"/>
              <a:cs typeface="Arial MT"/>
            </a:endParaRPr>
          </a:p>
        </p:txBody>
      </p:sp>
      <p:sp>
        <p:nvSpPr>
          <p:cNvPr id="4" name="object 4"/>
          <p:cNvSpPr txBox="1"/>
          <p:nvPr/>
        </p:nvSpPr>
        <p:spPr>
          <a:xfrm>
            <a:off x="1384300" y="2658364"/>
            <a:ext cx="2536825" cy="508634"/>
          </a:xfrm>
          <a:prstGeom prst="rect">
            <a:avLst/>
          </a:prstGeom>
        </p:spPr>
        <p:txBody>
          <a:bodyPr vert="horz" wrap="square" lIns="0" tIns="14604" rIns="0" bIns="0" rtlCol="0">
            <a:spAutoFit/>
          </a:bodyPr>
          <a:lstStyle/>
          <a:p>
            <a:pPr marL="12700">
              <a:lnSpc>
                <a:spcPct val="100000"/>
              </a:lnSpc>
              <a:spcBef>
                <a:spcPts val="114"/>
              </a:spcBef>
            </a:pPr>
            <a:r>
              <a:rPr sz="3150" spc="15" dirty="0">
                <a:latin typeface="Arial MT"/>
                <a:cs typeface="Arial MT"/>
              </a:rPr>
              <a:t>Heart</a:t>
            </a:r>
            <a:r>
              <a:rPr sz="3150" spc="-45" dirty="0">
                <a:latin typeface="Arial MT"/>
                <a:cs typeface="Arial MT"/>
              </a:rPr>
              <a:t> </a:t>
            </a:r>
            <a:r>
              <a:rPr sz="3150" spc="30" dirty="0">
                <a:latin typeface="Arial MT"/>
                <a:cs typeface="Arial MT"/>
              </a:rPr>
              <a:t>disease</a:t>
            </a:r>
            <a:endParaRPr sz="3150">
              <a:latin typeface="Arial MT"/>
              <a:cs typeface="Arial MT"/>
            </a:endParaRPr>
          </a:p>
        </p:txBody>
      </p:sp>
      <p:sp>
        <p:nvSpPr>
          <p:cNvPr id="5" name="object 5"/>
          <p:cNvSpPr txBox="1"/>
          <p:nvPr/>
        </p:nvSpPr>
        <p:spPr>
          <a:xfrm>
            <a:off x="990600" y="3660588"/>
            <a:ext cx="176530" cy="387985"/>
          </a:xfrm>
          <a:prstGeom prst="rect">
            <a:avLst/>
          </a:prstGeom>
        </p:spPr>
        <p:txBody>
          <a:bodyPr vert="horz" wrap="square" lIns="0" tIns="15875" rIns="0" bIns="0" rtlCol="0">
            <a:spAutoFit/>
          </a:bodyPr>
          <a:lstStyle/>
          <a:p>
            <a:pPr marL="12700">
              <a:lnSpc>
                <a:spcPct val="100000"/>
              </a:lnSpc>
              <a:spcBef>
                <a:spcPts val="125"/>
              </a:spcBef>
            </a:pPr>
            <a:r>
              <a:rPr sz="2350" spc="365" dirty="0">
                <a:latin typeface="Arial MT"/>
                <a:cs typeface="Arial MT"/>
              </a:rPr>
              <a:t>•</a:t>
            </a:r>
            <a:endParaRPr sz="2350">
              <a:latin typeface="Arial MT"/>
              <a:cs typeface="Arial MT"/>
            </a:endParaRPr>
          </a:p>
        </p:txBody>
      </p:sp>
      <p:sp>
        <p:nvSpPr>
          <p:cNvPr id="6" name="object 6"/>
          <p:cNvSpPr txBox="1"/>
          <p:nvPr/>
        </p:nvSpPr>
        <p:spPr>
          <a:xfrm>
            <a:off x="1384300" y="3598164"/>
            <a:ext cx="3237865" cy="508634"/>
          </a:xfrm>
          <a:prstGeom prst="rect">
            <a:avLst/>
          </a:prstGeom>
        </p:spPr>
        <p:txBody>
          <a:bodyPr vert="horz" wrap="square" lIns="0" tIns="14604" rIns="0" bIns="0" rtlCol="0">
            <a:spAutoFit/>
          </a:bodyPr>
          <a:lstStyle/>
          <a:p>
            <a:pPr marL="12700">
              <a:lnSpc>
                <a:spcPct val="100000"/>
              </a:lnSpc>
              <a:spcBef>
                <a:spcPts val="114"/>
              </a:spcBef>
            </a:pPr>
            <a:r>
              <a:rPr sz="3150" spc="50" dirty="0">
                <a:latin typeface="Arial MT"/>
                <a:cs typeface="Arial MT"/>
              </a:rPr>
              <a:t>Bleeding</a:t>
            </a:r>
            <a:r>
              <a:rPr sz="3150" spc="-45" dirty="0">
                <a:latin typeface="Arial MT"/>
                <a:cs typeface="Arial MT"/>
              </a:rPr>
              <a:t> </a:t>
            </a:r>
            <a:r>
              <a:rPr sz="3150" spc="40" dirty="0">
                <a:latin typeface="Arial MT"/>
                <a:cs typeface="Arial MT"/>
              </a:rPr>
              <a:t>disorder</a:t>
            </a:r>
            <a:endParaRPr sz="3150">
              <a:latin typeface="Arial MT"/>
              <a:cs typeface="Arial MT"/>
            </a:endParaRPr>
          </a:p>
        </p:txBody>
      </p:sp>
      <p:sp>
        <p:nvSpPr>
          <p:cNvPr id="7" name="object 7"/>
          <p:cNvSpPr txBox="1"/>
          <p:nvPr/>
        </p:nvSpPr>
        <p:spPr>
          <a:xfrm>
            <a:off x="990600" y="4599880"/>
            <a:ext cx="176530" cy="387985"/>
          </a:xfrm>
          <a:prstGeom prst="rect">
            <a:avLst/>
          </a:prstGeom>
        </p:spPr>
        <p:txBody>
          <a:bodyPr vert="horz" wrap="square" lIns="0" tIns="15875" rIns="0" bIns="0" rtlCol="0">
            <a:spAutoFit/>
          </a:bodyPr>
          <a:lstStyle/>
          <a:p>
            <a:pPr marL="12700">
              <a:lnSpc>
                <a:spcPct val="100000"/>
              </a:lnSpc>
              <a:spcBef>
                <a:spcPts val="125"/>
              </a:spcBef>
            </a:pPr>
            <a:r>
              <a:rPr sz="2350" spc="365" dirty="0">
                <a:latin typeface="Arial MT"/>
                <a:cs typeface="Arial MT"/>
              </a:rPr>
              <a:t>•</a:t>
            </a:r>
            <a:endParaRPr sz="2350">
              <a:latin typeface="Arial MT"/>
              <a:cs typeface="Arial MT"/>
            </a:endParaRPr>
          </a:p>
        </p:txBody>
      </p:sp>
      <p:sp>
        <p:nvSpPr>
          <p:cNvPr id="8" name="object 8"/>
          <p:cNvSpPr txBox="1"/>
          <p:nvPr/>
        </p:nvSpPr>
        <p:spPr>
          <a:xfrm>
            <a:off x="1384300" y="4537965"/>
            <a:ext cx="10452100" cy="499495"/>
          </a:xfrm>
          <a:prstGeom prst="rect">
            <a:avLst/>
          </a:prstGeom>
        </p:spPr>
        <p:txBody>
          <a:bodyPr vert="horz" wrap="square" lIns="0" tIns="14604" rIns="0" bIns="0" rtlCol="0">
            <a:spAutoFit/>
          </a:bodyPr>
          <a:lstStyle/>
          <a:p>
            <a:pPr marL="12700">
              <a:lnSpc>
                <a:spcPct val="100000"/>
              </a:lnSpc>
              <a:spcBef>
                <a:spcPts val="114"/>
              </a:spcBef>
            </a:pPr>
            <a:r>
              <a:rPr lang="en-CA" sz="3150" spc="5" dirty="0">
                <a:latin typeface="Arial MT"/>
                <a:cs typeface="Arial MT"/>
              </a:rPr>
              <a:t>Immunocompromised patient (Cancer/Organ Transplant)</a:t>
            </a:r>
            <a:endParaRPr sz="3150" dirty="0">
              <a:latin typeface="Arial MT"/>
              <a:cs typeface="Arial MT"/>
            </a:endParaRPr>
          </a:p>
        </p:txBody>
      </p:sp>
      <p:sp>
        <p:nvSpPr>
          <p:cNvPr id="9" name="object 9"/>
          <p:cNvSpPr txBox="1"/>
          <p:nvPr/>
        </p:nvSpPr>
        <p:spPr>
          <a:xfrm>
            <a:off x="990600" y="5539172"/>
            <a:ext cx="176530" cy="387985"/>
          </a:xfrm>
          <a:prstGeom prst="rect">
            <a:avLst/>
          </a:prstGeom>
        </p:spPr>
        <p:txBody>
          <a:bodyPr vert="horz" wrap="square" lIns="0" tIns="15875" rIns="0" bIns="0" rtlCol="0">
            <a:spAutoFit/>
          </a:bodyPr>
          <a:lstStyle/>
          <a:p>
            <a:pPr marL="12700">
              <a:lnSpc>
                <a:spcPct val="100000"/>
              </a:lnSpc>
              <a:spcBef>
                <a:spcPts val="125"/>
              </a:spcBef>
            </a:pPr>
            <a:r>
              <a:rPr sz="2350" spc="365" dirty="0">
                <a:latin typeface="Arial MT"/>
                <a:cs typeface="Arial MT"/>
              </a:rPr>
              <a:t>•</a:t>
            </a:r>
            <a:endParaRPr sz="2350">
              <a:latin typeface="Arial MT"/>
              <a:cs typeface="Arial MT"/>
            </a:endParaRPr>
          </a:p>
        </p:txBody>
      </p:sp>
      <p:sp>
        <p:nvSpPr>
          <p:cNvPr id="10" name="object 10"/>
          <p:cNvSpPr txBox="1"/>
          <p:nvPr/>
        </p:nvSpPr>
        <p:spPr>
          <a:xfrm>
            <a:off x="1384300" y="5477764"/>
            <a:ext cx="1389380" cy="508634"/>
          </a:xfrm>
          <a:prstGeom prst="rect">
            <a:avLst/>
          </a:prstGeom>
        </p:spPr>
        <p:txBody>
          <a:bodyPr vert="horz" wrap="square" lIns="0" tIns="14604" rIns="0" bIns="0" rtlCol="0">
            <a:spAutoFit/>
          </a:bodyPr>
          <a:lstStyle/>
          <a:p>
            <a:pPr marL="12700">
              <a:lnSpc>
                <a:spcPct val="100000"/>
              </a:lnSpc>
              <a:spcBef>
                <a:spcPts val="114"/>
              </a:spcBef>
            </a:pPr>
            <a:r>
              <a:rPr sz="3150" spc="10" dirty="0">
                <a:latin typeface="Arial MT"/>
                <a:cs typeface="Arial MT"/>
              </a:rPr>
              <a:t>Asthma</a:t>
            </a:r>
            <a:endParaRPr sz="3150" dirty="0">
              <a:latin typeface="Arial MT"/>
              <a:cs typeface="Arial MT"/>
            </a:endParaRPr>
          </a:p>
        </p:txBody>
      </p:sp>
      <p:sp>
        <p:nvSpPr>
          <p:cNvPr id="11" name="object 11"/>
          <p:cNvSpPr txBox="1"/>
          <p:nvPr/>
        </p:nvSpPr>
        <p:spPr>
          <a:xfrm>
            <a:off x="990600" y="6478464"/>
            <a:ext cx="176530" cy="387985"/>
          </a:xfrm>
          <a:prstGeom prst="rect">
            <a:avLst/>
          </a:prstGeom>
        </p:spPr>
        <p:txBody>
          <a:bodyPr vert="horz" wrap="square" lIns="0" tIns="15875" rIns="0" bIns="0" rtlCol="0">
            <a:spAutoFit/>
          </a:bodyPr>
          <a:lstStyle/>
          <a:p>
            <a:pPr marL="12700">
              <a:lnSpc>
                <a:spcPct val="100000"/>
              </a:lnSpc>
              <a:spcBef>
                <a:spcPts val="125"/>
              </a:spcBef>
            </a:pPr>
            <a:r>
              <a:rPr sz="2350" spc="365" dirty="0">
                <a:latin typeface="Arial MT"/>
                <a:cs typeface="Arial MT"/>
              </a:rPr>
              <a:t>•</a:t>
            </a:r>
            <a:endParaRPr sz="2350">
              <a:latin typeface="Arial MT"/>
              <a:cs typeface="Arial MT"/>
            </a:endParaRPr>
          </a:p>
        </p:txBody>
      </p:sp>
      <p:sp>
        <p:nvSpPr>
          <p:cNvPr id="12" name="object 12"/>
          <p:cNvSpPr txBox="1"/>
          <p:nvPr/>
        </p:nvSpPr>
        <p:spPr>
          <a:xfrm>
            <a:off x="1384300" y="6417564"/>
            <a:ext cx="1567815" cy="508634"/>
          </a:xfrm>
          <a:prstGeom prst="rect">
            <a:avLst/>
          </a:prstGeom>
        </p:spPr>
        <p:txBody>
          <a:bodyPr vert="horz" wrap="square" lIns="0" tIns="14604" rIns="0" bIns="0" rtlCol="0">
            <a:spAutoFit/>
          </a:bodyPr>
          <a:lstStyle/>
          <a:p>
            <a:pPr marL="12700">
              <a:lnSpc>
                <a:spcPct val="100000"/>
              </a:lnSpc>
              <a:spcBef>
                <a:spcPts val="114"/>
              </a:spcBef>
            </a:pPr>
            <a:r>
              <a:rPr sz="3150" spc="25" dirty="0">
                <a:latin typeface="Arial MT"/>
                <a:cs typeface="Arial MT"/>
              </a:rPr>
              <a:t>Epilepsy</a:t>
            </a:r>
            <a:endParaRPr sz="3150">
              <a:latin typeface="Arial MT"/>
              <a:cs typeface="Arial MT"/>
            </a:endParaRPr>
          </a:p>
        </p:txBody>
      </p:sp>
      <p:sp>
        <p:nvSpPr>
          <p:cNvPr id="13" name="object 13"/>
          <p:cNvSpPr txBox="1"/>
          <p:nvPr/>
        </p:nvSpPr>
        <p:spPr>
          <a:xfrm>
            <a:off x="990600" y="7417756"/>
            <a:ext cx="176530" cy="387985"/>
          </a:xfrm>
          <a:prstGeom prst="rect">
            <a:avLst/>
          </a:prstGeom>
        </p:spPr>
        <p:txBody>
          <a:bodyPr vert="horz" wrap="square" lIns="0" tIns="15875" rIns="0" bIns="0" rtlCol="0">
            <a:spAutoFit/>
          </a:bodyPr>
          <a:lstStyle/>
          <a:p>
            <a:pPr marL="12700">
              <a:lnSpc>
                <a:spcPct val="100000"/>
              </a:lnSpc>
              <a:spcBef>
                <a:spcPts val="125"/>
              </a:spcBef>
            </a:pPr>
            <a:r>
              <a:rPr sz="2350" spc="365" dirty="0">
                <a:latin typeface="Arial MT"/>
                <a:cs typeface="Arial MT"/>
              </a:rPr>
              <a:t>•</a:t>
            </a:r>
            <a:endParaRPr sz="2350">
              <a:latin typeface="Arial MT"/>
              <a:cs typeface="Arial MT"/>
            </a:endParaRPr>
          </a:p>
        </p:txBody>
      </p:sp>
      <p:sp>
        <p:nvSpPr>
          <p:cNvPr id="14" name="object 14"/>
          <p:cNvSpPr txBox="1"/>
          <p:nvPr/>
        </p:nvSpPr>
        <p:spPr>
          <a:xfrm>
            <a:off x="1384300" y="7357364"/>
            <a:ext cx="3110865" cy="508634"/>
          </a:xfrm>
          <a:prstGeom prst="rect">
            <a:avLst/>
          </a:prstGeom>
        </p:spPr>
        <p:txBody>
          <a:bodyPr vert="horz" wrap="square" lIns="0" tIns="14604" rIns="0" bIns="0" rtlCol="0">
            <a:spAutoFit/>
          </a:bodyPr>
          <a:lstStyle/>
          <a:p>
            <a:pPr marL="12700">
              <a:lnSpc>
                <a:spcPct val="100000"/>
              </a:lnSpc>
              <a:spcBef>
                <a:spcPts val="114"/>
              </a:spcBef>
            </a:pPr>
            <a:r>
              <a:rPr sz="3150" spc="30" dirty="0">
                <a:latin typeface="Arial MT"/>
                <a:cs typeface="Arial MT"/>
              </a:rPr>
              <a:t>Diabetes</a:t>
            </a:r>
            <a:r>
              <a:rPr sz="3150" spc="-65" dirty="0">
                <a:latin typeface="Arial MT"/>
                <a:cs typeface="Arial MT"/>
              </a:rPr>
              <a:t> </a:t>
            </a:r>
            <a:r>
              <a:rPr sz="3150" spc="5" dirty="0">
                <a:latin typeface="Arial MT"/>
                <a:cs typeface="Arial MT"/>
              </a:rPr>
              <a:t>Mellitus</a:t>
            </a:r>
            <a:endParaRPr sz="3150">
              <a:latin typeface="Arial MT"/>
              <a:cs typeface="Arial MT"/>
            </a:endParaRPr>
          </a:p>
        </p:txBody>
      </p:sp>
      <p:sp>
        <p:nvSpPr>
          <p:cNvPr id="18" name="Title 17">
            <a:extLst>
              <a:ext uri="{FF2B5EF4-FFF2-40B4-BE49-F238E27FC236}">
                <a16:creationId xmlns:a16="http://schemas.microsoft.com/office/drawing/2014/main" id="{7AD47BE6-D5D2-6819-BEB8-02458F39D901}"/>
              </a:ext>
            </a:extLst>
          </p:cNvPr>
          <p:cNvSpPr>
            <a:spLocks noGrp="1"/>
          </p:cNvSpPr>
          <p:nvPr>
            <p:ph type="title"/>
          </p:nvPr>
        </p:nvSpPr>
        <p:spPr>
          <a:xfrm>
            <a:off x="787401" y="876300"/>
            <a:ext cx="11049000" cy="677108"/>
          </a:xfrm>
        </p:spPr>
        <p:txBody>
          <a:bodyPr/>
          <a:lstStyle/>
          <a:p>
            <a:pPr algn="ctr"/>
            <a:r>
              <a:rPr lang="en-CA" sz="4400" dirty="0"/>
              <a:t>Medically Compromised Patients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854200" y="467359"/>
            <a:ext cx="9303385" cy="1946110"/>
          </a:xfrm>
          <a:prstGeom prst="rect">
            <a:avLst/>
          </a:prstGeom>
        </p:spPr>
        <p:txBody>
          <a:bodyPr vert="horz" wrap="square" lIns="0" tIns="33655" rIns="0" bIns="0" rtlCol="0">
            <a:spAutoFit/>
          </a:bodyPr>
          <a:lstStyle/>
          <a:p>
            <a:pPr marL="3048000" marR="5080" indent="-3035300">
              <a:lnSpc>
                <a:spcPts val="8000"/>
              </a:lnSpc>
              <a:spcBef>
                <a:spcPts val="265"/>
              </a:spcBef>
            </a:pPr>
            <a:r>
              <a:rPr sz="4000" spc="90" dirty="0"/>
              <a:t>Medically</a:t>
            </a:r>
            <a:r>
              <a:rPr sz="4000" spc="-70" dirty="0"/>
              <a:t> </a:t>
            </a:r>
            <a:r>
              <a:rPr sz="4000" spc="65" dirty="0"/>
              <a:t>Compromised </a:t>
            </a:r>
            <a:r>
              <a:rPr sz="4000" spc="-1845" dirty="0"/>
              <a:t> </a:t>
            </a:r>
            <a:r>
              <a:rPr sz="4000" spc="35" dirty="0"/>
              <a:t>Children</a:t>
            </a:r>
            <a:br>
              <a:rPr lang="en-CA" sz="4000" spc="35" dirty="0"/>
            </a:br>
            <a:endParaRPr sz="4000" dirty="0"/>
          </a:p>
        </p:txBody>
      </p:sp>
      <p:sp>
        <p:nvSpPr>
          <p:cNvPr id="6" name="object 6"/>
          <p:cNvSpPr txBox="1"/>
          <p:nvPr/>
        </p:nvSpPr>
        <p:spPr>
          <a:xfrm>
            <a:off x="1320800" y="2438400"/>
            <a:ext cx="9829800" cy="4890440"/>
          </a:xfrm>
          <a:prstGeom prst="rect">
            <a:avLst/>
          </a:prstGeom>
        </p:spPr>
        <p:txBody>
          <a:bodyPr vert="horz" wrap="square" lIns="0" tIns="14604" rIns="0" bIns="0" rtlCol="0">
            <a:spAutoFit/>
          </a:bodyPr>
          <a:lstStyle/>
          <a:p>
            <a:pPr marL="76200">
              <a:lnSpc>
                <a:spcPct val="100000"/>
              </a:lnSpc>
              <a:spcBef>
                <a:spcPts val="114"/>
              </a:spcBef>
            </a:pPr>
            <a:endParaRPr lang="en-CA" sz="3150" spc="5" dirty="0">
              <a:latin typeface="Arial MT"/>
              <a:cs typeface="Arial MT"/>
            </a:endParaRPr>
          </a:p>
          <a:p>
            <a:pPr marL="76200">
              <a:lnSpc>
                <a:spcPct val="100000"/>
              </a:lnSpc>
              <a:spcBef>
                <a:spcPts val="114"/>
              </a:spcBef>
            </a:pPr>
            <a:r>
              <a:rPr sz="3150" spc="5" dirty="0">
                <a:latin typeface="Arial MT"/>
                <a:cs typeface="Arial MT"/>
              </a:rPr>
              <a:t>Get to </a:t>
            </a:r>
            <a:r>
              <a:rPr sz="3150" spc="10" dirty="0">
                <a:latin typeface="Arial MT"/>
                <a:cs typeface="Arial MT"/>
              </a:rPr>
              <a:t>know</a:t>
            </a:r>
            <a:r>
              <a:rPr sz="3150" spc="5" dirty="0">
                <a:latin typeface="Arial MT"/>
                <a:cs typeface="Arial MT"/>
              </a:rPr>
              <a:t> your </a:t>
            </a:r>
            <a:r>
              <a:rPr sz="3150" spc="30" dirty="0">
                <a:latin typeface="Arial MT"/>
                <a:cs typeface="Arial MT"/>
              </a:rPr>
              <a:t>patient</a:t>
            </a:r>
            <a:r>
              <a:rPr sz="3150" spc="10" dirty="0">
                <a:latin typeface="Arial MT"/>
                <a:cs typeface="Arial MT"/>
              </a:rPr>
              <a:t> </a:t>
            </a:r>
            <a:r>
              <a:rPr sz="3150" spc="25" dirty="0">
                <a:latin typeface="Arial MT"/>
                <a:cs typeface="Arial MT"/>
              </a:rPr>
              <a:t>before</a:t>
            </a:r>
            <a:r>
              <a:rPr sz="3150" spc="5" dirty="0">
                <a:latin typeface="Arial MT"/>
                <a:cs typeface="Arial MT"/>
              </a:rPr>
              <a:t> any </a:t>
            </a:r>
            <a:r>
              <a:rPr sz="3150" spc="35" dirty="0">
                <a:latin typeface="Arial MT"/>
                <a:cs typeface="Arial MT"/>
              </a:rPr>
              <a:t>dental</a:t>
            </a:r>
            <a:r>
              <a:rPr sz="3150" spc="5" dirty="0">
                <a:latin typeface="Arial MT"/>
                <a:cs typeface="Arial MT"/>
              </a:rPr>
              <a:t> </a:t>
            </a:r>
            <a:r>
              <a:rPr sz="3150" dirty="0">
                <a:latin typeface="Arial MT"/>
                <a:cs typeface="Arial MT"/>
              </a:rPr>
              <a:t>treatment.</a:t>
            </a:r>
          </a:p>
          <a:p>
            <a:pPr>
              <a:lnSpc>
                <a:spcPct val="100000"/>
              </a:lnSpc>
            </a:pPr>
            <a:endParaRPr sz="3150" dirty="0">
              <a:latin typeface="Arial MT"/>
              <a:cs typeface="Arial MT"/>
            </a:endParaRPr>
          </a:p>
          <a:p>
            <a:pPr marL="965200" indent="-393700">
              <a:lnSpc>
                <a:spcPct val="100000"/>
              </a:lnSpc>
              <a:buSzPct val="74603"/>
              <a:buChar char="•"/>
              <a:tabLst>
                <a:tab pos="964565" algn="l"/>
                <a:tab pos="965200" algn="l"/>
              </a:tabLst>
            </a:pPr>
            <a:r>
              <a:rPr sz="3150" spc="55" dirty="0">
                <a:latin typeface="Arial MT"/>
                <a:cs typeface="Arial MT"/>
              </a:rPr>
              <a:t>Medical</a:t>
            </a:r>
            <a:r>
              <a:rPr sz="3150" spc="-30" dirty="0">
                <a:latin typeface="Arial MT"/>
                <a:cs typeface="Arial MT"/>
              </a:rPr>
              <a:t> </a:t>
            </a:r>
            <a:r>
              <a:rPr sz="3150" spc="15" dirty="0">
                <a:latin typeface="Arial MT"/>
                <a:cs typeface="Arial MT"/>
              </a:rPr>
              <a:t>history</a:t>
            </a:r>
            <a:endParaRPr sz="3150" dirty="0">
              <a:latin typeface="Arial MT"/>
              <a:cs typeface="Arial MT"/>
            </a:endParaRPr>
          </a:p>
          <a:p>
            <a:pPr>
              <a:lnSpc>
                <a:spcPct val="100000"/>
              </a:lnSpc>
              <a:spcBef>
                <a:spcPts val="55"/>
              </a:spcBef>
              <a:buFont typeface="Arial MT"/>
              <a:buChar char="•"/>
            </a:pPr>
            <a:endParaRPr sz="3100" dirty="0">
              <a:latin typeface="Arial MT"/>
              <a:cs typeface="Arial MT"/>
            </a:endParaRPr>
          </a:p>
          <a:p>
            <a:pPr marL="965200" indent="-393700">
              <a:lnSpc>
                <a:spcPct val="100000"/>
              </a:lnSpc>
              <a:buSzPct val="74603"/>
              <a:buChar char="•"/>
              <a:tabLst>
                <a:tab pos="964565" algn="l"/>
                <a:tab pos="965200" algn="l"/>
              </a:tabLst>
            </a:pPr>
            <a:r>
              <a:rPr sz="3150" spc="-25" dirty="0">
                <a:latin typeface="Arial MT"/>
                <a:cs typeface="Arial MT"/>
              </a:rPr>
              <a:t>Family</a:t>
            </a:r>
            <a:r>
              <a:rPr sz="3150" spc="-30" dirty="0">
                <a:latin typeface="Arial MT"/>
                <a:cs typeface="Arial MT"/>
              </a:rPr>
              <a:t> </a:t>
            </a:r>
            <a:r>
              <a:rPr sz="3150" spc="15" dirty="0">
                <a:latin typeface="Arial MT"/>
                <a:cs typeface="Arial MT"/>
              </a:rPr>
              <a:t>history</a:t>
            </a:r>
            <a:endParaRPr sz="3150" dirty="0">
              <a:latin typeface="Arial MT"/>
              <a:cs typeface="Arial MT"/>
            </a:endParaRPr>
          </a:p>
          <a:p>
            <a:pPr>
              <a:lnSpc>
                <a:spcPct val="100000"/>
              </a:lnSpc>
              <a:spcBef>
                <a:spcPts val="55"/>
              </a:spcBef>
              <a:buFont typeface="Arial MT"/>
              <a:buChar char="•"/>
            </a:pPr>
            <a:endParaRPr sz="3100" dirty="0">
              <a:latin typeface="Arial MT"/>
              <a:cs typeface="Arial MT"/>
            </a:endParaRPr>
          </a:p>
          <a:p>
            <a:pPr marL="965200" indent="-393700">
              <a:lnSpc>
                <a:spcPct val="100000"/>
              </a:lnSpc>
              <a:buSzPct val="74603"/>
              <a:buChar char="•"/>
              <a:tabLst>
                <a:tab pos="964565" algn="l"/>
                <a:tab pos="965200" algn="l"/>
              </a:tabLst>
            </a:pPr>
            <a:r>
              <a:rPr sz="3150" spc="5" dirty="0">
                <a:latin typeface="Arial MT"/>
                <a:cs typeface="Arial MT"/>
              </a:rPr>
              <a:t>General</a:t>
            </a:r>
            <a:r>
              <a:rPr sz="3150" dirty="0">
                <a:latin typeface="Arial MT"/>
                <a:cs typeface="Arial MT"/>
              </a:rPr>
              <a:t> </a:t>
            </a:r>
            <a:r>
              <a:rPr sz="3150" spc="20" dirty="0">
                <a:latin typeface="Arial MT"/>
                <a:cs typeface="Arial MT"/>
              </a:rPr>
              <a:t>observation</a:t>
            </a:r>
            <a:r>
              <a:rPr sz="3150" spc="5" dirty="0">
                <a:latin typeface="Arial MT"/>
                <a:cs typeface="Arial MT"/>
              </a:rPr>
              <a:t> of the </a:t>
            </a:r>
            <a:r>
              <a:rPr sz="3150" spc="75" dirty="0">
                <a:latin typeface="Arial MT"/>
                <a:cs typeface="Arial MT"/>
              </a:rPr>
              <a:t>child</a:t>
            </a:r>
            <a:endParaRPr sz="3150" dirty="0">
              <a:latin typeface="Arial MT"/>
              <a:cs typeface="Arial MT"/>
            </a:endParaRPr>
          </a:p>
          <a:p>
            <a:pPr>
              <a:lnSpc>
                <a:spcPct val="100000"/>
              </a:lnSpc>
              <a:spcBef>
                <a:spcPts val="55"/>
              </a:spcBef>
            </a:pPr>
            <a:endParaRPr sz="3100" dirty="0">
              <a:latin typeface="Arial MT"/>
              <a:cs typeface="Arial MT"/>
            </a:endParaRPr>
          </a:p>
          <a:p>
            <a:pPr marL="76200">
              <a:lnSpc>
                <a:spcPct val="100000"/>
              </a:lnSpc>
            </a:pPr>
            <a:r>
              <a:rPr sz="3150" spc="35" dirty="0">
                <a:latin typeface="Arial MT"/>
                <a:cs typeface="Arial MT"/>
              </a:rPr>
              <a:t>Modify</a:t>
            </a:r>
            <a:r>
              <a:rPr sz="3150" dirty="0">
                <a:latin typeface="Arial MT"/>
                <a:cs typeface="Arial MT"/>
              </a:rPr>
              <a:t> </a:t>
            </a:r>
            <a:r>
              <a:rPr sz="3150" spc="5" dirty="0">
                <a:latin typeface="Arial MT"/>
                <a:cs typeface="Arial MT"/>
              </a:rPr>
              <a:t>the </a:t>
            </a:r>
            <a:r>
              <a:rPr sz="3150" spc="35" dirty="0">
                <a:latin typeface="Arial MT"/>
                <a:cs typeface="Arial MT"/>
              </a:rPr>
              <a:t>dental</a:t>
            </a:r>
            <a:r>
              <a:rPr sz="3150" spc="5" dirty="0">
                <a:latin typeface="Arial MT"/>
                <a:cs typeface="Arial MT"/>
              </a:rPr>
              <a:t> </a:t>
            </a:r>
            <a:r>
              <a:rPr sz="3150" dirty="0">
                <a:latin typeface="Arial MT"/>
                <a:cs typeface="Arial MT"/>
              </a:rPr>
              <a:t>treatment </a:t>
            </a:r>
            <a:r>
              <a:rPr sz="3150" spc="5" dirty="0">
                <a:latin typeface="Arial MT"/>
                <a:cs typeface="Arial MT"/>
              </a:rPr>
              <a:t>as </a:t>
            </a:r>
            <a:r>
              <a:rPr sz="3150" spc="65" dirty="0">
                <a:latin typeface="Arial MT"/>
                <a:cs typeface="Arial MT"/>
              </a:rPr>
              <a:t>per</a:t>
            </a:r>
            <a:r>
              <a:rPr sz="3150" spc="5" dirty="0">
                <a:latin typeface="Arial MT"/>
                <a:cs typeface="Arial MT"/>
              </a:rPr>
              <a:t> your</a:t>
            </a:r>
            <a:r>
              <a:rPr sz="3150" dirty="0">
                <a:latin typeface="Arial MT"/>
                <a:cs typeface="Arial MT"/>
              </a:rPr>
              <a:t> </a:t>
            </a:r>
            <a:r>
              <a:rPr sz="3150" spc="50" dirty="0">
                <a:latin typeface="Arial MT"/>
                <a:cs typeface="Arial MT"/>
              </a:rPr>
              <a:t>findings</a:t>
            </a:r>
            <a:endParaRPr sz="3150" dirty="0">
              <a:latin typeface="Arial MT"/>
              <a:cs typeface="Arial M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263900" y="876300"/>
            <a:ext cx="6480175" cy="1244600"/>
          </a:xfrm>
          <a:prstGeom prst="rect">
            <a:avLst/>
          </a:prstGeom>
        </p:spPr>
        <p:txBody>
          <a:bodyPr vert="horz" wrap="square" lIns="0" tIns="12700" rIns="0" bIns="0" rtlCol="0">
            <a:spAutoFit/>
          </a:bodyPr>
          <a:lstStyle/>
          <a:p>
            <a:pPr marL="12700">
              <a:lnSpc>
                <a:spcPct val="100000"/>
              </a:lnSpc>
              <a:spcBef>
                <a:spcPts val="100"/>
              </a:spcBef>
            </a:pPr>
            <a:r>
              <a:rPr spc="25" dirty="0"/>
              <a:t>Heart</a:t>
            </a:r>
            <a:r>
              <a:rPr spc="-60" dirty="0"/>
              <a:t> </a:t>
            </a:r>
            <a:r>
              <a:rPr spc="-5" dirty="0"/>
              <a:t>Disease</a:t>
            </a:r>
          </a:p>
        </p:txBody>
      </p:sp>
      <p:sp>
        <p:nvSpPr>
          <p:cNvPr id="3" name="object 3"/>
          <p:cNvSpPr txBox="1"/>
          <p:nvPr/>
        </p:nvSpPr>
        <p:spPr>
          <a:xfrm>
            <a:off x="990600" y="3889884"/>
            <a:ext cx="196850" cy="436880"/>
          </a:xfrm>
          <a:prstGeom prst="rect">
            <a:avLst/>
          </a:prstGeom>
        </p:spPr>
        <p:txBody>
          <a:bodyPr vert="horz" wrap="square" lIns="0" tIns="12700" rIns="0" bIns="0" rtlCol="0">
            <a:spAutoFit/>
          </a:bodyPr>
          <a:lstStyle/>
          <a:p>
            <a:pPr marL="12700">
              <a:lnSpc>
                <a:spcPct val="100000"/>
              </a:lnSpc>
              <a:spcBef>
                <a:spcPts val="100"/>
              </a:spcBef>
            </a:pPr>
            <a:r>
              <a:rPr sz="2700" spc="400" dirty="0">
                <a:latin typeface="Arial MT"/>
                <a:cs typeface="Arial MT"/>
              </a:rPr>
              <a:t>•</a:t>
            </a:r>
            <a:endParaRPr sz="2700">
              <a:latin typeface="Arial MT"/>
              <a:cs typeface="Arial MT"/>
            </a:endParaRPr>
          </a:p>
        </p:txBody>
      </p:sp>
      <p:sp>
        <p:nvSpPr>
          <p:cNvPr id="4" name="object 4"/>
          <p:cNvSpPr txBox="1">
            <a:spLocks noGrp="1"/>
          </p:cNvSpPr>
          <p:nvPr>
            <p:ph type="body" idx="1"/>
          </p:nvPr>
        </p:nvSpPr>
        <p:spPr>
          <a:prstGeom prst="rect">
            <a:avLst/>
          </a:prstGeom>
        </p:spPr>
        <p:txBody>
          <a:bodyPr vert="horz" wrap="square" lIns="0" tIns="561340" rIns="0" bIns="0" rtlCol="0">
            <a:spAutoFit/>
          </a:bodyPr>
          <a:lstStyle/>
          <a:p>
            <a:pPr marL="490220" marR="5080">
              <a:lnSpc>
                <a:spcPts val="4300"/>
              </a:lnSpc>
              <a:spcBef>
                <a:spcPts val="219"/>
              </a:spcBef>
            </a:pPr>
            <a:r>
              <a:rPr spc="35" dirty="0"/>
              <a:t>Individuals</a:t>
            </a:r>
            <a:r>
              <a:rPr spc="-5" dirty="0"/>
              <a:t> with</a:t>
            </a:r>
            <a:r>
              <a:rPr dirty="0"/>
              <a:t> </a:t>
            </a:r>
            <a:r>
              <a:rPr spc="10" dirty="0"/>
              <a:t>heart</a:t>
            </a:r>
            <a:r>
              <a:rPr dirty="0"/>
              <a:t> </a:t>
            </a:r>
            <a:r>
              <a:rPr spc="25" dirty="0"/>
              <a:t>disease</a:t>
            </a:r>
            <a:r>
              <a:rPr dirty="0"/>
              <a:t> may </a:t>
            </a:r>
            <a:r>
              <a:rPr spc="5" dirty="0"/>
              <a:t>require</a:t>
            </a:r>
            <a:r>
              <a:rPr dirty="0"/>
              <a:t> </a:t>
            </a:r>
            <a:r>
              <a:rPr spc="55" dirty="0"/>
              <a:t>special </a:t>
            </a:r>
            <a:r>
              <a:rPr spc="-985" dirty="0"/>
              <a:t> </a:t>
            </a:r>
            <a:r>
              <a:rPr spc="30" dirty="0"/>
              <a:t>precautions </a:t>
            </a:r>
            <a:r>
              <a:rPr spc="65" dirty="0"/>
              <a:t>during </a:t>
            </a:r>
            <a:r>
              <a:rPr spc="30" dirty="0"/>
              <a:t>dental </a:t>
            </a:r>
            <a:r>
              <a:rPr spc="-10" dirty="0"/>
              <a:t>treatment. </a:t>
            </a:r>
            <a:r>
              <a:rPr spc="-5" dirty="0"/>
              <a:t>Must </a:t>
            </a:r>
            <a:r>
              <a:rPr dirty="0"/>
              <a:t> </a:t>
            </a:r>
            <a:r>
              <a:rPr spc="15" dirty="0"/>
              <a:t>investigate </a:t>
            </a:r>
            <a:r>
              <a:rPr spc="-15" dirty="0"/>
              <a:t>nature </a:t>
            </a:r>
            <a:r>
              <a:rPr spc="65" dirty="0"/>
              <a:t>and </a:t>
            </a:r>
            <a:r>
              <a:rPr dirty="0"/>
              <a:t>extent of </a:t>
            </a:r>
            <a:r>
              <a:rPr spc="25" dirty="0"/>
              <a:t>disease </a:t>
            </a:r>
            <a:r>
              <a:rPr spc="65" dirty="0"/>
              <a:t>and </a:t>
            </a:r>
            <a:r>
              <a:rPr spc="-15" dirty="0"/>
              <a:t>treat </a:t>
            </a:r>
            <a:r>
              <a:rPr spc="-990" dirty="0"/>
              <a:t> </a:t>
            </a:r>
            <a:r>
              <a:rPr spc="65" dirty="0"/>
              <a:t>accordingly</a:t>
            </a:r>
          </a:p>
        </p:txBody>
      </p:sp>
      <p:sp>
        <p:nvSpPr>
          <p:cNvPr id="5" name="object 5"/>
          <p:cNvSpPr txBox="1"/>
          <p:nvPr/>
        </p:nvSpPr>
        <p:spPr>
          <a:xfrm>
            <a:off x="990600" y="6607684"/>
            <a:ext cx="196850" cy="436880"/>
          </a:xfrm>
          <a:prstGeom prst="rect">
            <a:avLst/>
          </a:prstGeom>
        </p:spPr>
        <p:txBody>
          <a:bodyPr vert="horz" wrap="square" lIns="0" tIns="12700" rIns="0" bIns="0" rtlCol="0">
            <a:spAutoFit/>
          </a:bodyPr>
          <a:lstStyle/>
          <a:p>
            <a:pPr marL="12700">
              <a:lnSpc>
                <a:spcPct val="100000"/>
              </a:lnSpc>
              <a:spcBef>
                <a:spcPts val="100"/>
              </a:spcBef>
            </a:pPr>
            <a:r>
              <a:rPr sz="2700" spc="400" dirty="0">
                <a:latin typeface="Arial MT"/>
                <a:cs typeface="Arial MT"/>
              </a:rPr>
              <a:t>•</a:t>
            </a:r>
            <a:endParaRPr sz="2700">
              <a:latin typeface="Arial MT"/>
              <a:cs typeface="Arial MT"/>
            </a:endParaRPr>
          </a:p>
        </p:txBody>
      </p:sp>
      <p:sp>
        <p:nvSpPr>
          <p:cNvPr id="6" name="object 6"/>
          <p:cNvSpPr txBox="1"/>
          <p:nvPr/>
        </p:nvSpPr>
        <p:spPr>
          <a:xfrm>
            <a:off x="1435100" y="6540500"/>
            <a:ext cx="9528810" cy="1120140"/>
          </a:xfrm>
          <a:prstGeom prst="rect">
            <a:avLst/>
          </a:prstGeom>
        </p:spPr>
        <p:txBody>
          <a:bodyPr vert="horz" wrap="square" lIns="0" tIns="27939" rIns="0" bIns="0" rtlCol="0">
            <a:spAutoFit/>
          </a:bodyPr>
          <a:lstStyle/>
          <a:p>
            <a:pPr marL="12700" marR="5080">
              <a:lnSpc>
                <a:spcPts val="4300"/>
              </a:lnSpc>
              <a:spcBef>
                <a:spcPts val="219"/>
              </a:spcBef>
            </a:pPr>
            <a:r>
              <a:rPr sz="3600" spc="55" dirty="0">
                <a:latin typeface="Arial MT"/>
                <a:cs typeface="Arial MT"/>
              </a:rPr>
              <a:t>Divided</a:t>
            </a:r>
            <a:r>
              <a:rPr sz="3600" dirty="0">
                <a:latin typeface="Arial MT"/>
                <a:cs typeface="Arial MT"/>
              </a:rPr>
              <a:t> </a:t>
            </a:r>
            <a:r>
              <a:rPr sz="3600" spc="-5" dirty="0">
                <a:latin typeface="Arial MT"/>
                <a:cs typeface="Arial MT"/>
              </a:rPr>
              <a:t>into</a:t>
            </a:r>
            <a:r>
              <a:rPr sz="3600" dirty="0">
                <a:latin typeface="Arial MT"/>
                <a:cs typeface="Arial MT"/>
              </a:rPr>
              <a:t> two</a:t>
            </a:r>
            <a:r>
              <a:rPr sz="3600" spc="5" dirty="0">
                <a:latin typeface="Arial MT"/>
                <a:cs typeface="Arial MT"/>
              </a:rPr>
              <a:t> </a:t>
            </a:r>
            <a:r>
              <a:rPr sz="3600" spc="25" dirty="0">
                <a:latin typeface="Arial MT"/>
                <a:cs typeface="Arial MT"/>
              </a:rPr>
              <a:t>general</a:t>
            </a:r>
            <a:r>
              <a:rPr sz="3600" dirty="0">
                <a:latin typeface="Arial MT"/>
                <a:cs typeface="Arial MT"/>
              </a:rPr>
              <a:t> </a:t>
            </a:r>
            <a:r>
              <a:rPr sz="3600" spc="30" dirty="0">
                <a:latin typeface="Arial MT"/>
                <a:cs typeface="Arial MT"/>
              </a:rPr>
              <a:t>types:</a:t>
            </a:r>
            <a:r>
              <a:rPr sz="3600" dirty="0">
                <a:latin typeface="Arial MT"/>
                <a:cs typeface="Arial MT"/>
              </a:rPr>
              <a:t> </a:t>
            </a:r>
            <a:r>
              <a:rPr sz="3600" spc="35" dirty="0">
                <a:latin typeface="Arial MT"/>
                <a:cs typeface="Arial MT"/>
              </a:rPr>
              <a:t>congenital</a:t>
            </a:r>
            <a:r>
              <a:rPr sz="3600" spc="5" dirty="0">
                <a:latin typeface="Arial MT"/>
                <a:cs typeface="Arial MT"/>
              </a:rPr>
              <a:t> </a:t>
            </a:r>
            <a:r>
              <a:rPr sz="3600" spc="65" dirty="0">
                <a:latin typeface="Arial MT"/>
                <a:cs typeface="Arial MT"/>
              </a:rPr>
              <a:t>and </a:t>
            </a:r>
            <a:r>
              <a:rPr sz="3600" spc="-985" dirty="0">
                <a:latin typeface="Arial MT"/>
                <a:cs typeface="Arial MT"/>
              </a:rPr>
              <a:t> </a:t>
            </a:r>
            <a:r>
              <a:rPr sz="3600" spc="55" dirty="0">
                <a:latin typeface="Arial MT"/>
                <a:cs typeface="Arial MT"/>
              </a:rPr>
              <a:t>acquired.</a:t>
            </a:r>
            <a:endParaRPr sz="3600">
              <a:latin typeface="Arial MT"/>
              <a:cs typeface="Arial M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709004" y="838200"/>
            <a:ext cx="5201920" cy="7874565"/>
          </a:xfrm>
        </p:spPr>
        <p:txBody>
          <a:bodyPr>
            <a:normAutofit/>
          </a:bodyPr>
          <a:lstStyle/>
          <a:p>
            <a:r>
              <a:rPr lang="en-US" sz="2000" b="1" dirty="0"/>
              <a:t>Congenital heart defects</a:t>
            </a:r>
          </a:p>
          <a:p>
            <a:endParaRPr lang="en-US" sz="2000" b="1" dirty="0"/>
          </a:p>
          <a:p>
            <a:pPr lvl="1"/>
            <a:r>
              <a:rPr lang="en-US" sz="2000" dirty="0">
                <a:latin typeface="Arial MT"/>
              </a:rPr>
              <a:t>1. 8-10/1000 live births</a:t>
            </a:r>
          </a:p>
          <a:p>
            <a:pPr lvl="1"/>
            <a:r>
              <a:rPr lang="en-US" sz="2000" dirty="0">
                <a:latin typeface="Arial MT"/>
              </a:rPr>
              <a:t>2. Structural abnormalities -&gt; turbulent blood flow -&gt; audible murmurs </a:t>
            </a:r>
          </a:p>
          <a:p>
            <a:pPr lvl="1"/>
            <a:r>
              <a:rPr lang="en-US" sz="2000" dirty="0">
                <a:latin typeface="Arial MT"/>
              </a:rPr>
              <a:t>3. </a:t>
            </a:r>
            <a:r>
              <a:rPr lang="en-US" sz="2000" dirty="0" err="1">
                <a:latin typeface="Arial MT"/>
              </a:rPr>
              <a:t>Acyanotic</a:t>
            </a:r>
            <a:r>
              <a:rPr lang="en-US" sz="2000" dirty="0">
                <a:latin typeface="Arial MT"/>
              </a:rPr>
              <a:t> or Cyanotic </a:t>
            </a:r>
          </a:p>
          <a:p>
            <a:pPr lvl="1"/>
            <a:endParaRPr lang="en-US" sz="2000" dirty="0">
              <a:latin typeface="Arial MT"/>
            </a:endParaRPr>
          </a:p>
          <a:p>
            <a:pPr lvl="1"/>
            <a:r>
              <a:rPr lang="en-US" sz="2000" b="1" dirty="0">
                <a:latin typeface="Arial MT"/>
              </a:rPr>
              <a:t>Symptoms</a:t>
            </a:r>
            <a:r>
              <a:rPr lang="en-US" sz="2000" dirty="0">
                <a:latin typeface="Arial MT"/>
              </a:rPr>
              <a:t> </a:t>
            </a:r>
          </a:p>
          <a:p>
            <a:pPr lvl="2"/>
            <a:r>
              <a:rPr lang="en-US" sz="2000" dirty="0">
                <a:latin typeface="Arial MT"/>
              </a:rPr>
              <a:t>VSD / Pulmonary Stenosis </a:t>
            </a:r>
          </a:p>
          <a:p>
            <a:pPr lvl="4"/>
            <a:r>
              <a:rPr lang="en-US" sz="2000" dirty="0">
                <a:latin typeface="Arial MT"/>
              </a:rPr>
              <a:t>Breathlessness on exertion </a:t>
            </a:r>
          </a:p>
          <a:p>
            <a:pPr lvl="4"/>
            <a:r>
              <a:rPr lang="en-US" sz="2000" dirty="0">
                <a:latin typeface="Arial MT"/>
              </a:rPr>
              <a:t>Tiring easily </a:t>
            </a:r>
          </a:p>
          <a:p>
            <a:pPr lvl="4"/>
            <a:r>
              <a:rPr lang="en-US" sz="2000" dirty="0">
                <a:latin typeface="Arial MT"/>
              </a:rPr>
              <a:t>Recurrent respiratory infections </a:t>
            </a:r>
          </a:p>
          <a:p>
            <a:pPr lvl="2"/>
            <a:r>
              <a:rPr lang="en-US" sz="2000" dirty="0">
                <a:latin typeface="Arial MT"/>
              </a:rPr>
              <a:t>Tetralogy of </a:t>
            </a:r>
            <a:r>
              <a:rPr lang="en-US" sz="2000" dirty="0" err="1">
                <a:latin typeface="Arial MT"/>
              </a:rPr>
              <a:t>Fallot</a:t>
            </a:r>
            <a:r>
              <a:rPr lang="en-US" sz="2000" dirty="0">
                <a:latin typeface="Arial MT"/>
              </a:rPr>
              <a:t> / Vascular defects </a:t>
            </a:r>
          </a:p>
          <a:p>
            <a:pPr lvl="4"/>
            <a:r>
              <a:rPr lang="en-US" sz="2000" dirty="0">
                <a:latin typeface="Arial MT"/>
              </a:rPr>
              <a:t>Cyanosis </a:t>
            </a:r>
          </a:p>
          <a:p>
            <a:pPr lvl="4"/>
            <a:r>
              <a:rPr lang="en-US" sz="2000" dirty="0">
                <a:latin typeface="Arial MT"/>
              </a:rPr>
              <a:t>Finger clubbing  </a:t>
            </a:r>
          </a:p>
          <a:p>
            <a:pPr lvl="4"/>
            <a:r>
              <a:rPr lang="en-US" sz="2000" dirty="0">
                <a:latin typeface="Arial MT"/>
              </a:rPr>
              <a:t>Delayed growth and development </a:t>
            </a:r>
          </a:p>
        </p:txBody>
      </p:sp>
      <p:pic>
        <p:nvPicPr>
          <p:cNvPr id="7" name="Content Placeholder 5"/>
          <p:cNvPicPr>
            <a:picLocks noGrp="1" noChangeAspect="1"/>
          </p:cNvPicPr>
          <p:nvPr>
            <p:ph sz="half" idx="2"/>
          </p:nvPr>
        </p:nvPicPr>
        <p:blipFill>
          <a:blip r:embed="rId3"/>
          <a:srcRect t="-6637" b="-6637"/>
          <a:stretch>
            <a:fillRect/>
          </a:stretch>
        </p:blipFill>
        <p:spPr>
          <a:prstGeom prst="rect">
            <a:avLst/>
          </a:prstGeom>
        </p:spPr>
      </p:pic>
    </p:spTree>
    <p:extLst>
      <p:ext uri="{BB962C8B-B14F-4D97-AF65-F5344CB8AC3E}">
        <p14:creationId xmlns:p14="http://schemas.microsoft.com/office/powerpoint/2010/main" val="18602590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9400" y="228600"/>
            <a:ext cx="7633885" cy="1785104"/>
          </a:xfrm>
        </p:spPr>
        <p:txBody>
          <a:bodyPr/>
          <a:lstStyle/>
          <a:p>
            <a:br>
              <a:rPr lang="en-US" dirty="0"/>
            </a:br>
            <a:r>
              <a:rPr lang="en-US" sz="3600" b="1" dirty="0"/>
              <a:t>Congenital Heart Defects</a:t>
            </a:r>
          </a:p>
        </p:txBody>
      </p:sp>
      <p:sp>
        <p:nvSpPr>
          <p:cNvPr id="3" name="Content Placeholder 2"/>
          <p:cNvSpPr>
            <a:spLocks noGrp="1"/>
          </p:cNvSpPr>
          <p:nvPr>
            <p:ph sz="half" idx="1"/>
          </p:nvPr>
        </p:nvSpPr>
        <p:spPr>
          <a:xfrm>
            <a:off x="709004" y="2438401"/>
            <a:ext cx="5201920" cy="6274364"/>
          </a:xfrm>
        </p:spPr>
        <p:txBody>
          <a:bodyPr/>
          <a:lstStyle/>
          <a:p>
            <a:r>
              <a:rPr lang="en-US" sz="2400" b="1" dirty="0" err="1"/>
              <a:t>Acyanotic</a:t>
            </a:r>
            <a:r>
              <a:rPr lang="en-US" sz="2400" b="1" dirty="0"/>
              <a:t> conditions</a:t>
            </a:r>
          </a:p>
          <a:p>
            <a:pPr lvl="1"/>
            <a:endParaRPr lang="en-US" sz="2400" b="1" dirty="0">
              <a:latin typeface="Arial MT"/>
            </a:endParaRPr>
          </a:p>
          <a:p>
            <a:pPr lvl="1"/>
            <a:r>
              <a:rPr lang="en-US" sz="2400" dirty="0">
                <a:latin typeface="Arial MT"/>
              </a:rPr>
              <a:t>Connection between systemic and pulmonary circulation OR a stenosis of either circulation</a:t>
            </a:r>
          </a:p>
          <a:p>
            <a:pPr lvl="1"/>
            <a:endParaRPr lang="en-US" sz="2400" dirty="0">
              <a:latin typeface="Arial MT"/>
            </a:endParaRPr>
          </a:p>
          <a:p>
            <a:pPr marL="1714500" lvl="3" indent="-342900">
              <a:buFont typeface="Arial" panose="020B0604020202020204" pitchFamily="34" charset="0"/>
              <a:buChar char="•"/>
            </a:pPr>
            <a:r>
              <a:rPr lang="en-US" sz="2400" dirty="0">
                <a:latin typeface="Arial MT"/>
              </a:rPr>
              <a:t>Atrial septal defect (ASD)</a:t>
            </a:r>
          </a:p>
          <a:p>
            <a:pPr marL="1714500" lvl="3" indent="-342900">
              <a:buFont typeface="Arial" panose="020B0604020202020204" pitchFamily="34" charset="0"/>
              <a:buChar char="•"/>
            </a:pPr>
            <a:r>
              <a:rPr lang="en-US" sz="2400" dirty="0">
                <a:latin typeface="Arial MT"/>
              </a:rPr>
              <a:t>Ventricular septal defect (VSD)</a:t>
            </a:r>
          </a:p>
          <a:p>
            <a:pPr marL="1714500" lvl="3" indent="-342900">
              <a:buFont typeface="Arial" panose="020B0604020202020204" pitchFamily="34" charset="0"/>
              <a:buChar char="•"/>
            </a:pPr>
            <a:r>
              <a:rPr lang="en-US" sz="2400" dirty="0">
                <a:latin typeface="Arial MT"/>
              </a:rPr>
              <a:t>Patent ductus arteriosus (PDA)</a:t>
            </a:r>
          </a:p>
          <a:p>
            <a:pPr marL="1714500" lvl="3" indent="-342900">
              <a:buFont typeface="Arial" panose="020B0604020202020204" pitchFamily="34" charset="0"/>
              <a:buChar char="•"/>
            </a:pPr>
            <a:r>
              <a:rPr lang="en-US" sz="2400" dirty="0" err="1">
                <a:latin typeface="Arial MT"/>
              </a:rPr>
              <a:t>Coarctation</a:t>
            </a:r>
            <a:r>
              <a:rPr lang="en-US" sz="2400" dirty="0">
                <a:latin typeface="Arial MT"/>
              </a:rPr>
              <a:t> or </a:t>
            </a:r>
            <a:r>
              <a:rPr lang="en-US" sz="2400" dirty="0" err="1">
                <a:latin typeface="Arial MT"/>
              </a:rPr>
              <a:t>localised</a:t>
            </a:r>
            <a:r>
              <a:rPr lang="en-US" sz="2400" dirty="0">
                <a:latin typeface="Arial MT"/>
              </a:rPr>
              <a:t> constriction of aorta</a:t>
            </a:r>
          </a:p>
          <a:p>
            <a:pPr marL="1714500" lvl="3" indent="-342900">
              <a:buFont typeface="Arial" panose="020B0604020202020204" pitchFamily="34" charset="0"/>
              <a:buChar char="•"/>
            </a:pPr>
            <a:r>
              <a:rPr lang="en-US" sz="2400" dirty="0">
                <a:latin typeface="Arial MT"/>
              </a:rPr>
              <a:t>Aortic stenosis</a:t>
            </a:r>
          </a:p>
          <a:p>
            <a:pPr marL="1714500" lvl="3" indent="-342900">
              <a:buFont typeface="Arial" panose="020B0604020202020204" pitchFamily="34" charset="0"/>
              <a:buChar char="•"/>
            </a:pPr>
            <a:r>
              <a:rPr lang="en-US" sz="2400" dirty="0">
                <a:latin typeface="Arial MT"/>
              </a:rPr>
              <a:t>Pulmonary stenosis</a:t>
            </a:r>
          </a:p>
          <a:p>
            <a:pPr lvl="1"/>
            <a:endParaRPr lang="en-US" sz="2400" dirty="0">
              <a:latin typeface="Arial MT"/>
            </a:endParaRPr>
          </a:p>
          <a:p>
            <a:pPr lvl="1"/>
            <a:endParaRPr lang="en-US" sz="2400" dirty="0">
              <a:latin typeface="Arial MT"/>
            </a:endParaRPr>
          </a:p>
          <a:p>
            <a:endParaRPr lang="en-US" dirty="0"/>
          </a:p>
        </p:txBody>
      </p:sp>
      <p:sp>
        <p:nvSpPr>
          <p:cNvPr id="4" name="Content Placeholder 3"/>
          <p:cNvSpPr>
            <a:spLocks noGrp="1"/>
          </p:cNvSpPr>
          <p:nvPr>
            <p:ph sz="half" idx="2"/>
          </p:nvPr>
        </p:nvSpPr>
        <p:spPr>
          <a:xfrm>
            <a:off x="6257604" y="2438400"/>
            <a:ext cx="5201920" cy="6274365"/>
          </a:xfrm>
        </p:spPr>
        <p:txBody>
          <a:bodyPr>
            <a:normAutofit/>
          </a:bodyPr>
          <a:lstStyle/>
          <a:p>
            <a:r>
              <a:rPr lang="en-US" sz="2400" b="1" dirty="0"/>
              <a:t>Cyanotic conditions</a:t>
            </a:r>
          </a:p>
          <a:p>
            <a:endParaRPr lang="en-US" sz="2400" b="1" dirty="0"/>
          </a:p>
          <a:p>
            <a:pPr lvl="1"/>
            <a:r>
              <a:rPr lang="en-US" sz="2400" dirty="0">
                <a:latin typeface="Arial MT"/>
              </a:rPr>
              <a:t>Right-to-Left shunting of desaturated blood</a:t>
            </a:r>
          </a:p>
          <a:p>
            <a:pPr lvl="1"/>
            <a:endParaRPr lang="en-US" sz="2400" dirty="0">
              <a:latin typeface="Arial MT"/>
            </a:endParaRPr>
          </a:p>
          <a:p>
            <a:pPr lvl="3"/>
            <a:endParaRPr lang="en-US" sz="2400" dirty="0">
              <a:latin typeface="Arial MT"/>
            </a:endParaRPr>
          </a:p>
          <a:p>
            <a:pPr marL="1714500" lvl="3" indent="-342900">
              <a:buFont typeface="Arial" panose="020B0604020202020204" pitchFamily="34" charset="0"/>
              <a:buChar char="•"/>
            </a:pPr>
            <a:r>
              <a:rPr lang="en-US" sz="2400" dirty="0">
                <a:latin typeface="Arial MT"/>
              </a:rPr>
              <a:t>Tetralogy of Fallot</a:t>
            </a:r>
          </a:p>
          <a:p>
            <a:pPr marL="1714500" lvl="3" indent="-342900">
              <a:buFont typeface="Arial" panose="020B0604020202020204" pitchFamily="34" charset="0"/>
              <a:buChar char="•"/>
            </a:pPr>
            <a:r>
              <a:rPr lang="en-US" sz="2400" dirty="0">
                <a:latin typeface="Arial MT"/>
              </a:rPr>
              <a:t>Transposition of great vessels</a:t>
            </a:r>
          </a:p>
          <a:p>
            <a:pPr marL="1714500" lvl="3" indent="-342900">
              <a:buFont typeface="Arial" panose="020B0604020202020204" pitchFamily="34" charset="0"/>
              <a:buChar char="•"/>
            </a:pPr>
            <a:r>
              <a:rPr lang="en-US" sz="2400" dirty="0" err="1">
                <a:latin typeface="Arial MT"/>
              </a:rPr>
              <a:t>Eisenmenger’s</a:t>
            </a:r>
            <a:r>
              <a:rPr lang="en-US" sz="2400" dirty="0">
                <a:latin typeface="Arial MT"/>
              </a:rPr>
              <a:t> syndrome</a:t>
            </a:r>
          </a:p>
          <a:p>
            <a:pPr marL="1714500" lvl="3" indent="-342900">
              <a:buFont typeface="Arial" panose="020B0604020202020204" pitchFamily="34" charset="0"/>
              <a:buChar char="•"/>
            </a:pPr>
            <a:r>
              <a:rPr lang="en-US" sz="2400" dirty="0">
                <a:latin typeface="Arial MT"/>
              </a:rPr>
              <a:t>Tricuspid atresia</a:t>
            </a:r>
          </a:p>
          <a:p>
            <a:pPr marL="1714500" lvl="3" indent="-342900">
              <a:buFont typeface="Arial" panose="020B0604020202020204" pitchFamily="34" charset="0"/>
              <a:buChar char="•"/>
            </a:pPr>
            <a:r>
              <a:rPr lang="en-US" sz="2400" dirty="0">
                <a:latin typeface="Arial MT"/>
              </a:rPr>
              <a:t>Pulmonary atresia</a:t>
            </a:r>
          </a:p>
          <a:p>
            <a:pPr lvl="1"/>
            <a:endParaRPr lang="en-US" sz="2400" dirty="0">
              <a:latin typeface="Arial MT"/>
            </a:endParaRPr>
          </a:p>
        </p:txBody>
      </p:sp>
    </p:spTree>
    <p:extLst>
      <p:ext uri="{BB962C8B-B14F-4D97-AF65-F5344CB8AC3E}">
        <p14:creationId xmlns:p14="http://schemas.microsoft.com/office/powerpoint/2010/main" val="6974728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16000" y="911860"/>
            <a:ext cx="10975975" cy="1171575"/>
          </a:xfrm>
          <a:prstGeom prst="rect">
            <a:avLst/>
          </a:prstGeom>
        </p:spPr>
        <p:txBody>
          <a:bodyPr vert="horz" wrap="square" lIns="0" tIns="15240" rIns="0" bIns="0" rtlCol="0">
            <a:spAutoFit/>
          </a:bodyPr>
          <a:lstStyle/>
          <a:p>
            <a:pPr marL="12700">
              <a:lnSpc>
                <a:spcPct val="100000"/>
              </a:lnSpc>
              <a:spcBef>
                <a:spcPts val="120"/>
              </a:spcBef>
            </a:pPr>
            <a:r>
              <a:rPr sz="7500" spc="50" dirty="0"/>
              <a:t>Congenital</a:t>
            </a:r>
            <a:r>
              <a:rPr sz="7500" spc="-30" dirty="0"/>
              <a:t> </a:t>
            </a:r>
            <a:r>
              <a:rPr sz="7500" spc="35" dirty="0"/>
              <a:t>Heart</a:t>
            </a:r>
            <a:r>
              <a:rPr sz="7500" spc="-25" dirty="0"/>
              <a:t> </a:t>
            </a:r>
            <a:r>
              <a:rPr sz="7500" spc="5" dirty="0"/>
              <a:t>Disease</a:t>
            </a:r>
            <a:endParaRPr sz="7500"/>
          </a:p>
        </p:txBody>
      </p:sp>
      <p:sp>
        <p:nvSpPr>
          <p:cNvPr id="3" name="object 3"/>
          <p:cNvSpPr txBox="1"/>
          <p:nvPr/>
        </p:nvSpPr>
        <p:spPr>
          <a:xfrm>
            <a:off x="990600" y="2756934"/>
            <a:ext cx="139065" cy="297180"/>
          </a:xfrm>
          <a:prstGeom prst="rect">
            <a:avLst/>
          </a:prstGeom>
        </p:spPr>
        <p:txBody>
          <a:bodyPr vert="horz" wrap="square" lIns="0" tIns="16510" rIns="0" bIns="0" rtlCol="0">
            <a:spAutoFit/>
          </a:bodyPr>
          <a:lstStyle/>
          <a:p>
            <a:pPr marL="12700">
              <a:lnSpc>
                <a:spcPct val="100000"/>
              </a:lnSpc>
              <a:spcBef>
                <a:spcPts val="130"/>
              </a:spcBef>
            </a:pPr>
            <a:r>
              <a:rPr sz="1750" spc="275" dirty="0">
                <a:latin typeface="Arial MT"/>
                <a:cs typeface="Arial MT"/>
              </a:rPr>
              <a:t>•</a:t>
            </a:r>
            <a:endParaRPr sz="1750">
              <a:latin typeface="Arial MT"/>
              <a:cs typeface="Arial MT"/>
            </a:endParaRPr>
          </a:p>
        </p:txBody>
      </p:sp>
      <p:sp>
        <p:nvSpPr>
          <p:cNvPr id="4" name="object 4"/>
          <p:cNvSpPr txBox="1"/>
          <p:nvPr/>
        </p:nvSpPr>
        <p:spPr>
          <a:xfrm>
            <a:off x="1282700" y="2708148"/>
            <a:ext cx="5828030" cy="387985"/>
          </a:xfrm>
          <a:prstGeom prst="rect">
            <a:avLst/>
          </a:prstGeom>
        </p:spPr>
        <p:txBody>
          <a:bodyPr vert="horz" wrap="square" lIns="0" tIns="15875" rIns="0" bIns="0" rtlCol="0">
            <a:spAutoFit/>
          </a:bodyPr>
          <a:lstStyle/>
          <a:p>
            <a:pPr marL="12700">
              <a:lnSpc>
                <a:spcPct val="100000"/>
              </a:lnSpc>
              <a:spcBef>
                <a:spcPts val="125"/>
              </a:spcBef>
            </a:pPr>
            <a:r>
              <a:rPr sz="2350" spc="55" dirty="0">
                <a:latin typeface="Arial MT"/>
                <a:cs typeface="Arial MT"/>
              </a:rPr>
              <a:t>Incidence</a:t>
            </a:r>
            <a:r>
              <a:rPr sz="2350" spc="5" dirty="0">
                <a:latin typeface="Arial MT"/>
                <a:cs typeface="Arial MT"/>
              </a:rPr>
              <a:t> is</a:t>
            </a:r>
            <a:r>
              <a:rPr sz="2350" spc="10" dirty="0">
                <a:latin typeface="Arial MT"/>
                <a:cs typeface="Arial MT"/>
              </a:rPr>
              <a:t> </a:t>
            </a:r>
            <a:r>
              <a:rPr sz="2350" spc="25" dirty="0">
                <a:latin typeface="Arial MT"/>
                <a:cs typeface="Arial MT"/>
              </a:rPr>
              <a:t>approximately</a:t>
            </a:r>
            <a:r>
              <a:rPr sz="2350" spc="10" dirty="0">
                <a:latin typeface="Arial MT"/>
                <a:cs typeface="Arial MT"/>
              </a:rPr>
              <a:t> 9 </a:t>
            </a:r>
            <a:r>
              <a:rPr sz="2350" spc="5" dirty="0">
                <a:latin typeface="Arial MT"/>
                <a:cs typeface="Arial MT"/>
              </a:rPr>
              <a:t>in </a:t>
            </a:r>
            <a:r>
              <a:rPr sz="2350" spc="10" dirty="0">
                <a:latin typeface="Arial MT"/>
                <a:cs typeface="Arial MT"/>
              </a:rPr>
              <a:t>1000 </a:t>
            </a:r>
            <a:r>
              <a:rPr sz="2350" spc="35" dirty="0">
                <a:latin typeface="Arial MT"/>
                <a:cs typeface="Arial MT"/>
              </a:rPr>
              <a:t>births</a:t>
            </a:r>
            <a:endParaRPr sz="2350">
              <a:latin typeface="Arial MT"/>
              <a:cs typeface="Arial MT"/>
            </a:endParaRPr>
          </a:p>
        </p:txBody>
      </p:sp>
      <p:sp>
        <p:nvSpPr>
          <p:cNvPr id="5" name="object 5"/>
          <p:cNvSpPr txBox="1"/>
          <p:nvPr/>
        </p:nvSpPr>
        <p:spPr>
          <a:xfrm>
            <a:off x="990600" y="3464578"/>
            <a:ext cx="139065" cy="297180"/>
          </a:xfrm>
          <a:prstGeom prst="rect">
            <a:avLst/>
          </a:prstGeom>
        </p:spPr>
        <p:txBody>
          <a:bodyPr vert="horz" wrap="square" lIns="0" tIns="16510" rIns="0" bIns="0" rtlCol="0">
            <a:spAutoFit/>
          </a:bodyPr>
          <a:lstStyle/>
          <a:p>
            <a:pPr marL="12700">
              <a:lnSpc>
                <a:spcPct val="100000"/>
              </a:lnSpc>
              <a:spcBef>
                <a:spcPts val="130"/>
              </a:spcBef>
            </a:pPr>
            <a:r>
              <a:rPr sz="1750" spc="275" dirty="0">
                <a:latin typeface="Arial MT"/>
                <a:cs typeface="Arial MT"/>
              </a:rPr>
              <a:t>•</a:t>
            </a:r>
            <a:endParaRPr sz="1750">
              <a:latin typeface="Arial MT"/>
              <a:cs typeface="Arial MT"/>
            </a:endParaRPr>
          </a:p>
        </p:txBody>
      </p:sp>
      <p:sp>
        <p:nvSpPr>
          <p:cNvPr id="6" name="object 6"/>
          <p:cNvSpPr txBox="1"/>
          <p:nvPr/>
        </p:nvSpPr>
        <p:spPr>
          <a:xfrm>
            <a:off x="1206500" y="3406647"/>
            <a:ext cx="10725150" cy="5353685"/>
          </a:xfrm>
          <a:prstGeom prst="rect">
            <a:avLst/>
          </a:prstGeom>
        </p:spPr>
        <p:txBody>
          <a:bodyPr vert="horz" wrap="square" lIns="0" tIns="15875" rIns="0" bIns="0" rtlCol="0">
            <a:spAutoFit/>
          </a:bodyPr>
          <a:lstStyle/>
          <a:p>
            <a:pPr marL="88900">
              <a:lnSpc>
                <a:spcPct val="100000"/>
              </a:lnSpc>
              <a:spcBef>
                <a:spcPts val="125"/>
              </a:spcBef>
            </a:pPr>
            <a:r>
              <a:rPr sz="2350" spc="10" dirty="0">
                <a:latin typeface="Arial MT"/>
                <a:cs typeface="Arial MT"/>
              </a:rPr>
              <a:t>Most</a:t>
            </a:r>
            <a:r>
              <a:rPr sz="2350" spc="-5" dirty="0">
                <a:latin typeface="Arial MT"/>
                <a:cs typeface="Arial MT"/>
              </a:rPr>
              <a:t> </a:t>
            </a:r>
            <a:r>
              <a:rPr sz="2350" spc="35" dirty="0">
                <a:latin typeface="Arial MT"/>
                <a:cs typeface="Arial MT"/>
              </a:rPr>
              <a:t>common</a:t>
            </a:r>
            <a:r>
              <a:rPr sz="2350" dirty="0">
                <a:latin typeface="Arial MT"/>
                <a:cs typeface="Arial MT"/>
              </a:rPr>
              <a:t> </a:t>
            </a:r>
            <a:r>
              <a:rPr sz="2350" spc="35" dirty="0">
                <a:latin typeface="Arial MT"/>
                <a:cs typeface="Arial MT"/>
              </a:rPr>
              <a:t>types</a:t>
            </a:r>
            <a:r>
              <a:rPr sz="2350" dirty="0">
                <a:latin typeface="Arial MT"/>
                <a:cs typeface="Arial MT"/>
              </a:rPr>
              <a:t> </a:t>
            </a:r>
            <a:r>
              <a:rPr sz="2350" spc="-5" dirty="0">
                <a:latin typeface="Arial MT"/>
                <a:cs typeface="Arial MT"/>
              </a:rPr>
              <a:t>are:</a:t>
            </a:r>
            <a:endParaRPr sz="2350">
              <a:latin typeface="Arial MT"/>
              <a:cs typeface="Arial MT"/>
            </a:endParaRPr>
          </a:p>
          <a:p>
            <a:pPr>
              <a:lnSpc>
                <a:spcPct val="100000"/>
              </a:lnSpc>
              <a:spcBef>
                <a:spcPts val="20"/>
              </a:spcBef>
            </a:pPr>
            <a:endParaRPr sz="2400">
              <a:latin typeface="Arial MT"/>
              <a:cs typeface="Arial MT"/>
            </a:endParaRPr>
          </a:p>
          <a:p>
            <a:pPr marL="977900" indent="-292100">
              <a:lnSpc>
                <a:spcPct val="100000"/>
              </a:lnSpc>
              <a:buSzPct val="74468"/>
              <a:buChar char="•"/>
              <a:tabLst>
                <a:tab pos="977265" algn="l"/>
                <a:tab pos="977900" algn="l"/>
              </a:tabLst>
            </a:pPr>
            <a:r>
              <a:rPr sz="2350" spc="-5" dirty="0">
                <a:latin typeface="Arial MT"/>
                <a:cs typeface="Arial MT"/>
              </a:rPr>
              <a:t>Ventricular </a:t>
            </a:r>
            <a:r>
              <a:rPr sz="2350" spc="30" dirty="0">
                <a:latin typeface="Arial MT"/>
                <a:cs typeface="Arial MT"/>
              </a:rPr>
              <a:t>septal</a:t>
            </a:r>
            <a:r>
              <a:rPr sz="2350" dirty="0">
                <a:latin typeface="Arial MT"/>
                <a:cs typeface="Arial MT"/>
              </a:rPr>
              <a:t> </a:t>
            </a:r>
            <a:r>
              <a:rPr sz="2350" spc="55" dirty="0">
                <a:latin typeface="Arial MT"/>
                <a:cs typeface="Arial MT"/>
              </a:rPr>
              <a:t>defect</a:t>
            </a:r>
            <a:r>
              <a:rPr sz="2350" dirty="0">
                <a:latin typeface="Arial MT"/>
                <a:cs typeface="Arial MT"/>
              </a:rPr>
              <a:t> </a:t>
            </a:r>
            <a:r>
              <a:rPr sz="2350" spc="10" dirty="0">
                <a:latin typeface="Arial MT"/>
                <a:cs typeface="Arial MT"/>
              </a:rPr>
              <a:t>(22%)</a:t>
            </a:r>
            <a:endParaRPr sz="2350">
              <a:latin typeface="Arial MT"/>
              <a:cs typeface="Arial MT"/>
            </a:endParaRPr>
          </a:p>
          <a:p>
            <a:pPr>
              <a:lnSpc>
                <a:spcPct val="100000"/>
              </a:lnSpc>
              <a:spcBef>
                <a:spcPts val="20"/>
              </a:spcBef>
              <a:buFont typeface="Arial MT"/>
              <a:buChar char="•"/>
            </a:pPr>
            <a:endParaRPr sz="2400">
              <a:latin typeface="Arial MT"/>
              <a:cs typeface="Arial MT"/>
            </a:endParaRPr>
          </a:p>
          <a:p>
            <a:pPr marL="977900" indent="-292100">
              <a:lnSpc>
                <a:spcPct val="100000"/>
              </a:lnSpc>
              <a:buSzPct val="74468"/>
              <a:buChar char="•"/>
              <a:tabLst>
                <a:tab pos="977265" algn="l"/>
                <a:tab pos="977900" algn="l"/>
              </a:tabLst>
            </a:pPr>
            <a:r>
              <a:rPr sz="2350" spc="-10" dirty="0">
                <a:latin typeface="Arial MT"/>
                <a:cs typeface="Arial MT"/>
              </a:rPr>
              <a:t>Patent</a:t>
            </a:r>
            <a:r>
              <a:rPr sz="2350" spc="-20" dirty="0">
                <a:latin typeface="Arial MT"/>
                <a:cs typeface="Arial MT"/>
              </a:rPr>
              <a:t> </a:t>
            </a:r>
            <a:r>
              <a:rPr sz="2350" spc="55" dirty="0">
                <a:latin typeface="Arial MT"/>
                <a:cs typeface="Arial MT"/>
              </a:rPr>
              <a:t>ductus</a:t>
            </a:r>
            <a:r>
              <a:rPr sz="2350" spc="-20" dirty="0">
                <a:latin typeface="Arial MT"/>
                <a:cs typeface="Arial MT"/>
              </a:rPr>
              <a:t> </a:t>
            </a:r>
            <a:r>
              <a:rPr sz="2350" spc="15" dirty="0">
                <a:latin typeface="Arial MT"/>
                <a:cs typeface="Arial MT"/>
              </a:rPr>
              <a:t>arteriosus</a:t>
            </a:r>
            <a:r>
              <a:rPr sz="2350" spc="-15" dirty="0">
                <a:latin typeface="Arial MT"/>
                <a:cs typeface="Arial MT"/>
              </a:rPr>
              <a:t> </a:t>
            </a:r>
            <a:r>
              <a:rPr sz="2350" spc="10" dirty="0">
                <a:latin typeface="Arial MT"/>
                <a:cs typeface="Arial MT"/>
              </a:rPr>
              <a:t>(17%)</a:t>
            </a:r>
            <a:endParaRPr sz="2350">
              <a:latin typeface="Arial MT"/>
              <a:cs typeface="Arial MT"/>
            </a:endParaRPr>
          </a:p>
          <a:p>
            <a:pPr>
              <a:lnSpc>
                <a:spcPct val="100000"/>
              </a:lnSpc>
              <a:spcBef>
                <a:spcPts val="30"/>
              </a:spcBef>
              <a:buFont typeface="Arial MT"/>
              <a:buChar char="•"/>
            </a:pPr>
            <a:endParaRPr sz="2400">
              <a:latin typeface="Arial MT"/>
              <a:cs typeface="Arial MT"/>
            </a:endParaRPr>
          </a:p>
          <a:p>
            <a:pPr marL="88900" marR="68580">
              <a:lnSpc>
                <a:spcPts val="2800"/>
              </a:lnSpc>
            </a:pPr>
            <a:r>
              <a:rPr sz="2350" spc="15" dirty="0">
                <a:latin typeface="Arial MT"/>
                <a:cs typeface="Arial MT"/>
              </a:rPr>
              <a:t>Can</a:t>
            </a:r>
            <a:r>
              <a:rPr sz="2350" spc="5" dirty="0">
                <a:latin typeface="Arial MT"/>
                <a:cs typeface="Arial MT"/>
              </a:rPr>
              <a:t> </a:t>
            </a:r>
            <a:r>
              <a:rPr sz="2350" spc="75" dirty="0">
                <a:latin typeface="Arial MT"/>
                <a:cs typeface="Arial MT"/>
              </a:rPr>
              <a:t>be</a:t>
            </a:r>
            <a:r>
              <a:rPr sz="2350" spc="10" dirty="0">
                <a:latin typeface="Arial MT"/>
                <a:cs typeface="Arial MT"/>
              </a:rPr>
              <a:t> </a:t>
            </a:r>
            <a:r>
              <a:rPr sz="2350" spc="15" dirty="0">
                <a:latin typeface="Arial MT"/>
                <a:cs typeface="Arial MT"/>
              </a:rPr>
              <a:t>further</a:t>
            </a:r>
            <a:r>
              <a:rPr sz="2350" spc="5" dirty="0">
                <a:latin typeface="Arial MT"/>
                <a:cs typeface="Arial MT"/>
              </a:rPr>
              <a:t> </a:t>
            </a:r>
            <a:r>
              <a:rPr sz="2350" spc="35" dirty="0">
                <a:latin typeface="Arial MT"/>
                <a:cs typeface="Arial MT"/>
              </a:rPr>
              <a:t>classified</a:t>
            </a:r>
            <a:r>
              <a:rPr sz="2350" spc="10" dirty="0">
                <a:latin typeface="Arial MT"/>
                <a:cs typeface="Arial MT"/>
              </a:rPr>
              <a:t> as </a:t>
            </a:r>
            <a:r>
              <a:rPr sz="2350" spc="40" dirty="0">
                <a:latin typeface="Arial MT"/>
                <a:cs typeface="Arial MT"/>
              </a:rPr>
              <a:t>Acyanotic</a:t>
            </a:r>
            <a:r>
              <a:rPr sz="2350" spc="5" dirty="0">
                <a:latin typeface="Arial MT"/>
                <a:cs typeface="Arial MT"/>
              </a:rPr>
              <a:t> </a:t>
            </a:r>
            <a:r>
              <a:rPr sz="2350" spc="25" dirty="0">
                <a:latin typeface="Arial MT"/>
                <a:cs typeface="Arial MT"/>
              </a:rPr>
              <a:t>Congenital</a:t>
            </a:r>
            <a:r>
              <a:rPr sz="2350" spc="10" dirty="0">
                <a:latin typeface="Arial MT"/>
                <a:cs typeface="Arial MT"/>
              </a:rPr>
              <a:t> </a:t>
            </a:r>
            <a:r>
              <a:rPr sz="2350" spc="20" dirty="0">
                <a:latin typeface="Arial MT"/>
                <a:cs typeface="Arial MT"/>
              </a:rPr>
              <a:t>Heart</a:t>
            </a:r>
            <a:r>
              <a:rPr sz="2350" spc="10" dirty="0">
                <a:latin typeface="Arial MT"/>
                <a:cs typeface="Arial MT"/>
              </a:rPr>
              <a:t> Disease</a:t>
            </a:r>
            <a:r>
              <a:rPr sz="2350" spc="5" dirty="0">
                <a:latin typeface="Arial MT"/>
                <a:cs typeface="Arial MT"/>
              </a:rPr>
              <a:t> </a:t>
            </a:r>
            <a:r>
              <a:rPr sz="2350" spc="55" dirty="0">
                <a:latin typeface="Arial MT"/>
                <a:cs typeface="Arial MT"/>
              </a:rPr>
              <a:t>and</a:t>
            </a:r>
            <a:r>
              <a:rPr sz="2350" spc="10" dirty="0">
                <a:latin typeface="Arial MT"/>
                <a:cs typeface="Arial MT"/>
              </a:rPr>
              <a:t> </a:t>
            </a:r>
            <a:r>
              <a:rPr sz="2350" spc="25" dirty="0">
                <a:latin typeface="Arial MT"/>
                <a:cs typeface="Arial MT"/>
              </a:rPr>
              <a:t>Cyanotic </a:t>
            </a:r>
            <a:r>
              <a:rPr sz="2350" spc="-640" dirty="0">
                <a:latin typeface="Arial MT"/>
                <a:cs typeface="Arial MT"/>
              </a:rPr>
              <a:t> </a:t>
            </a:r>
            <a:r>
              <a:rPr sz="2350" spc="20" dirty="0">
                <a:latin typeface="Arial MT"/>
                <a:cs typeface="Arial MT"/>
              </a:rPr>
              <a:t>Heart</a:t>
            </a:r>
            <a:r>
              <a:rPr sz="2350" dirty="0">
                <a:latin typeface="Arial MT"/>
                <a:cs typeface="Arial MT"/>
              </a:rPr>
              <a:t> </a:t>
            </a:r>
            <a:r>
              <a:rPr sz="2350" spc="10" dirty="0">
                <a:latin typeface="Arial MT"/>
                <a:cs typeface="Arial MT"/>
              </a:rPr>
              <a:t>Disease.</a:t>
            </a:r>
            <a:endParaRPr sz="2350">
              <a:latin typeface="Arial MT"/>
              <a:cs typeface="Arial MT"/>
            </a:endParaRPr>
          </a:p>
          <a:p>
            <a:pPr>
              <a:lnSpc>
                <a:spcPct val="100000"/>
              </a:lnSpc>
              <a:spcBef>
                <a:spcPts val="45"/>
              </a:spcBef>
            </a:pPr>
            <a:endParaRPr sz="2300">
              <a:latin typeface="Arial MT"/>
              <a:cs typeface="Arial MT"/>
            </a:endParaRPr>
          </a:p>
          <a:p>
            <a:pPr marL="977900" indent="-292100">
              <a:lnSpc>
                <a:spcPct val="100000"/>
              </a:lnSpc>
              <a:buSzPct val="74468"/>
              <a:buChar char="•"/>
              <a:tabLst>
                <a:tab pos="977265" algn="l"/>
                <a:tab pos="977900" algn="l"/>
              </a:tabLst>
            </a:pPr>
            <a:r>
              <a:rPr sz="2350" spc="10" dirty="0">
                <a:latin typeface="Arial MT"/>
                <a:cs typeface="Arial MT"/>
              </a:rPr>
              <a:t>Dental</a:t>
            </a:r>
            <a:r>
              <a:rPr sz="2350" spc="-30" dirty="0">
                <a:latin typeface="Arial MT"/>
                <a:cs typeface="Arial MT"/>
              </a:rPr>
              <a:t> </a:t>
            </a:r>
            <a:r>
              <a:rPr sz="2350" spc="20" dirty="0">
                <a:latin typeface="Arial MT"/>
                <a:cs typeface="Arial MT"/>
              </a:rPr>
              <a:t>implications?</a:t>
            </a:r>
            <a:endParaRPr sz="2350">
              <a:latin typeface="Arial MT"/>
              <a:cs typeface="Arial MT"/>
            </a:endParaRPr>
          </a:p>
          <a:p>
            <a:pPr>
              <a:lnSpc>
                <a:spcPct val="100000"/>
              </a:lnSpc>
              <a:spcBef>
                <a:spcPts val="15"/>
              </a:spcBef>
              <a:buFont typeface="Arial MT"/>
              <a:buChar char="•"/>
            </a:pPr>
            <a:endParaRPr sz="2500">
              <a:latin typeface="Arial MT"/>
              <a:cs typeface="Arial MT"/>
            </a:endParaRPr>
          </a:p>
          <a:p>
            <a:pPr marL="1866900" marR="235585" lvl="1" indent="-292100">
              <a:lnSpc>
                <a:spcPts val="2800"/>
              </a:lnSpc>
              <a:buSzPct val="74468"/>
              <a:buChar char="•"/>
              <a:tabLst>
                <a:tab pos="1866264" algn="l"/>
                <a:tab pos="1866900" algn="l"/>
              </a:tabLst>
            </a:pPr>
            <a:r>
              <a:rPr sz="2350" spc="-20" dirty="0">
                <a:latin typeface="Arial MT"/>
                <a:cs typeface="Arial MT"/>
              </a:rPr>
              <a:t>Some</a:t>
            </a:r>
            <a:r>
              <a:rPr sz="2350" spc="5" dirty="0">
                <a:latin typeface="Arial MT"/>
                <a:cs typeface="Arial MT"/>
              </a:rPr>
              <a:t> </a:t>
            </a:r>
            <a:r>
              <a:rPr sz="2350" spc="15" dirty="0">
                <a:latin typeface="Arial MT"/>
                <a:cs typeface="Arial MT"/>
              </a:rPr>
              <a:t>require</a:t>
            </a:r>
            <a:r>
              <a:rPr sz="2350" spc="5" dirty="0">
                <a:latin typeface="Arial MT"/>
                <a:cs typeface="Arial MT"/>
              </a:rPr>
              <a:t> </a:t>
            </a:r>
            <a:r>
              <a:rPr sz="2350" spc="30" dirty="0">
                <a:latin typeface="Arial MT"/>
                <a:cs typeface="Arial MT"/>
              </a:rPr>
              <a:t>prophylaxis</a:t>
            </a:r>
            <a:r>
              <a:rPr sz="2350" spc="5" dirty="0">
                <a:latin typeface="Arial MT"/>
                <a:cs typeface="Arial MT"/>
              </a:rPr>
              <a:t> </a:t>
            </a:r>
            <a:r>
              <a:rPr sz="2350" spc="35" dirty="0">
                <a:latin typeface="Arial MT"/>
                <a:cs typeface="Arial MT"/>
              </a:rPr>
              <a:t>prior</a:t>
            </a:r>
            <a:r>
              <a:rPr sz="2350" spc="10" dirty="0">
                <a:latin typeface="Arial MT"/>
                <a:cs typeface="Arial MT"/>
              </a:rPr>
              <a:t> to</a:t>
            </a:r>
            <a:r>
              <a:rPr sz="2350" spc="5" dirty="0">
                <a:latin typeface="Arial MT"/>
                <a:cs typeface="Arial MT"/>
              </a:rPr>
              <a:t> </a:t>
            </a:r>
            <a:r>
              <a:rPr sz="2350" spc="30" dirty="0">
                <a:latin typeface="Arial MT"/>
                <a:cs typeface="Arial MT"/>
              </a:rPr>
              <a:t>dental</a:t>
            </a:r>
            <a:r>
              <a:rPr sz="2350" spc="5" dirty="0">
                <a:latin typeface="Arial MT"/>
                <a:cs typeface="Arial MT"/>
              </a:rPr>
              <a:t> treatment </a:t>
            </a:r>
            <a:r>
              <a:rPr sz="2350" spc="55" dirty="0">
                <a:latin typeface="Arial MT"/>
                <a:cs typeface="Arial MT"/>
              </a:rPr>
              <a:t>and</a:t>
            </a:r>
            <a:r>
              <a:rPr sz="2350" spc="10" dirty="0">
                <a:latin typeface="Arial MT"/>
                <a:cs typeface="Arial MT"/>
              </a:rPr>
              <a:t> </a:t>
            </a:r>
            <a:r>
              <a:rPr sz="2350" spc="15" dirty="0">
                <a:latin typeface="Arial MT"/>
                <a:cs typeface="Arial MT"/>
              </a:rPr>
              <a:t>some</a:t>
            </a:r>
            <a:r>
              <a:rPr sz="2350" spc="5" dirty="0">
                <a:latin typeface="Arial MT"/>
                <a:cs typeface="Arial MT"/>
              </a:rPr>
              <a:t> </a:t>
            </a:r>
            <a:r>
              <a:rPr sz="2350" spc="75" dirty="0">
                <a:latin typeface="Arial MT"/>
                <a:cs typeface="Arial MT"/>
              </a:rPr>
              <a:t>do </a:t>
            </a:r>
            <a:r>
              <a:rPr sz="2350" spc="-640" dirty="0">
                <a:latin typeface="Arial MT"/>
                <a:cs typeface="Arial MT"/>
              </a:rPr>
              <a:t> </a:t>
            </a:r>
            <a:r>
              <a:rPr sz="2350" spc="40" dirty="0">
                <a:latin typeface="Arial MT"/>
                <a:cs typeface="Arial MT"/>
              </a:rPr>
              <a:t>not!</a:t>
            </a:r>
            <a:endParaRPr sz="2350">
              <a:latin typeface="Arial MT"/>
              <a:cs typeface="Arial MT"/>
            </a:endParaRPr>
          </a:p>
          <a:p>
            <a:pPr lvl="1">
              <a:lnSpc>
                <a:spcPct val="100000"/>
              </a:lnSpc>
              <a:spcBef>
                <a:spcPts val="45"/>
              </a:spcBef>
              <a:buFont typeface="Arial MT"/>
              <a:buChar char="•"/>
            </a:pPr>
            <a:endParaRPr sz="2300">
              <a:latin typeface="Arial MT"/>
              <a:cs typeface="Arial MT"/>
            </a:endParaRPr>
          </a:p>
          <a:p>
            <a:pPr marL="1866900" lvl="1" indent="-292100">
              <a:lnSpc>
                <a:spcPct val="100000"/>
              </a:lnSpc>
              <a:buSzPct val="74468"/>
              <a:buChar char="•"/>
              <a:tabLst>
                <a:tab pos="1866264" algn="l"/>
                <a:tab pos="1866900" algn="l"/>
              </a:tabLst>
            </a:pPr>
            <a:r>
              <a:rPr sz="2350" spc="25" dirty="0">
                <a:latin typeface="Arial MT"/>
                <a:cs typeface="Arial MT"/>
              </a:rPr>
              <a:t>Degree</a:t>
            </a:r>
            <a:r>
              <a:rPr sz="2350" spc="5" dirty="0">
                <a:latin typeface="Arial MT"/>
                <a:cs typeface="Arial MT"/>
              </a:rPr>
              <a:t> </a:t>
            </a:r>
            <a:r>
              <a:rPr sz="2350" spc="10" dirty="0">
                <a:latin typeface="Arial MT"/>
                <a:cs typeface="Arial MT"/>
              </a:rPr>
              <a:t>of</a:t>
            </a:r>
            <a:r>
              <a:rPr sz="2350" spc="5" dirty="0">
                <a:latin typeface="Arial MT"/>
                <a:cs typeface="Arial MT"/>
              </a:rPr>
              <a:t> </a:t>
            </a:r>
            <a:r>
              <a:rPr sz="2350" spc="10" dirty="0">
                <a:latin typeface="Arial MT"/>
                <a:cs typeface="Arial MT"/>
              </a:rPr>
              <a:t>severity</a:t>
            </a:r>
            <a:r>
              <a:rPr sz="2350" spc="5" dirty="0">
                <a:latin typeface="Arial MT"/>
                <a:cs typeface="Arial MT"/>
              </a:rPr>
              <a:t> will</a:t>
            </a:r>
            <a:r>
              <a:rPr sz="2350" spc="10" dirty="0">
                <a:latin typeface="Arial MT"/>
                <a:cs typeface="Arial MT"/>
              </a:rPr>
              <a:t> </a:t>
            </a:r>
            <a:r>
              <a:rPr sz="2350" spc="45" dirty="0">
                <a:latin typeface="Arial MT"/>
                <a:cs typeface="Arial MT"/>
              </a:rPr>
              <a:t>dictate</a:t>
            </a:r>
            <a:r>
              <a:rPr sz="2350" spc="5" dirty="0">
                <a:latin typeface="Arial MT"/>
                <a:cs typeface="Arial MT"/>
              </a:rPr>
              <a:t> </a:t>
            </a:r>
            <a:r>
              <a:rPr sz="2350" spc="30" dirty="0">
                <a:latin typeface="Arial MT"/>
                <a:cs typeface="Arial MT"/>
              </a:rPr>
              <a:t>dental</a:t>
            </a:r>
            <a:r>
              <a:rPr sz="2350" spc="5" dirty="0">
                <a:latin typeface="Arial MT"/>
                <a:cs typeface="Arial MT"/>
              </a:rPr>
              <a:t> treatment </a:t>
            </a:r>
            <a:r>
              <a:rPr sz="2350" spc="30" dirty="0">
                <a:latin typeface="Arial MT"/>
                <a:cs typeface="Arial MT"/>
              </a:rPr>
              <a:t>options</a:t>
            </a:r>
            <a:endParaRPr sz="2350">
              <a:latin typeface="Arial MT"/>
              <a:cs typeface="Arial MT"/>
            </a:endParaRPr>
          </a:p>
        </p:txBody>
      </p:sp>
      <p:sp>
        <p:nvSpPr>
          <p:cNvPr id="7" name="object 7"/>
          <p:cNvSpPr txBox="1"/>
          <p:nvPr/>
        </p:nvSpPr>
        <p:spPr>
          <a:xfrm>
            <a:off x="990600" y="5587510"/>
            <a:ext cx="139065" cy="297180"/>
          </a:xfrm>
          <a:prstGeom prst="rect">
            <a:avLst/>
          </a:prstGeom>
        </p:spPr>
        <p:txBody>
          <a:bodyPr vert="horz" wrap="square" lIns="0" tIns="16510" rIns="0" bIns="0" rtlCol="0">
            <a:spAutoFit/>
          </a:bodyPr>
          <a:lstStyle/>
          <a:p>
            <a:pPr marL="12700">
              <a:lnSpc>
                <a:spcPct val="100000"/>
              </a:lnSpc>
              <a:spcBef>
                <a:spcPts val="130"/>
              </a:spcBef>
            </a:pPr>
            <a:r>
              <a:rPr sz="1750" spc="275" dirty="0">
                <a:latin typeface="Arial MT"/>
                <a:cs typeface="Arial MT"/>
              </a:rPr>
              <a:t>•</a:t>
            </a:r>
            <a:endParaRPr sz="1750">
              <a:latin typeface="Arial MT"/>
              <a:cs typeface="Arial M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Content Placeholder 4"/>
          <p:cNvSpPr>
            <a:spLocks noGrp="1"/>
          </p:cNvSpPr>
          <p:nvPr>
            <p:ph sz="half" idx="1"/>
          </p:nvPr>
        </p:nvSpPr>
        <p:spPr/>
        <p:txBody>
          <a:bodyPr>
            <a:normAutofit/>
          </a:bodyPr>
          <a:lstStyle/>
          <a:p>
            <a:r>
              <a:rPr lang="en-US" dirty="0"/>
              <a:t>Cardiomyopathies</a:t>
            </a:r>
          </a:p>
          <a:p>
            <a:pPr lvl="3"/>
            <a:r>
              <a:rPr lang="en-US" dirty="0"/>
              <a:t>Myocardial disease</a:t>
            </a:r>
          </a:p>
          <a:p>
            <a:pPr lvl="2"/>
            <a:endParaRPr lang="en-US" dirty="0"/>
          </a:p>
          <a:p>
            <a:pPr lvl="3"/>
            <a:r>
              <a:rPr lang="en-US" dirty="0"/>
              <a:t>Pericardial disease</a:t>
            </a:r>
          </a:p>
          <a:p>
            <a:pPr lvl="2"/>
            <a:endParaRPr lang="en-US" dirty="0"/>
          </a:p>
          <a:p>
            <a:pPr lvl="3"/>
            <a:r>
              <a:rPr lang="en-US" dirty="0"/>
              <a:t>Cardiac arrhythmia</a:t>
            </a:r>
          </a:p>
          <a:p>
            <a:pPr marL="487695" lvl="2"/>
            <a:endParaRPr lang="en-US" dirty="0"/>
          </a:p>
          <a:p>
            <a:pPr lvl="3"/>
            <a:r>
              <a:rPr lang="en-US" dirty="0"/>
              <a:t>Rheumatic heart disease</a:t>
            </a:r>
          </a:p>
          <a:p>
            <a:pPr marL="731543" lvl="3"/>
            <a:endParaRPr lang="en-US" dirty="0"/>
          </a:p>
          <a:p>
            <a:pPr lvl="3"/>
            <a:r>
              <a:rPr lang="en-US" dirty="0"/>
              <a:t>Infective endocarditis</a:t>
            </a:r>
          </a:p>
          <a:p>
            <a:pPr lvl="3"/>
            <a:endParaRPr lang="en-US" b="1" dirty="0"/>
          </a:p>
          <a:p>
            <a:pPr lvl="1"/>
            <a:endParaRPr lang="en-US" dirty="0"/>
          </a:p>
          <a:p>
            <a:pPr lvl="1"/>
            <a:endParaRPr lang="en-US" dirty="0"/>
          </a:p>
          <a:p>
            <a:endParaRPr lang="en-US" dirty="0"/>
          </a:p>
        </p:txBody>
      </p:sp>
      <p:sp>
        <p:nvSpPr>
          <p:cNvPr id="4" name="Content Placeholder 3"/>
          <p:cNvSpPr>
            <a:spLocks noGrp="1"/>
          </p:cNvSpPr>
          <p:nvPr>
            <p:ph sz="half" idx="2"/>
          </p:nvPr>
        </p:nvSpPr>
        <p:spPr/>
        <p:txBody>
          <a:bodyPr>
            <a:normAutofit/>
          </a:bodyPr>
          <a:lstStyle/>
          <a:p>
            <a:pPr marL="243848" lvl="3">
              <a:spcBef>
                <a:spcPts val="2133"/>
              </a:spcBef>
              <a:buClr>
                <a:schemeClr val="accent1"/>
              </a:buClr>
            </a:pPr>
            <a:r>
              <a:rPr lang="en-US" dirty="0"/>
              <a:t>Rheumatic heart disease</a:t>
            </a:r>
          </a:p>
          <a:p>
            <a:pPr lvl="1"/>
            <a:r>
              <a:rPr lang="en-US" dirty="0"/>
              <a:t>Rheumatic fever</a:t>
            </a:r>
          </a:p>
          <a:p>
            <a:pPr lvl="2"/>
            <a:r>
              <a:rPr lang="en-US" dirty="0"/>
              <a:t>Streptococcal infection of URT</a:t>
            </a:r>
          </a:p>
          <a:p>
            <a:pPr lvl="4"/>
            <a:r>
              <a:rPr lang="en-US" dirty="0"/>
              <a:t>Joint pains, </a:t>
            </a:r>
            <a:r>
              <a:rPr lang="en-US" dirty="0" err="1"/>
              <a:t>carditis</a:t>
            </a:r>
            <a:r>
              <a:rPr lang="en-US" dirty="0"/>
              <a:t>, high fever</a:t>
            </a:r>
          </a:p>
          <a:p>
            <a:pPr lvl="4"/>
            <a:r>
              <a:rPr lang="en-US" dirty="0"/>
              <a:t>During healing phase most of the </a:t>
            </a:r>
            <a:r>
              <a:rPr lang="en-US" dirty="0" err="1"/>
              <a:t>carditis</a:t>
            </a:r>
            <a:r>
              <a:rPr lang="en-US" dirty="0"/>
              <a:t> resolves, except for the lesions on the cusps of the heart valves which may become </a:t>
            </a:r>
            <a:r>
              <a:rPr lang="en-US" dirty="0" err="1"/>
              <a:t>fibrosed</a:t>
            </a:r>
            <a:r>
              <a:rPr lang="en-US" dirty="0"/>
              <a:t> and </a:t>
            </a:r>
            <a:r>
              <a:rPr lang="en-US" dirty="0" err="1"/>
              <a:t>stenotic</a:t>
            </a:r>
            <a:r>
              <a:rPr lang="en-US" dirty="0"/>
              <a:t> and could become a site for the growth of blood born bacteria </a:t>
            </a:r>
          </a:p>
          <a:p>
            <a:pPr lvl="4"/>
            <a:r>
              <a:rPr lang="en-US" dirty="0"/>
              <a:t>Infective endocarditis</a:t>
            </a:r>
          </a:p>
          <a:p>
            <a:pPr marL="975390" lvl="4"/>
            <a:endParaRPr lang="en-US" dirty="0"/>
          </a:p>
          <a:p>
            <a:pPr lvl="4"/>
            <a:endParaRPr lang="en-US" dirty="0"/>
          </a:p>
          <a:p>
            <a:pPr lvl="4"/>
            <a:endParaRPr lang="en-US" dirty="0"/>
          </a:p>
          <a:p>
            <a:pPr lvl="3"/>
            <a:endParaRPr lang="en-US" dirty="0"/>
          </a:p>
          <a:p>
            <a:pPr lvl="3"/>
            <a:endParaRPr lang="en-US" dirty="0"/>
          </a:p>
          <a:p>
            <a:endParaRPr lang="en-US" dirty="0"/>
          </a:p>
          <a:p>
            <a:endParaRPr lang="en-US" dirty="0"/>
          </a:p>
          <a:p>
            <a:endParaRPr lang="en-US" dirty="0"/>
          </a:p>
        </p:txBody>
      </p:sp>
    </p:spTree>
    <p:extLst>
      <p:ext uri="{BB962C8B-B14F-4D97-AF65-F5344CB8AC3E}">
        <p14:creationId xmlns:p14="http://schemas.microsoft.com/office/powerpoint/2010/main" val="25200288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41400" y="876300"/>
            <a:ext cx="10922000" cy="1244600"/>
          </a:xfrm>
          <a:prstGeom prst="rect">
            <a:avLst/>
          </a:prstGeom>
        </p:spPr>
        <p:txBody>
          <a:bodyPr vert="horz" wrap="square" lIns="0" tIns="12700" rIns="0" bIns="0" rtlCol="0">
            <a:spAutoFit/>
          </a:bodyPr>
          <a:lstStyle/>
          <a:p>
            <a:pPr marL="12700">
              <a:lnSpc>
                <a:spcPct val="100000"/>
              </a:lnSpc>
              <a:spcBef>
                <a:spcPts val="100"/>
              </a:spcBef>
            </a:pPr>
            <a:r>
              <a:rPr spc="145" dirty="0"/>
              <a:t>Acquired</a:t>
            </a:r>
            <a:r>
              <a:rPr spc="-25" dirty="0"/>
              <a:t> </a:t>
            </a:r>
            <a:r>
              <a:rPr spc="25" dirty="0"/>
              <a:t>Heart</a:t>
            </a:r>
            <a:r>
              <a:rPr spc="-20" dirty="0"/>
              <a:t> </a:t>
            </a:r>
            <a:r>
              <a:rPr spc="-5" dirty="0"/>
              <a:t>Disease</a:t>
            </a:r>
          </a:p>
        </p:txBody>
      </p:sp>
      <p:sp>
        <p:nvSpPr>
          <p:cNvPr id="3" name="object 3"/>
          <p:cNvSpPr txBox="1"/>
          <p:nvPr/>
        </p:nvSpPr>
        <p:spPr>
          <a:xfrm>
            <a:off x="977900" y="2639567"/>
            <a:ext cx="10906760" cy="6184900"/>
          </a:xfrm>
          <a:prstGeom prst="rect">
            <a:avLst/>
          </a:prstGeom>
        </p:spPr>
        <p:txBody>
          <a:bodyPr vert="horz" wrap="square" lIns="0" tIns="14604" rIns="0" bIns="0" rtlCol="0">
            <a:spAutoFit/>
          </a:bodyPr>
          <a:lstStyle/>
          <a:p>
            <a:pPr marL="381000" indent="-355600">
              <a:lnSpc>
                <a:spcPct val="100000"/>
              </a:lnSpc>
              <a:spcBef>
                <a:spcPts val="114"/>
              </a:spcBef>
              <a:buSzPct val="74137"/>
              <a:buChar char="•"/>
              <a:tabLst>
                <a:tab pos="380365" algn="l"/>
                <a:tab pos="381000" algn="l"/>
              </a:tabLst>
            </a:pPr>
            <a:r>
              <a:rPr sz="2900" spc="5" dirty="0">
                <a:latin typeface="Arial MT"/>
                <a:cs typeface="Arial MT"/>
              </a:rPr>
              <a:t>Rheumatic</a:t>
            </a:r>
            <a:r>
              <a:rPr sz="2900" spc="-30" dirty="0">
                <a:latin typeface="Arial MT"/>
                <a:cs typeface="Arial MT"/>
              </a:rPr>
              <a:t> </a:t>
            </a:r>
            <a:r>
              <a:rPr sz="2900" spc="-25" dirty="0">
                <a:latin typeface="Arial MT"/>
                <a:cs typeface="Arial MT"/>
              </a:rPr>
              <a:t>Fever</a:t>
            </a:r>
            <a:endParaRPr sz="2900">
              <a:latin typeface="Arial MT"/>
              <a:cs typeface="Arial MT"/>
            </a:endParaRPr>
          </a:p>
          <a:p>
            <a:pPr>
              <a:lnSpc>
                <a:spcPct val="100000"/>
              </a:lnSpc>
              <a:spcBef>
                <a:spcPts val="5"/>
              </a:spcBef>
              <a:buFont typeface="Arial MT"/>
              <a:buChar char="•"/>
            </a:pPr>
            <a:endParaRPr sz="2950">
              <a:latin typeface="Arial MT"/>
              <a:cs typeface="Arial MT"/>
            </a:endParaRPr>
          </a:p>
          <a:p>
            <a:pPr marL="1270000" marR="283210" lvl="1" indent="-355600">
              <a:lnSpc>
                <a:spcPct val="100600"/>
              </a:lnSpc>
              <a:buSzPct val="74137"/>
              <a:buChar char="•"/>
              <a:tabLst>
                <a:tab pos="1269365" algn="l"/>
                <a:tab pos="1270000" algn="l"/>
              </a:tabLst>
            </a:pPr>
            <a:r>
              <a:rPr sz="2900" spc="40" dirty="0">
                <a:latin typeface="Arial MT"/>
                <a:cs typeface="Arial MT"/>
              </a:rPr>
              <a:t>Streptococcus</a:t>
            </a:r>
            <a:r>
              <a:rPr sz="2900" spc="-5" dirty="0">
                <a:latin typeface="Arial MT"/>
                <a:cs typeface="Arial MT"/>
              </a:rPr>
              <a:t> </a:t>
            </a:r>
            <a:r>
              <a:rPr sz="2900" spc="20" dirty="0">
                <a:latin typeface="Arial MT"/>
                <a:cs typeface="Arial MT"/>
              </a:rPr>
              <a:t>infection</a:t>
            </a:r>
            <a:r>
              <a:rPr sz="2900" dirty="0">
                <a:latin typeface="Arial MT"/>
                <a:cs typeface="Arial MT"/>
              </a:rPr>
              <a:t> </a:t>
            </a:r>
            <a:r>
              <a:rPr sz="2900" spc="5" dirty="0">
                <a:latin typeface="Arial MT"/>
                <a:cs typeface="Arial MT"/>
              </a:rPr>
              <a:t>that</a:t>
            </a:r>
            <a:r>
              <a:rPr sz="2900" dirty="0">
                <a:latin typeface="Arial MT"/>
                <a:cs typeface="Arial MT"/>
              </a:rPr>
              <a:t> </a:t>
            </a:r>
            <a:r>
              <a:rPr sz="2900" spc="60" dirty="0">
                <a:latin typeface="Arial MT"/>
                <a:cs typeface="Arial MT"/>
              </a:rPr>
              <a:t>can</a:t>
            </a:r>
            <a:r>
              <a:rPr sz="2900" dirty="0">
                <a:latin typeface="Arial MT"/>
                <a:cs typeface="Arial MT"/>
              </a:rPr>
              <a:t> </a:t>
            </a:r>
            <a:r>
              <a:rPr sz="2900" spc="5" dirty="0">
                <a:latin typeface="Arial MT"/>
                <a:cs typeface="Arial MT"/>
              </a:rPr>
              <a:t>involve</a:t>
            </a:r>
            <a:r>
              <a:rPr sz="2900" dirty="0">
                <a:latin typeface="Arial MT"/>
                <a:cs typeface="Arial MT"/>
              </a:rPr>
              <a:t> </a:t>
            </a:r>
            <a:r>
              <a:rPr sz="2900" spc="5" dirty="0">
                <a:latin typeface="Arial MT"/>
                <a:cs typeface="Arial MT"/>
              </a:rPr>
              <a:t>the</a:t>
            </a:r>
            <a:r>
              <a:rPr sz="2900" spc="-5" dirty="0">
                <a:latin typeface="Arial MT"/>
                <a:cs typeface="Arial MT"/>
              </a:rPr>
              <a:t> </a:t>
            </a:r>
            <a:r>
              <a:rPr sz="2900" spc="15" dirty="0">
                <a:latin typeface="Arial MT"/>
                <a:cs typeface="Arial MT"/>
              </a:rPr>
              <a:t>heart,</a:t>
            </a:r>
            <a:r>
              <a:rPr sz="2900" dirty="0">
                <a:latin typeface="Arial MT"/>
                <a:cs typeface="Arial MT"/>
              </a:rPr>
              <a:t> </a:t>
            </a:r>
            <a:r>
              <a:rPr sz="2900" spc="5" dirty="0">
                <a:latin typeface="Arial MT"/>
                <a:cs typeface="Arial MT"/>
              </a:rPr>
              <a:t>joints, </a:t>
            </a:r>
            <a:r>
              <a:rPr sz="2900" spc="-790" dirty="0">
                <a:latin typeface="Arial MT"/>
                <a:cs typeface="Arial MT"/>
              </a:rPr>
              <a:t> </a:t>
            </a:r>
            <a:r>
              <a:rPr sz="2900" spc="25" dirty="0">
                <a:latin typeface="Arial MT"/>
                <a:cs typeface="Arial MT"/>
              </a:rPr>
              <a:t>skiing,</a:t>
            </a:r>
            <a:r>
              <a:rPr sz="2900" spc="-5" dirty="0">
                <a:latin typeface="Arial MT"/>
                <a:cs typeface="Arial MT"/>
              </a:rPr>
              <a:t> </a:t>
            </a:r>
            <a:r>
              <a:rPr sz="2900" spc="-35" dirty="0">
                <a:latin typeface="Arial MT"/>
                <a:cs typeface="Arial MT"/>
              </a:rPr>
              <a:t>CNS,</a:t>
            </a:r>
            <a:r>
              <a:rPr sz="2900" dirty="0">
                <a:latin typeface="Arial MT"/>
                <a:cs typeface="Arial MT"/>
              </a:rPr>
              <a:t> </a:t>
            </a:r>
            <a:r>
              <a:rPr sz="2900" spc="35" dirty="0">
                <a:latin typeface="Arial MT"/>
                <a:cs typeface="Arial MT"/>
              </a:rPr>
              <a:t>subcutaneous</a:t>
            </a:r>
            <a:r>
              <a:rPr sz="2900" dirty="0">
                <a:latin typeface="Arial MT"/>
                <a:cs typeface="Arial MT"/>
              </a:rPr>
              <a:t> </a:t>
            </a:r>
            <a:r>
              <a:rPr sz="2900" spc="5" dirty="0">
                <a:latin typeface="Arial MT"/>
                <a:cs typeface="Arial MT"/>
              </a:rPr>
              <a:t>tissue</a:t>
            </a:r>
            <a:endParaRPr sz="2900">
              <a:latin typeface="Arial MT"/>
              <a:cs typeface="Arial MT"/>
            </a:endParaRPr>
          </a:p>
          <a:p>
            <a:pPr lvl="1">
              <a:lnSpc>
                <a:spcPct val="100000"/>
              </a:lnSpc>
              <a:spcBef>
                <a:spcPts val="5"/>
              </a:spcBef>
              <a:buFont typeface="Arial MT"/>
              <a:buChar char="•"/>
            </a:pPr>
            <a:endParaRPr sz="2950">
              <a:latin typeface="Arial MT"/>
              <a:cs typeface="Arial MT"/>
            </a:endParaRPr>
          </a:p>
          <a:p>
            <a:pPr marL="1270000" marR="17780" lvl="1" indent="-355600">
              <a:lnSpc>
                <a:spcPct val="100600"/>
              </a:lnSpc>
              <a:spcBef>
                <a:spcPts val="5"/>
              </a:spcBef>
              <a:buSzPct val="74137"/>
              <a:buChar char="•"/>
              <a:tabLst>
                <a:tab pos="1269365" algn="l"/>
                <a:tab pos="1270000" algn="l"/>
              </a:tabLst>
            </a:pPr>
            <a:r>
              <a:rPr sz="2900" spc="45" dirty="0">
                <a:latin typeface="Arial MT"/>
                <a:cs typeface="Arial MT"/>
              </a:rPr>
              <a:t>Cardiac</a:t>
            </a:r>
            <a:r>
              <a:rPr sz="2900" spc="-5" dirty="0">
                <a:latin typeface="Arial MT"/>
                <a:cs typeface="Arial MT"/>
              </a:rPr>
              <a:t> </a:t>
            </a:r>
            <a:r>
              <a:rPr sz="2900" spc="5" dirty="0">
                <a:latin typeface="Arial MT"/>
                <a:cs typeface="Arial MT"/>
              </a:rPr>
              <a:t>involvement</a:t>
            </a:r>
            <a:r>
              <a:rPr sz="2900" dirty="0">
                <a:latin typeface="Arial MT"/>
                <a:cs typeface="Arial MT"/>
              </a:rPr>
              <a:t> </a:t>
            </a:r>
            <a:r>
              <a:rPr sz="2900" spc="60" dirty="0">
                <a:latin typeface="Arial MT"/>
                <a:cs typeface="Arial MT"/>
              </a:rPr>
              <a:t>can</a:t>
            </a:r>
            <a:r>
              <a:rPr sz="2900" dirty="0">
                <a:latin typeface="Arial MT"/>
                <a:cs typeface="Arial MT"/>
              </a:rPr>
              <a:t> </a:t>
            </a:r>
            <a:r>
              <a:rPr sz="2900" spc="45" dirty="0">
                <a:latin typeface="Arial MT"/>
                <a:cs typeface="Arial MT"/>
              </a:rPr>
              <a:t>lead</a:t>
            </a:r>
            <a:r>
              <a:rPr sz="2900" spc="-5" dirty="0">
                <a:latin typeface="Arial MT"/>
                <a:cs typeface="Arial MT"/>
              </a:rPr>
              <a:t> </a:t>
            </a:r>
            <a:r>
              <a:rPr sz="2900" spc="5" dirty="0">
                <a:latin typeface="Arial MT"/>
                <a:cs typeface="Arial MT"/>
              </a:rPr>
              <a:t>to</a:t>
            </a:r>
            <a:r>
              <a:rPr sz="2900" dirty="0">
                <a:latin typeface="Arial MT"/>
                <a:cs typeface="Arial MT"/>
              </a:rPr>
              <a:t> </a:t>
            </a:r>
            <a:r>
              <a:rPr sz="2900" spc="45" dirty="0">
                <a:latin typeface="Arial MT"/>
                <a:cs typeface="Arial MT"/>
              </a:rPr>
              <a:t>scarring</a:t>
            </a:r>
            <a:r>
              <a:rPr sz="2900" dirty="0">
                <a:latin typeface="Arial MT"/>
                <a:cs typeface="Arial MT"/>
              </a:rPr>
              <a:t> </a:t>
            </a:r>
            <a:r>
              <a:rPr sz="2900" spc="60" dirty="0">
                <a:latin typeface="Arial MT"/>
                <a:cs typeface="Arial MT"/>
              </a:rPr>
              <a:t>and</a:t>
            </a:r>
            <a:r>
              <a:rPr sz="2900" spc="-5" dirty="0">
                <a:latin typeface="Arial MT"/>
                <a:cs typeface="Arial MT"/>
              </a:rPr>
              <a:t> </a:t>
            </a:r>
            <a:r>
              <a:rPr sz="2900" spc="30" dirty="0">
                <a:latin typeface="Arial MT"/>
                <a:cs typeface="Arial MT"/>
              </a:rPr>
              <a:t>deformity</a:t>
            </a:r>
            <a:r>
              <a:rPr sz="2900" dirty="0">
                <a:latin typeface="Arial MT"/>
                <a:cs typeface="Arial MT"/>
              </a:rPr>
              <a:t> </a:t>
            </a:r>
            <a:r>
              <a:rPr sz="2900" spc="5" dirty="0">
                <a:latin typeface="Arial MT"/>
                <a:cs typeface="Arial MT"/>
              </a:rPr>
              <a:t>of </a:t>
            </a:r>
            <a:r>
              <a:rPr sz="2900" spc="-790" dirty="0">
                <a:latin typeface="Arial MT"/>
                <a:cs typeface="Arial MT"/>
              </a:rPr>
              <a:t> </a:t>
            </a:r>
            <a:r>
              <a:rPr sz="2900" spc="5" dirty="0">
                <a:latin typeface="Arial MT"/>
                <a:cs typeface="Arial MT"/>
              </a:rPr>
              <a:t>the</a:t>
            </a:r>
            <a:r>
              <a:rPr sz="2900" spc="-5" dirty="0">
                <a:latin typeface="Arial MT"/>
                <a:cs typeface="Arial MT"/>
              </a:rPr>
              <a:t> </a:t>
            </a:r>
            <a:r>
              <a:rPr sz="2900" spc="15" dirty="0">
                <a:latin typeface="Arial MT"/>
                <a:cs typeface="Arial MT"/>
              </a:rPr>
              <a:t>heart</a:t>
            </a:r>
            <a:r>
              <a:rPr sz="2900" dirty="0">
                <a:latin typeface="Arial MT"/>
                <a:cs typeface="Arial MT"/>
              </a:rPr>
              <a:t> </a:t>
            </a:r>
            <a:r>
              <a:rPr sz="2900" spc="5" dirty="0">
                <a:latin typeface="Arial MT"/>
                <a:cs typeface="Arial MT"/>
              </a:rPr>
              <a:t>valves.</a:t>
            </a:r>
            <a:endParaRPr sz="2900">
              <a:latin typeface="Arial MT"/>
              <a:cs typeface="Arial MT"/>
            </a:endParaRPr>
          </a:p>
          <a:p>
            <a:pPr lvl="1">
              <a:lnSpc>
                <a:spcPct val="100000"/>
              </a:lnSpc>
              <a:spcBef>
                <a:spcPts val="25"/>
              </a:spcBef>
              <a:buFont typeface="Arial MT"/>
              <a:buChar char="•"/>
            </a:pPr>
            <a:endParaRPr sz="2950">
              <a:latin typeface="Arial MT"/>
              <a:cs typeface="Arial MT"/>
            </a:endParaRPr>
          </a:p>
          <a:p>
            <a:pPr marL="381000" indent="-355600">
              <a:lnSpc>
                <a:spcPct val="100000"/>
              </a:lnSpc>
              <a:buSzPct val="74137"/>
              <a:buChar char="•"/>
              <a:tabLst>
                <a:tab pos="380365" algn="l"/>
                <a:tab pos="381000" algn="l"/>
              </a:tabLst>
            </a:pPr>
            <a:r>
              <a:rPr sz="2900" spc="20" dirty="0">
                <a:latin typeface="Arial MT"/>
                <a:cs typeface="Arial MT"/>
              </a:rPr>
              <a:t>Infective</a:t>
            </a:r>
            <a:r>
              <a:rPr sz="2900" spc="-5" dirty="0">
                <a:latin typeface="Arial MT"/>
                <a:cs typeface="Arial MT"/>
              </a:rPr>
              <a:t> </a:t>
            </a:r>
            <a:r>
              <a:rPr sz="2900" spc="25" dirty="0">
                <a:latin typeface="Arial MT"/>
                <a:cs typeface="Arial MT"/>
              </a:rPr>
              <a:t>Endocarditis</a:t>
            </a:r>
            <a:endParaRPr sz="2900">
              <a:latin typeface="Arial MT"/>
              <a:cs typeface="Arial MT"/>
            </a:endParaRPr>
          </a:p>
          <a:p>
            <a:pPr>
              <a:lnSpc>
                <a:spcPct val="100000"/>
              </a:lnSpc>
              <a:spcBef>
                <a:spcPts val="30"/>
              </a:spcBef>
              <a:buFont typeface="Arial MT"/>
              <a:buChar char="•"/>
            </a:pPr>
            <a:endParaRPr sz="2950">
              <a:latin typeface="Arial MT"/>
              <a:cs typeface="Arial MT"/>
            </a:endParaRPr>
          </a:p>
          <a:p>
            <a:pPr marL="1270000" lvl="1" indent="-355600">
              <a:lnSpc>
                <a:spcPct val="100000"/>
              </a:lnSpc>
              <a:buSzPct val="74137"/>
              <a:buChar char="•"/>
              <a:tabLst>
                <a:tab pos="1269365" algn="l"/>
                <a:tab pos="1270000" algn="l"/>
              </a:tabLst>
            </a:pPr>
            <a:r>
              <a:rPr sz="2900" spc="20" dirty="0">
                <a:latin typeface="Arial MT"/>
                <a:cs typeface="Arial MT"/>
              </a:rPr>
              <a:t>Bacterial</a:t>
            </a:r>
            <a:r>
              <a:rPr sz="2900" dirty="0">
                <a:latin typeface="Arial MT"/>
                <a:cs typeface="Arial MT"/>
              </a:rPr>
              <a:t> </a:t>
            </a:r>
            <a:r>
              <a:rPr sz="2900" spc="20" dirty="0">
                <a:latin typeface="Arial MT"/>
                <a:cs typeface="Arial MT"/>
              </a:rPr>
              <a:t>infection</a:t>
            </a:r>
            <a:r>
              <a:rPr sz="2900" spc="5" dirty="0">
                <a:latin typeface="Arial MT"/>
                <a:cs typeface="Arial MT"/>
              </a:rPr>
              <a:t> of</a:t>
            </a:r>
            <a:r>
              <a:rPr sz="2900" dirty="0">
                <a:latin typeface="Arial MT"/>
                <a:cs typeface="Arial MT"/>
              </a:rPr>
              <a:t> </a:t>
            </a:r>
            <a:r>
              <a:rPr sz="2900" spc="5" dirty="0">
                <a:latin typeface="Arial MT"/>
                <a:cs typeface="Arial MT"/>
              </a:rPr>
              <a:t>the </a:t>
            </a:r>
            <a:r>
              <a:rPr sz="2900" spc="15" dirty="0">
                <a:latin typeface="Arial MT"/>
                <a:cs typeface="Arial MT"/>
              </a:rPr>
              <a:t>heart</a:t>
            </a:r>
            <a:r>
              <a:rPr sz="2900" spc="5" dirty="0">
                <a:latin typeface="Arial MT"/>
                <a:cs typeface="Arial MT"/>
              </a:rPr>
              <a:t> valves</a:t>
            </a:r>
            <a:endParaRPr sz="2900">
              <a:latin typeface="Arial MT"/>
              <a:cs typeface="Arial MT"/>
            </a:endParaRPr>
          </a:p>
          <a:p>
            <a:pPr lvl="1">
              <a:lnSpc>
                <a:spcPct val="100000"/>
              </a:lnSpc>
              <a:spcBef>
                <a:spcPts val="5"/>
              </a:spcBef>
              <a:buFont typeface="Arial MT"/>
              <a:buChar char="•"/>
            </a:pPr>
            <a:endParaRPr sz="2950">
              <a:latin typeface="Arial MT"/>
              <a:cs typeface="Arial MT"/>
            </a:endParaRPr>
          </a:p>
          <a:p>
            <a:pPr marL="1270000" marR="360680" lvl="1" indent="-355600">
              <a:lnSpc>
                <a:spcPct val="100600"/>
              </a:lnSpc>
              <a:buSzPct val="74137"/>
              <a:buChar char="•"/>
              <a:tabLst>
                <a:tab pos="1269365" algn="l"/>
                <a:tab pos="1270000" algn="l"/>
              </a:tabLst>
            </a:pPr>
            <a:r>
              <a:rPr sz="2900" spc="25" dirty="0">
                <a:latin typeface="Arial MT"/>
                <a:cs typeface="Arial MT"/>
              </a:rPr>
              <a:t>Develops</a:t>
            </a:r>
            <a:r>
              <a:rPr sz="2900" dirty="0">
                <a:latin typeface="Arial MT"/>
                <a:cs typeface="Arial MT"/>
              </a:rPr>
              <a:t> </a:t>
            </a:r>
            <a:r>
              <a:rPr sz="2900" spc="5" dirty="0">
                <a:latin typeface="Arial MT"/>
                <a:cs typeface="Arial MT"/>
              </a:rPr>
              <a:t>in </a:t>
            </a:r>
            <a:r>
              <a:rPr sz="2900" spc="30" dirty="0">
                <a:latin typeface="Arial MT"/>
                <a:cs typeface="Arial MT"/>
              </a:rPr>
              <a:t>persons</a:t>
            </a:r>
            <a:r>
              <a:rPr sz="2900" dirty="0">
                <a:latin typeface="Arial MT"/>
                <a:cs typeface="Arial MT"/>
              </a:rPr>
              <a:t> </a:t>
            </a:r>
            <a:r>
              <a:rPr sz="2900" spc="5" dirty="0">
                <a:latin typeface="Arial MT"/>
                <a:cs typeface="Arial MT"/>
              </a:rPr>
              <a:t>with </a:t>
            </a:r>
            <a:r>
              <a:rPr sz="2900" spc="30" dirty="0">
                <a:latin typeface="Arial MT"/>
                <a:cs typeface="Arial MT"/>
              </a:rPr>
              <a:t>preexisting</a:t>
            </a:r>
            <a:r>
              <a:rPr sz="2900" spc="5" dirty="0">
                <a:latin typeface="Arial MT"/>
                <a:cs typeface="Arial MT"/>
              </a:rPr>
              <a:t> </a:t>
            </a:r>
            <a:r>
              <a:rPr sz="2900" spc="35" dirty="0">
                <a:latin typeface="Arial MT"/>
                <a:cs typeface="Arial MT"/>
              </a:rPr>
              <a:t>congenital</a:t>
            </a:r>
            <a:r>
              <a:rPr sz="2900" dirty="0">
                <a:latin typeface="Arial MT"/>
                <a:cs typeface="Arial MT"/>
              </a:rPr>
              <a:t> </a:t>
            </a:r>
            <a:r>
              <a:rPr sz="2900" spc="65" dirty="0">
                <a:latin typeface="Arial MT"/>
                <a:cs typeface="Arial MT"/>
              </a:rPr>
              <a:t>cardiac </a:t>
            </a:r>
            <a:r>
              <a:rPr sz="2900" spc="-790" dirty="0">
                <a:latin typeface="Arial MT"/>
                <a:cs typeface="Arial MT"/>
              </a:rPr>
              <a:t> </a:t>
            </a:r>
            <a:r>
              <a:rPr sz="2900" spc="30" dirty="0">
                <a:latin typeface="Arial MT"/>
                <a:cs typeface="Arial MT"/>
              </a:rPr>
              <a:t>disease</a:t>
            </a:r>
            <a:r>
              <a:rPr sz="2900" spc="-5" dirty="0">
                <a:latin typeface="Arial MT"/>
                <a:cs typeface="Arial MT"/>
              </a:rPr>
              <a:t> </a:t>
            </a:r>
            <a:r>
              <a:rPr sz="2900" spc="5" dirty="0">
                <a:latin typeface="Arial MT"/>
                <a:cs typeface="Arial MT"/>
              </a:rPr>
              <a:t>or</a:t>
            </a:r>
            <a:r>
              <a:rPr sz="2900" dirty="0">
                <a:latin typeface="Arial MT"/>
                <a:cs typeface="Arial MT"/>
              </a:rPr>
              <a:t> </a:t>
            </a:r>
            <a:r>
              <a:rPr sz="2900" spc="25" dirty="0">
                <a:latin typeface="Arial MT"/>
                <a:cs typeface="Arial MT"/>
              </a:rPr>
              <a:t>rheumatic</a:t>
            </a:r>
            <a:r>
              <a:rPr sz="2900" spc="-5" dirty="0">
                <a:latin typeface="Arial MT"/>
                <a:cs typeface="Arial MT"/>
              </a:rPr>
              <a:t> </a:t>
            </a:r>
            <a:r>
              <a:rPr sz="2900" spc="5" dirty="0">
                <a:latin typeface="Arial MT"/>
                <a:cs typeface="Arial MT"/>
              </a:rPr>
              <a:t>valvular</a:t>
            </a:r>
            <a:r>
              <a:rPr sz="2900" dirty="0">
                <a:latin typeface="Arial MT"/>
                <a:cs typeface="Arial MT"/>
              </a:rPr>
              <a:t> </a:t>
            </a:r>
            <a:r>
              <a:rPr sz="2900" spc="5" dirty="0">
                <a:latin typeface="Arial MT"/>
                <a:cs typeface="Arial MT"/>
              </a:rPr>
              <a:t>lesions.</a:t>
            </a:r>
            <a:endParaRPr sz="2900">
              <a:latin typeface="Arial MT"/>
              <a:cs typeface="Arial M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F178D4C-C05C-4F51-87D9-E550633C4F15}"/>
              </a:ext>
            </a:extLst>
          </p:cNvPr>
          <p:cNvSpPr>
            <a:spLocks noGrp="1"/>
          </p:cNvSpPr>
          <p:nvPr>
            <p:ph type="body" idx="1"/>
          </p:nvPr>
        </p:nvSpPr>
        <p:spPr>
          <a:xfrm>
            <a:off x="787400" y="1614368"/>
            <a:ext cx="11089640" cy="6524863"/>
          </a:xfrm>
        </p:spPr>
        <p:txBody>
          <a:bodyPr/>
          <a:lstStyle/>
          <a:p>
            <a:pPr algn="l"/>
            <a:endParaRPr lang="en-CA" sz="3200" b="0" i="0" u="none" strike="noStrike" baseline="0" dirty="0">
              <a:solidFill>
                <a:srgbClr val="000000"/>
              </a:solidFill>
              <a:latin typeface="Adobe Garamond Pro"/>
            </a:endParaRPr>
          </a:p>
          <a:p>
            <a:pPr algn="just"/>
            <a:r>
              <a:rPr lang="en-US" sz="3200" b="0" i="0" u="none" strike="noStrike" baseline="0" dirty="0">
                <a:solidFill>
                  <a:srgbClr val="000000"/>
                </a:solidFill>
                <a:latin typeface="Adobe Garamond Pro"/>
              </a:rPr>
              <a:t> Bacteremia (bacteria in the bloodstream) is anticipated following invasive dental procedures and can lead to complications in an immunodeficient patient. </a:t>
            </a:r>
          </a:p>
          <a:p>
            <a:pPr algn="just"/>
            <a:endParaRPr lang="en-US" sz="3200" dirty="0">
              <a:solidFill>
                <a:srgbClr val="000000"/>
              </a:solidFill>
              <a:latin typeface="Adobe Garamond Pro"/>
            </a:endParaRPr>
          </a:p>
          <a:p>
            <a:pPr algn="just"/>
            <a:r>
              <a:rPr lang="en-US" sz="3200" b="0" i="0" u="none" strike="noStrike" baseline="0" dirty="0">
                <a:solidFill>
                  <a:srgbClr val="000000"/>
                </a:solidFill>
                <a:latin typeface="Adobe Garamond Pro"/>
              </a:rPr>
              <a:t>High-risk cardiac disease, immunosuppression, and immunodeficiencies may compromise one’s ability to fight simple infection. </a:t>
            </a:r>
          </a:p>
          <a:p>
            <a:pPr algn="just"/>
            <a:endParaRPr lang="en-US" sz="3200" dirty="0">
              <a:solidFill>
                <a:srgbClr val="000000"/>
              </a:solidFill>
              <a:latin typeface="Adobe Garamond Pro"/>
            </a:endParaRPr>
          </a:p>
          <a:p>
            <a:pPr algn="just"/>
            <a:r>
              <a:rPr lang="en-US" sz="3200" b="0" i="0" u="none" strike="noStrike" baseline="0" dirty="0">
                <a:solidFill>
                  <a:srgbClr val="000000"/>
                </a:solidFill>
                <a:latin typeface="Adobe Garamond Pro"/>
              </a:rPr>
              <a:t>The rationale for anti-biotic prophylaxis is to reduce or eliminate transient bacteremia caused by invasive dental procedures</a:t>
            </a:r>
          </a:p>
          <a:p>
            <a:pPr algn="just"/>
            <a:endParaRPr lang="en-US" sz="1800" dirty="0">
              <a:solidFill>
                <a:srgbClr val="000000"/>
              </a:solidFill>
              <a:latin typeface="Adobe Garamond Pro"/>
            </a:endParaRPr>
          </a:p>
          <a:p>
            <a:pPr algn="just"/>
            <a:endParaRPr lang="en-US" sz="1800" dirty="0">
              <a:solidFill>
                <a:srgbClr val="000000"/>
              </a:solidFill>
              <a:latin typeface="Adobe Garamond Pro"/>
            </a:endParaRPr>
          </a:p>
          <a:p>
            <a:pPr algn="l"/>
            <a:endParaRPr lang="en-CA" sz="1800" b="0" i="0" u="none" strike="noStrike" baseline="0" dirty="0">
              <a:solidFill>
                <a:srgbClr val="000000"/>
              </a:solidFill>
              <a:latin typeface="Adobe Garamond Pro"/>
            </a:endParaRPr>
          </a:p>
          <a:p>
            <a:pPr algn="just"/>
            <a:r>
              <a:rPr lang="en-US" sz="1800" b="0" i="0" u="none" strike="noStrike" baseline="0" dirty="0">
                <a:solidFill>
                  <a:srgbClr val="000000"/>
                </a:solidFill>
                <a:latin typeface="Adobe Garamond Pro"/>
              </a:rPr>
              <a:t> </a:t>
            </a:r>
            <a:endParaRPr lang="en-CA" dirty="0"/>
          </a:p>
        </p:txBody>
      </p:sp>
    </p:spTree>
    <p:extLst>
      <p:ext uri="{BB962C8B-B14F-4D97-AF65-F5344CB8AC3E}">
        <p14:creationId xmlns:p14="http://schemas.microsoft.com/office/powerpoint/2010/main" val="34024409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4100" y="467359"/>
            <a:ext cx="10901680" cy="2065655"/>
          </a:xfrm>
          <a:prstGeom prst="rect">
            <a:avLst/>
          </a:prstGeom>
        </p:spPr>
        <p:txBody>
          <a:bodyPr vert="horz" wrap="square" lIns="0" tIns="33655" rIns="0" bIns="0" rtlCol="0">
            <a:spAutoFit/>
          </a:bodyPr>
          <a:lstStyle/>
          <a:p>
            <a:pPr marL="12700" marR="5080" indent="1092200">
              <a:lnSpc>
                <a:spcPts val="8000"/>
              </a:lnSpc>
              <a:spcBef>
                <a:spcPts val="265"/>
              </a:spcBef>
            </a:pPr>
            <a:r>
              <a:rPr sz="6700" spc="5" dirty="0"/>
              <a:t>Dental </a:t>
            </a:r>
            <a:r>
              <a:rPr sz="6700" spc="45" dirty="0"/>
              <a:t>Management </a:t>
            </a:r>
            <a:r>
              <a:rPr sz="6700" spc="5" dirty="0"/>
              <a:t>of </a:t>
            </a:r>
            <a:r>
              <a:rPr sz="6700" spc="10" dirty="0"/>
              <a:t> </a:t>
            </a:r>
            <a:r>
              <a:rPr sz="6700" spc="-40" dirty="0"/>
              <a:t>Patients</a:t>
            </a:r>
            <a:r>
              <a:rPr sz="6700" spc="-5" dirty="0"/>
              <a:t> </a:t>
            </a:r>
            <a:r>
              <a:rPr sz="6700" spc="5" dirty="0"/>
              <a:t>with</a:t>
            </a:r>
            <a:r>
              <a:rPr sz="6700" dirty="0"/>
              <a:t> </a:t>
            </a:r>
            <a:r>
              <a:rPr sz="6700" spc="30" dirty="0"/>
              <a:t>Heart</a:t>
            </a:r>
            <a:r>
              <a:rPr sz="6700" dirty="0"/>
              <a:t> </a:t>
            </a:r>
            <a:r>
              <a:rPr sz="6700" spc="5" dirty="0"/>
              <a:t>Diseases</a:t>
            </a:r>
            <a:endParaRPr sz="6700"/>
          </a:p>
        </p:txBody>
      </p:sp>
      <p:sp>
        <p:nvSpPr>
          <p:cNvPr id="3" name="object 3"/>
          <p:cNvSpPr txBox="1"/>
          <p:nvPr/>
        </p:nvSpPr>
        <p:spPr>
          <a:xfrm>
            <a:off x="977900" y="2645155"/>
            <a:ext cx="10189845" cy="5895204"/>
          </a:xfrm>
          <a:prstGeom prst="rect">
            <a:avLst/>
          </a:prstGeom>
        </p:spPr>
        <p:txBody>
          <a:bodyPr vert="horz" wrap="square" lIns="0" tIns="39370" rIns="0" bIns="0" rtlCol="0">
            <a:spAutoFit/>
          </a:bodyPr>
          <a:lstStyle/>
          <a:p>
            <a:pPr marL="368300" marR="17780" indent="-342900">
              <a:lnSpc>
                <a:spcPts val="3200"/>
              </a:lnSpc>
              <a:spcBef>
                <a:spcPts val="310"/>
              </a:spcBef>
              <a:buSzPct val="74545"/>
              <a:buChar char="•"/>
              <a:tabLst>
                <a:tab pos="367665" algn="l"/>
                <a:tab pos="368300" algn="l"/>
              </a:tabLst>
            </a:pPr>
            <a:r>
              <a:rPr sz="2750" spc="10" dirty="0">
                <a:latin typeface="Arial MT"/>
                <a:cs typeface="Arial MT"/>
              </a:rPr>
              <a:t>No </a:t>
            </a:r>
            <a:r>
              <a:rPr sz="2750" spc="35" dirty="0">
                <a:latin typeface="Arial MT"/>
                <a:cs typeface="Arial MT"/>
              </a:rPr>
              <a:t>dental </a:t>
            </a:r>
            <a:r>
              <a:rPr sz="2750" dirty="0">
                <a:latin typeface="Arial MT"/>
                <a:cs typeface="Arial MT"/>
              </a:rPr>
              <a:t>treatment </a:t>
            </a:r>
            <a:r>
              <a:rPr sz="2750" spc="5" dirty="0">
                <a:latin typeface="Arial MT"/>
                <a:cs typeface="Arial MT"/>
              </a:rPr>
              <a:t>is to </a:t>
            </a:r>
            <a:r>
              <a:rPr sz="2750" spc="85" dirty="0">
                <a:latin typeface="Arial MT"/>
                <a:cs typeface="Arial MT"/>
              </a:rPr>
              <a:t>be </a:t>
            </a:r>
            <a:r>
              <a:rPr sz="2750" spc="50" dirty="0">
                <a:latin typeface="Arial MT"/>
                <a:cs typeface="Arial MT"/>
              </a:rPr>
              <a:t>performed </a:t>
            </a:r>
            <a:r>
              <a:rPr sz="2750" spc="5" dirty="0">
                <a:latin typeface="Arial MT"/>
                <a:cs typeface="Arial MT"/>
              </a:rPr>
              <a:t>until all </a:t>
            </a:r>
            <a:r>
              <a:rPr sz="2750" spc="30" dirty="0">
                <a:latin typeface="Arial MT"/>
                <a:cs typeface="Arial MT"/>
              </a:rPr>
              <a:t>details </a:t>
            </a:r>
            <a:r>
              <a:rPr sz="2750" spc="5" dirty="0">
                <a:latin typeface="Arial MT"/>
                <a:cs typeface="Arial MT"/>
              </a:rPr>
              <a:t>of </a:t>
            </a:r>
            <a:r>
              <a:rPr sz="2750" spc="10" dirty="0">
                <a:latin typeface="Arial MT"/>
                <a:cs typeface="Arial MT"/>
              </a:rPr>
              <a:t>the </a:t>
            </a:r>
            <a:r>
              <a:rPr sz="2750" spc="15" dirty="0">
                <a:latin typeface="Arial MT"/>
                <a:cs typeface="Arial MT"/>
              </a:rPr>
              <a:t> </a:t>
            </a:r>
            <a:r>
              <a:rPr sz="2750" spc="40" dirty="0">
                <a:latin typeface="Arial MT"/>
                <a:cs typeface="Arial MT"/>
              </a:rPr>
              <a:t>conditions</a:t>
            </a:r>
            <a:r>
              <a:rPr sz="2750" spc="5" dirty="0">
                <a:latin typeface="Arial MT"/>
                <a:cs typeface="Arial MT"/>
              </a:rPr>
              <a:t> </a:t>
            </a:r>
            <a:r>
              <a:rPr sz="2750" spc="-10" dirty="0">
                <a:latin typeface="Arial MT"/>
                <a:cs typeface="Arial MT"/>
              </a:rPr>
              <a:t>are</a:t>
            </a:r>
            <a:r>
              <a:rPr sz="2750" spc="10" dirty="0">
                <a:latin typeface="Arial MT"/>
                <a:cs typeface="Arial MT"/>
              </a:rPr>
              <a:t> </a:t>
            </a:r>
            <a:r>
              <a:rPr sz="2750" spc="45" dirty="0">
                <a:latin typeface="Arial MT"/>
                <a:cs typeface="Arial MT"/>
              </a:rPr>
              <a:t>obtained</a:t>
            </a:r>
            <a:r>
              <a:rPr sz="2750" spc="5" dirty="0">
                <a:latin typeface="Arial MT"/>
                <a:cs typeface="Arial MT"/>
              </a:rPr>
              <a:t> </a:t>
            </a:r>
            <a:r>
              <a:rPr sz="2750" spc="60" dirty="0">
                <a:latin typeface="Arial MT"/>
                <a:cs typeface="Arial MT"/>
              </a:rPr>
              <a:t>and</a:t>
            </a:r>
            <a:r>
              <a:rPr sz="2750" spc="10" dirty="0">
                <a:latin typeface="Arial MT"/>
                <a:cs typeface="Arial MT"/>
              </a:rPr>
              <a:t> the </a:t>
            </a:r>
            <a:r>
              <a:rPr sz="2750" b="1" u="heavy" spc="5" dirty="0">
                <a:uFill>
                  <a:solidFill>
                    <a:srgbClr val="000000"/>
                  </a:solidFill>
                </a:uFill>
                <a:latin typeface="Arial"/>
                <a:cs typeface="Arial"/>
              </a:rPr>
              <a:t>patients physician</a:t>
            </a:r>
            <a:r>
              <a:rPr sz="2750" b="1" u="heavy" spc="10" dirty="0">
                <a:uFill>
                  <a:solidFill>
                    <a:srgbClr val="000000"/>
                  </a:solidFill>
                </a:uFill>
                <a:latin typeface="Arial"/>
                <a:cs typeface="Arial"/>
              </a:rPr>
              <a:t> has been </a:t>
            </a:r>
            <a:r>
              <a:rPr sz="2750" b="1" spc="-750" dirty="0">
                <a:latin typeface="Arial"/>
                <a:cs typeface="Arial"/>
              </a:rPr>
              <a:t> </a:t>
            </a:r>
            <a:r>
              <a:rPr sz="2750" b="1" u="heavy" spc="5" dirty="0">
                <a:uFill>
                  <a:solidFill>
                    <a:srgbClr val="000000"/>
                  </a:solidFill>
                </a:uFill>
                <a:latin typeface="Arial"/>
                <a:cs typeface="Arial"/>
              </a:rPr>
              <a:t>consulted.</a:t>
            </a:r>
            <a:endParaRPr sz="2750" dirty="0">
              <a:latin typeface="Arial"/>
              <a:cs typeface="Arial"/>
            </a:endParaRPr>
          </a:p>
          <a:p>
            <a:pPr>
              <a:lnSpc>
                <a:spcPct val="100000"/>
              </a:lnSpc>
              <a:spcBef>
                <a:spcPts val="20"/>
              </a:spcBef>
              <a:buFont typeface="Arial MT"/>
              <a:buChar char="•"/>
            </a:pPr>
            <a:endParaRPr sz="2600" dirty="0">
              <a:latin typeface="Arial"/>
              <a:cs typeface="Arial"/>
            </a:endParaRPr>
          </a:p>
          <a:p>
            <a:pPr marL="368300" indent="-342900">
              <a:lnSpc>
                <a:spcPct val="100000"/>
              </a:lnSpc>
              <a:buSzPct val="74545"/>
              <a:buChar char="•"/>
              <a:tabLst>
                <a:tab pos="367665" algn="l"/>
                <a:tab pos="368300" algn="l"/>
              </a:tabLst>
            </a:pPr>
            <a:r>
              <a:rPr sz="2750" spc="20" dirty="0">
                <a:latin typeface="Arial MT"/>
                <a:cs typeface="Arial MT"/>
              </a:rPr>
              <a:t>Implementation</a:t>
            </a:r>
            <a:r>
              <a:rPr sz="2750" spc="-5" dirty="0">
                <a:latin typeface="Arial MT"/>
                <a:cs typeface="Arial MT"/>
              </a:rPr>
              <a:t> </a:t>
            </a:r>
            <a:r>
              <a:rPr sz="2750" spc="5" dirty="0">
                <a:latin typeface="Arial MT"/>
                <a:cs typeface="Arial MT"/>
              </a:rPr>
              <a:t>of</a:t>
            </a:r>
            <a:r>
              <a:rPr sz="2750" dirty="0">
                <a:latin typeface="Arial MT"/>
                <a:cs typeface="Arial MT"/>
              </a:rPr>
              <a:t> </a:t>
            </a:r>
            <a:r>
              <a:rPr sz="2750" spc="35" dirty="0">
                <a:latin typeface="Arial MT"/>
                <a:cs typeface="Arial MT"/>
              </a:rPr>
              <a:t>aggressive</a:t>
            </a:r>
            <a:r>
              <a:rPr sz="2750" dirty="0">
                <a:latin typeface="Arial MT"/>
                <a:cs typeface="Arial MT"/>
              </a:rPr>
              <a:t> </a:t>
            </a:r>
            <a:r>
              <a:rPr sz="2750" spc="20" dirty="0">
                <a:latin typeface="Arial MT"/>
                <a:cs typeface="Arial MT"/>
              </a:rPr>
              <a:t>preventive</a:t>
            </a:r>
            <a:r>
              <a:rPr sz="2750" spc="-5" dirty="0">
                <a:latin typeface="Arial MT"/>
                <a:cs typeface="Arial MT"/>
              </a:rPr>
              <a:t> </a:t>
            </a:r>
            <a:r>
              <a:rPr sz="2750" spc="20" dirty="0">
                <a:latin typeface="Arial MT"/>
                <a:cs typeface="Arial MT"/>
              </a:rPr>
              <a:t>regiment</a:t>
            </a:r>
            <a:endParaRPr sz="2750" dirty="0">
              <a:latin typeface="Arial MT"/>
              <a:cs typeface="Arial MT"/>
            </a:endParaRPr>
          </a:p>
          <a:p>
            <a:pPr>
              <a:lnSpc>
                <a:spcPct val="100000"/>
              </a:lnSpc>
              <a:spcBef>
                <a:spcPts val="55"/>
              </a:spcBef>
              <a:buFont typeface="Arial MT"/>
              <a:buChar char="•"/>
            </a:pPr>
            <a:endParaRPr sz="2650" dirty="0">
              <a:latin typeface="Arial MT"/>
              <a:cs typeface="Arial MT"/>
            </a:endParaRPr>
          </a:p>
          <a:p>
            <a:pPr marL="1257300" lvl="1" indent="-342900">
              <a:lnSpc>
                <a:spcPct val="100000"/>
              </a:lnSpc>
              <a:buSzPct val="74545"/>
              <a:buChar char="•"/>
              <a:tabLst>
                <a:tab pos="1256665" algn="l"/>
                <a:tab pos="1257300" algn="l"/>
              </a:tabLst>
            </a:pPr>
            <a:r>
              <a:rPr sz="2750" spc="15" dirty="0">
                <a:latin typeface="Arial MT"/>
                <a:cs typeface="Arial MT"/>
              </a:rPr>
              <a:t>Dietary</a:t>
            </a:r>
            <a:r>
              <a:rPr sz="2750" spc="-25" dirty="0">
                <a:latin typeface="Arial MT"/>
                <a:cs typeface="Arial MT"/>
              </a:rPr>
              <a:t> </a:t>
            </a:r>
            <a:r>
              <a:rPr sz="2750" spc="35" dirty="0">
                <a:latin typeface="Arial MT"/>
                <a:cs typeface="Arial MT"/>
              </a:rPr>
              <a:t>counselling</a:t>
            </a:r>
            <a:endParaRPr sz="2750" dirty="0">
              <a:latin typeface="Arial MT"/>
              <a:cs typeface="Arial MT"/>
            </a:endParaRPr>
          </a:p>
          <a:p>
            <a:pPr lvl="1">
              <a:lnSpc>
                <a:spcPct val="100000"/>
              </a:lnSpc>
              <a:spcBef>
                <a:spcPts val="35"/>
              </a:spcBef>
              <a:buFont typeface="Arial MT"/>
              <a:buChar char="•"/>
            </a:pPr>
            <a:endParaRPr sz="2750" dirty="0">
              <a:latin typeface="Arial MT"/>
              <a:cs typeface="Arial MT"/>
            </a:endParaRPr>
          </a:p>
          <a:p>
            <a:pPr marL="1257300" lvl="1" indent="-342900">
              <a:lnSpc>
                <a:spcPct val="100000"/>
              </a:lnSpc>
              <a:buSzPct val="74545"/>
              <a:buChar char="•"/>
              <a:tabLst>
                <a:tab pos="1256665" algn="l"/>
                <a:tab pos="1257300" algn="l"/>
              </a:tabLst>
            </a:pPr>
            <a:r>
              <a:rPr sz="2750" spc="5" dirty="0">
                <a:latin typeface="Arial MT"/>
                <a:cs typeface="Arial MT"/>
              </a:rPr>
              <a:t>Fluoride</a:t>
            </a:r>
            <a:r>
              <a:rPr sz="2750" spc="-5" dirty="0">
                <a:latin typeface="Arial MT"/>
                <a:cs typeface="Arial MT"/>
              </a:rPr>
              <a:t> </a:t>
            </a:r>
            <a:r>
              <a:rPr sz="2750" dirty="0">
                <a:latin typeface="Arial MT"/>
                <a:cs typeface="Arial MT"/>
              </a:rPr>
              <a:t>treatment</a:t>
            </a:r>
          </a:p>
          <a:p>
            <a:pPr lvl="1">
              <a:lnSpc>
                <a:spcPct val="100000"/>
              </a:lnSpc>
              <a:spcBef>
                <a:spcPts val="55"/>
              </a:spcBef>
              <a:buFont typeface="Arial MT"/>
              <a:buChar char="•"/>
            </a:pPr>
            <a:endParaRPr sz="2650" dirty="0">
              <a:latin typeface="Arial MT"/>
              <a:cs typeface="Arial MT"/>
            </a:endParaRPr>
          </a:p>
          <a:p>
            <a:pPr marL="1257300" lvl="1" indent="-342900">
              <a:lnSpc>
                <a:spcPct val="100000"/>
              </a:lnSpc>
              <a:buSzPct val="74545"/>
              <a:buChar char="•"/>
              <a:tabLst>
                <a:tab pos="1256665" algn="l"/>
                <a:tab pos="1257300" algn="l"/>
              </a:tabLst>
            </a:pPr>
            <a:r>
              <a:rPr sz="2750" spc="-10" dirty="0">
                <a:latin typeface="Arial MT"/>
                <a:cs typeface="Arial MT"/>
              </a:rPr>
              <a:t>Sealants</a:t>
            </a:r>
            <a:endParaRPr sz="2750" dirty="0">
              <a:latin typeface="Arial MT"/>
              <a:cs typeface="Arial MT"/>
            </a:endParaRPr>
          </a:p>
          <a:p>
            <a:pPr lvl="1">
              <a:lnSpc>
                <a:spcPct val="100000"/>
              </a:lnSpc>
              <a:spcBef>
                <a:spcPts val="50"/>
              </a:spcBef>
              <a:buFont typeface="Arial MT"/>
              <a:buChar char="•"/>
            </a:pPr>
            <a:endParaRPr sz="2650" dirty="0">
              <a:latin typeface="Arial MT"/>
              <a:cs typeface="Arial MT"/>
            </a:endParaRPr>
          </a:p>
          <a:p>
            <a:pPr marL="1257300" lvl="1" indent="-342900">
              <a:lnSpc>
                <a:spcPct val="100000"/>
              </a:lnSpc>
              <a:buSzPct val="74545"/>
              <a:buChar char="•"/>
              <a:tabLst>
                <a:tab pos="1256665" algn="l"/>
                <a:tab pos="1257300" algn="l"/>
              </a:tabLst>
            </a:pPr>
            <a:r>
              <a:rPr sz="2750" dirty="0">
                <a:latin typeface="Arial MT"/>
                <a:cs typeface="Arial MT"/>
              </a:rPr>
              <a:t>Frequent</a:t>
            </a:r>
            <a:r>
              <a:rPr sz="2750" spc="-25" dirty="0">
                <a:latin typeface="Arial MT"/>
                <a:cs typeface="Arial MT"/>
              </a:rPr>
              <a:t> </a:t>
            </a:r>
            <a:r>
              <a:rPr sz="2750" spc="25" dirty="0">
                <a:latin typeface="Arial MT"/>
                <a:cs typeface="Arial MT"/>
              </a:rPr>
              <a:t>recall</a:t>
            </a:r>
            <a:endParaRPr sz="2750" dirty="0">
              <a:latin typeface="Arial MT"/>
              <a:cs typeface="Arial MT"/>
            </a:endParaRPr>
          </a:p>
          <a:p>
            <a:pPr lvl="1">
              <a:lnSpc>
                <a:spcPct val="100000"/>
              </a:lnSpc>
              <a:spcBef>
                <a:spcPts val="40"/>
              </a:spcBef>
              <a:buFont typeface="Arial MT"/>
              <a:buChar char="•"/>
            </a:pPr>
            <a:endParaRPr sz="2750" dirty="0">
              <a:latin typeface="Arial MT"/>
              <a:cs typeface="Arial M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C9B1A67-3AE6-2441-B298-920C2112A37F}"/>
              </a:ext>
            </a:extLst>
          </p:cNvPr>
          <p:cNvSpPr>
            <a:spLocks noGrp="1"/>
          </p:cNvSpPr>
          <p:nvPr>
            <p:ph type="body" idx="1"/>
          </p:nvPr>
        </p:nvSpPr>
        <p:spPr>
          <a:xfrm>
            <a:off x="957579" y="1447800"/>
            <a:ext cx="11089640" cy="8181697"/>
          </a:xfrm>
        </p:spPr>
        <p:txBody>
          <a:bodyPr/>
          <a:lstStyle/>
          <a:p>
            <a:r>
              <a:rPr lang="en-CA" sz="2800" b="1" i="0" u="none" strike="noStrike" baseline="0" dirty="0">
                <a:solidFill>
                  <a:srgbClr val="000000"/>
                </a:solidFill>
              </a:rPr>
              <a:t>AP suggested </a:t>
            </a:r>
            <a:r>
              <a:rPr lang="en-CA" sz="2800" b="0" i="0" u="none" strike="noStrike" baseline="0" dirty="0">
                <a:solidFill>
                  <a:srgbClr val="000000"/>
                </a:solidFill>
              </a:rPr>
              <a:t>	</a:t>
            </a:r>
          </a:p>
          <a:p>
            <a:r>
              <a:rPr lang="en-US" sz="2800" b="0" i="0" u="none" strike="noStrike" baseline="0" dirty="0">
                <a:solidFill>
                  <a:srgbClr val="000000"/>
                </a:solidFill>
              </a:rPr>
              <a:t>All dental procedures that involve manipulation of gingival tissue or the periapical region of teeth or perforation of the oral mucosa. 	</a:t>
            </a:r>
          </a:p>
          <a:p>
            <a:endParaRPr lang="en-US" sz="2800" dirty="0">
              <a:solidFill>
                <a:srgbClr val="000000"/>
              </a:solidFill>
            </a:endParaRPr>
          </a:p>
          <a:p>
            <a:endParaRPr lang="en-US" sz="2800" b="0" i="0" u="none" strike="noStrike" baseline="0" dirty="0">
              <a:solidFill>
                <a:srgbClr val="000000"/>
              </a:solidFill>
            </a:endParaRPr>
          </a:p>
          <a:p>
            <a:endParaRPr lang="en-US" sz="2800" b="0" i="0" u="none" strike="noStrike" baseline="0" dirty="0">
              <a:solidFill>
                <a:srgbClr val="000000"/>
              </a:solidFill>
            </a:endParaRPr>
          </a:p>
          <a:p>
            <a:r>
              <a:rPr lang="en-CA" sz="2800" b="1" i="0" u="none" strike="noStrike" baseline="0" dirty="0">
                <a:solidFill>
                  <a:srgbClr val="000000"/>
                </a:solidFill>
              </a:rPr>
              <a:t>AP not suggested </a:t>
            </a:r>
            <a:r>
              <a:rPr lang="en-CA" sz="2800" b="0" i="0" u="none" strike="noStrike" baseline="0" dirty="0">
                <a:solidFill>
                  <a:srgbClr val="000000"/>
                </a:solidFill>
              </a:rPr>
              <a:t>	</a:t>
            </a:r>
          </a:p>
          <a:p>
            <a:r>
              <a:rPr lang="en-US" sz="2800" b="0" i="0" u="none" strike="noStrike" baseline="0" dirty="0">
                <a:solidFill>
                  <a:srgbClr val="000000"/>
                </a:solidFill>
              </a:rPr>
              <a:t>Anesthetic injections through noninfected tissue</a:t>
            </a:r>
          </a:p>
          <a:p>
            <a:r>
              <a:rPr lang="en-US" sz="2800" dirty="0">
                <a:solidFill>
                  <a:srgbClr val="000000"/>
                </a:solidFill>
              </a:rPr>
              <a:t>T</a:t>
            </a:r>
            <a:r>
              <a:rPr lang="en-US" sz="2800" b="0" i="0" u="none" strike="noStrike" baseline="0" dirty="0">
                <a:solidFill>
                  <a:srgbClr val="000000"/>
                </a:solidFill>
              </a:rPr>
              <a:t>aking dental radiographs</a:t>
            </a:r>
          </a:p>
          <a:p>
            <a:r>
              <a:rPr lang="en-US" sz="2800" dirty="0">
                <a:solidFill>
                  <a:srgbClr val="000000"/>
                </a:solidFill>
              </a:rPr>
              <a:t>P</a:t>
            </a:r>
            <a:r>
              <a:rPr lang="en-US" sz="2800" b="0" i="0" u="none" strike="noStrike" baseline="0" dirty="0">
                <a:solidFill>
                  <a:srgbClr val="000000"/>
                </a:solidFill>
              </a:rPr>
              <a:t>lacement of removable prosthodontic or orthodontic appliances</a:t>
            </a:r>
          </a:p>
          <a:p>
            <a:r>
              <a:rPr lang="en-US" sz="2800" dirty="0">
                <a:solidFill>
                  <a:srgbClr val="000000"/>
                </a:solidFill>
              </a:rPr>
              <a:t>A</a:t>
            </a:r>
            <a:r>
              <a:rPr lang="en-US" sz="2800" b="0" i="0" u="none" strike="noStrike" baseline="0" dirty="0">
                <a:solidFill>
                  <a:srgbClr val="000000"/>
                </a:solidFill>
              </a:rPr>
              <a:t>djustment of orthodontic appliances</a:t>
            </a:r>
          </a:p>
          <a:p>
            <a:r>
              <a:rPr lang="en-US" sz="2800" dirty="0">
                <a:solidFill>
                  <a:srgbClr val="000000"/>
                </a:solidFill>
              </a:rPr>
              <a:t>P</a:t>
            </a:r>
            <a:r>
              <a:rPr lang="en-US" sz="2800" b="0" i="0" u="none" strike="noStrike" baseline="0" dirty="0">
                <a:solidFill>
                  <a:srgbClr val="000000"/>
                </a:solidFill>
              </a:rPr>
              <a:t>lacement of orthodontic brackets</a:t>
            </a:r>
          </a:p>
          <a:p>
            <a:r>
              <a:rPr lang="en-US" sz="2800" dirty="0">
                <a:solidFill>
                  <a:srgbClr val="000000"/>
                </a:solidFill>
              </a:rPr>
              <a:t>S</a:t>
            </a:r>
            <a:r>
              <a:rPr lang="en-US" sz="2800" b="0" i="0" u="none" strike="noStrike" baseline="0" dirty="0">
                <a:solidFill>
                  <a:srgbClr val="000000"/>
                </a:solidFill>
              </a:rPr>
              <a:t>hedding of primary teeth</a:t>
            </a:r>
          </a:p>
          <a:p>
            <a:r>
              <a:rPr lang="en-US" sz="2800" dirty="0">
                <a:solidFill>
                  <a:srgbClr val="000000"/>
                </a:solidFill>
              </a:rPr>
              <a:t>B</a:t>
            </a:r>
            <a:r>
              <a:rPr lang="en-US" sz="2800" b="0" i="0" u="none" strike="noStrike" baseline="0" dirty="0">
                <a:solidFill>
                  <a:srgbClr val="000000"/>
                </a:solidFill>
              </a:rPr>
              <a:t>leeding from trauma to the lips or oral mucosa. 	</a:t>
            </a:r>
          </a:p>
          <a:p>
            <a:endParaRPr lang="en-CA" sz="2000" dirty="0">
              <a:latin typeface="+mj-lt"/>
            </a:endParaRPr>
          </a:p>
        </p:txBody>
      </p:sp>
    </p:spTree>
    <p:extLst>
      <p:ext uri="{BB962C8B-B14F-4D97-AF65-F5344CB8AC3E}">
        <p14:creationId xmlns:p14="http://schemas.microsoft.com/office/powerpoint/2010/main" val="27714587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9D545-5640-ADD3-A732-DE65908C3A27}"/>
              </a:ext>
            </a:extLst>
          </p:cNvPr>
          <p:cNvSpPr>
            <a:spLocks noGrp="1"/>
          </p:cNvSpPr>
          <p:nvPr>
            <p:ph type="title"/>
          </p:nvPr>
        </p:nvSpPr>
        <p:spPr/>
        <p:txBody>
          <a:bodyPr/>
          <a:lstStyle/>
          <a:p>
            <a:endParaRPr lang="en-CA"/>
          </a:p>
        </p:txBody>
      </p:sp>
      <p:sp>
        <p:nvSpPr>
          <p:cNvPr id="3" name="Text Placeholder 2">
            <a:extLst>
              <a:ext uri="{FF2B5EF4-FFF2-40B4-BE49-F238E27FC236}">
                <a16:creationId xmlns:a16="http://schemas.microsoft.com/office/drawing/2014/main" id="{E4DDB4B5-4550-7DAF-B55F-22F9C9EC4905}"/>
              </a:ext>
            </a:extLst>
          </p:cNvPr>
          <p:cNvSpPr>
            <a:spLocks noGrp="1"/>
          </p:cNvSpPr>
          <p:nvPr>
            <p:ph type="body" idx="1"/>
          </p:nvPr>
        </p:nvSpPr>
        <p:spPr/>
        <p:txBody>
          <a:bodyPr/>
          <a:lstStyle/>
          <a:p>
            <a:endParaRPr lang="en-CA" dirty="0"/>
          </a:p>
        </p:txBody>
      </p:sp>
      <p:pic>
        <p:nvPicPr>
          <p:cNvPr id="5" name="Picture 4" descr="A medical information sheet with text&#10;&#10;Description automatically generated with medium confidence">
            <a:extLst>
              <a:ext uri="{FF2B5EF4-FFF2-40B4-BE49-F238E27FC236}">
                <a16:creationId xmlns:a16="http://schemas.microsoft.com/office/drawing/2014/main" id="{358A3CF3-DE58-70DA-AD7F-5D3E4019B5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609600"/>
            <a:ext cx="11734800" cy="7584440"/>
          </a:xfrm>
          <a:prstGeom prst="rect">
            <a:avLst/>
          </a:prstGeom>
        </p:spPr>
      </p:pic>
    </p:spTree>
    <p:extLst>
      <p:ext uri="{BB962C8B-B14F-4D97-AF65-F5344CB8AC3E}">
        <p14:creationId xmlns:p14="http://schemas.microsoft.com/office/powerpoint/2010/main" val="32589671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68400" y="876300"/>
            <a:ext cx="10678160" cy="628377"/>
          </a:xfrm>
          <a:prstGeom prst="rect">
            <a:avLst/>
          </a:prstGeom>
        </p:spPr>
        <p:txBody>
          <a:bodyPr vert="horz" wrap="square" lIns="0" tIns="12700" rIns="0" bIns="0" rtlCol="0">
            <a:spAutoFit/>
          </a:bodyPr>
          <a:lstStyle/>
          <a:p>
            <a:pPr marL="12700">
              <a:lnSpc>
                <a:spcPct val="100000"/>
              </a:lnSpc>
              <a:spcBef>
                <a:spcPts val="100"/>
              </a:spcBef>
            </a:pPr>
            <a:r>
              <a:rPr sz="4000" spc="60" dirty="0"/>
              <a:t>Prophylactic</a:t>
            </a:r>
            <a:r>
              <a:rPr sz="4000" spc="-80" dirty="0"/>
              <a:t> </a:t>
            </a:r>
            <a:r>
              <a:rPr sz="4000" spc="80" dirty="0"/>
              <a:t>Antibiotics</a:t>
            </a:r>
          </a:p>
        </p:txBody>
      </p:sp>
      <p:sp>
        <p:nvSpPr>
          <p:cNvPr id="4" name="object 4"/>
          <p:cNvSpPr txBox="1"/>
          <p:nvPr/>
        </p:nvSpPr>
        <p:spPr>
          <a:xfrm>
            <a:off x="1089025" y="1752600"/>
            <a:ext cx="10112375" cy="7664727"/>
          </a:xfrm>
          <a:prstGeom prst="rect">
            <a:avLst/>
          </a:prstGeom>
        </p:spPr>
        <p:txBody>
          <a:bodyPr vert="horz" wrap="square" lIns="0" tIns="33020" rIns="0" bIns="0" rtlCol="0">
            <a:spAutoFit/>
          </a:bodyPr>
          <a:lstStyle/>
          <a:p>
            <a:pPr marL="50800" marR="43180">
              <a:lnSpc>
                <a:spcPts val="4300"/>
              </a:lnSpc>
              <a:spcBef>
                <a:spcPts val="260"/>
              </a:spcBef>
            </a:pPr>
            <a:r>
              <a:rPr sz="2000" spc="-45" dirty="0">
                <a:latin typeface="+mj-lt"/>
                <a:cs typeface="Arial MT"/>
              </a:rPr>
              <a:t>Prior </a:t>
            </a:r>
            <a:r>
              <a:rPr sz="2000" dirty="0">
                <a:latin typeface="+mj-lt"/>
                <a:cs typeface="Arial MT"/>
              </a:rPr>
              <a:t>to </a:t>
            </a:r>
            <a:r>
              <a:rPr sz="2000" spc="50" dirty="0">
                <a:latin typeface="+mj-lt"/>
                <a:cs typeface="Arial MT"/>
              </a:rPr>
              <a:t>performing </a:t>
            </a:r>
            <a:r>
              <a:rPr sz="2000" spc="30" dirty="0">
                <a:latin typeface="+mj-lt"/>
                <a:cs typeface="Arial MT"/>
              </a:rPr>
              <a:t>dental </a:t>
            </a:r>
            <a:r>
              <a:rPr sz="2000" spc="45" dirty="0">
                <a:latin typeface="+mj-lt"/>
                <a:cs typeface="Arial MT"/>
              </a:rPr>
              <a:t>procedures </a:t>
            </a:r>
            <a:r>
              <a:rPr sz="2000" spc="35" dirty="0">
                <a:latin typeface="+mj-lt"/>
                <a:cs typeface="Arial MT"/>
              </a:rPr>
              <a:t>which </a:t>
            </a:r>
            <a:r>
              <a:rPr sz="2000" spc="40" dirty="0">
                <a:latin typeface="+mj-lt"/>
                <a:cs typeface="Arial MT"/>
              </a:rPr>
              <a:t> </a:t>
            </a:r>
            <a:r>
              <a:rPr sz="2000" spc="-5" dirty="0">
                <a:latin typeface="+mj-lt"/>
                <a:cs typeface="Arial MT"/>
              </a:rPr>
              <a:t>involve</a:t>
            </a:r>
            <a:r>
              <a:rPr sz="2000" spc="15" dirty="0">
                <a:latin typeface="+mj-lt"/>
                <a:cs typeface="Arial MT"/>
              </a:rPr>
              <a:t> </a:t>
            </a:r>
            <a:r>
              <a:rPr sz="2000" spc="45" dirty="0">
                <a:latin typeface="+mj-lt"/>
                <a:cs typeface="Arial MT"/>
              </a:rPr>
              <a:t>gingival</a:t>
            </a:r>
            <a:r>
              <a:rPr sz="2000" spc="15" dirty="0">
                <a:latin typeface="+mj-lt"/>
                <a:cs typeface="Arial MT"/>
              </a:rPr>
              <a:t> </a:t>
            </a:r>
            <a:r>
              <a:rPr sz="2000" spc="10" dirty="0">
                <a:latin typeface="+mj-lt"/>
                <a:cs typeface="Arial MT"/>
              </a:rPr>
              <a:t>manipulation,</a:t>
            </a:r>
            <a:r>
              <a:rPr sz="2000" spc="15" dirty="0">
                <a:latin typeface="+mj-lt"/>
                <a:cs typeface="Arial MT"/>
              </a:rPr>
              <a:t> </a:t>
            </a:r>
            <a:r>
              <a:rPr sz="2000" spc="-5" dirty="0">
                <a:latin typeface="+mj-lt"/>
                <a:cs typeface="Arial MT"/>
              </a:rPr>
              <a:t>some</a:t>
            </a:r>
            <a:r>
              <a:rPr sz="2000" spc="20" dirty="0">
                <a:latin typeface="+mj-lt"/>
                <a:cs typeface="Arial MT"/>
              </a:rPr>
              <a:t> patients</a:t>
            </a:r>
            <a:r>
              <a:rPr sz="2000" spc="15" dirty="0">
                <a:latin typeface="+mj-lt"/>
                <a:cs typeface="Arial MT"/>
              </a:rPr>
              <a:t> </a:t>
            </a:r>
            <a:r>
              <a:rPr sz="2000" dirty="0">
                <a:latin typeface="+mj-lt"/>
                <a:cs typeface="Arial MT"/>
              </a:rPr>
              <a:t>may </a:t>
            </a:r>
            <a:r>
              <a:rPr sz="2000" spc="-985" dirty="0">
                <a:latin typeface="+mj-lt"/>
                <a:cs typeface="Arial MT"/>
              </a:rPr>
              <a:t> </a:t>
            </a:r>
            <a:r>
              <a:rPr sz="2000" spc="5" dirty="0">
                <a:latin typeface="+mj-lt"/>
                <a:cs typeface="Arial MT"/>
              </a:rPr>
              <a:t>require</a:t>
            </a:r>
            <a:r>
              <a:rPr sz="2000" spc="-5" dirty="0">
                <a:latin typeface="+mj-lt"/>
                <a:cs typeface="Arial MT"/>
              </a:rPr>
              <a:t> </a:t>
            </a:r>
            <a:r>
              <a:rPr sz="2000" spc="60" dirty="0">
                <a:latin typeface="+mj-lt"/>
                <a:cs typeface="Arial MT"/>
              </a:rPr>
              <a:t>prophylactic</a:t>
            </a:r>
            <a:r>
              <a:rPr sz="2000" dirty="0">
                <a:latin typeface="+mj-lt"/>
                <a:cs typeface="Arial MT"/>
              </a:rPr>
              <a:t> </a:t>
            </a:r>
            <a:r>
              <a:rPr sz="2000" spc="30" dirty="0">
                <a:latin typeface="+mj-lt"/>
                <a:cs typeface="Arial MT"/>
              </a:rPr>
              <a:t>antibiotics.</a:t>
            </a:r>
            <a:endParaRPr sz="2000" dirty="0">
              <a:latin typeface="+mj-lt"/>
              <a:cs typeface="Arial MT"/>
            </a:endParaRPr>
          </a:p>
          <a:p>
            <a:pPr>
              <a:lnSpc>
                <a:spcPct val="100000"/>
              </a:lnSpc>
              <a:spcBef>
                <a:spcPts val="15"/>
              </a:spcBef>
            </a:pPr>
            <a:endParaRPr sz="2000" dirty="0">
              <a:latin typeface="+mj-lt"/>
              <a:cs typeface="Arial MT"/>
            </a:endParaRPr>
          </a:p>
          <a:p>
            <a:pPr marL="939800" marR="551815" indent="-444500">
              <a:lnSpc>
                <a:spcPts val="4300"/>
              </a:lnSpc>
              <a:buSzPct val="75000"/>
              <a:buChar char="•"/>
              <a:tabLst>
                <a:tab pos="939165" algn="l"/>
                <a:tab pos="939800" algn="l"/>
              </a:tabLst>
            </a:pPr>
            <a:r>
              <a:rPr lang="en-US" sz="2000" b="0" i="0" u="none" strike="noStrike" baseline="0" dirty="0">
                <a:solidFill>
                  <a:srgbClr val="000000"/>
                </a:solidFill>
                <a:latin typeface="+mj-lt"/>
              </a:rPr>
              <a:t>Recently  American Heart Association (</a:t>
            </a:r>
            <a:r>
              <a:rPr lang="en-US" sz="2000" b="1" i="0" u="none" strike="noStrike" baseline="0" dirty="0">
                <a:solidFill>
                  <a:srgbClr val="000000"/>
                </a:solidFill>
                <a:latin typeface="+mj-lt"/>
              </a:rPr>
              <a:t>AHA</a:t>
            </a:r>
            <a:r>
              <a:rPr lang="en-US" sz="2000" b="0" i="0" u="none" strike="noStrike" baseline="0" dirty="0">
                <a:solidFill>
                  <a:srgbClr val="000000"/>
                </a:solidFill>
                <a:latin typeface="+mj-lt"/>
              </a:rPr>
              <a:t>) guidelines have removed the use of clindamycin due to frequent and severe drug reactions related to community-acquired </a:t>
            </a:r>
            <a:r>
              <a:rPr lang="en-US" sz="2000" b="0" i="1" u="none" strike="noStrike" baseline="0" dirty="0">
                <a:solidFill>
                  <a:srgbClr val="000000"/>
                </a:solidFill>
                <a:latin typeface="+mj-lt"/>
              </a:rPr>
              <a:t>Clostridium difficile </a:t>
            </a:r>
            <a:r>
              <a:rPr lang="en-US" sz="2000" b="0" i="0" u="none" strike="noStrike" baseline="0" dirty="0">
                <a:solidFill>
                  <a:srgbClr val="000000"/>
                </a:solidFill>
                <a:latin typeface="+mj-lt"/>
              </a:rPr>
              <a:t>infections. </a:t>
            </a:r>
          </a:p>
          <a:p>
            <a:pPr marL="939800" marR="551815" indent="-444500">
              <a:lnSpc>
                <a:spcPts val="4300"/>
              </a:lnSpc>
              <a:buSzPct val="75000"/>
              <a:buChar char="•"/>
              <a:tabLst>
                <a:tab pos="939165" algn="l"/>
                <a:tab pos="939800" algn="l"/>
              </a:tabLst>
            </a:pPr>
            <a:r>
              <a:rPr lang="en-US" sz="2000" b="0" i="0" u="none" strike="noStrike" baseline="0" dirty="0">
                <a:solidFill>
                  <a:srgbClr val="000000"/>
                </a:solidFill>
                <a:latin typeface="+mj-lt"/>
              </a:rPr>
              <a:t>Doxycycline is recommended as an alternative for patients unable to tolerate a penicillin, cephalosporin, or macrolide .Short-term use (less than 21 days) of doxycycline had not been associated with tooth discoloration in children under eight years of age. </a:t>
            </a:r>
          </a:p>
          <a:p>
            <a:pPr marL="939800" marR="551815" indent="-444500">
              <a:lnSpc>
                <a:spcPts val="4300"/>
              </a:lnSpc>
              <a:buSzPct val="75000"/>
              <a:buChar char="•"/>
              <a:tabLst>
                <a:tab pos="939165" algn="l"/>
                <a:tab pos="939800" algn="l"/>
              </a:tabLst>
            </a:pPr>
            <a:r>
              <a:rPr lang="en-US" sz="2000" b="0" i="0" u="none" strike="noStrike" baseline="0" dirty="0">
                <a:solidFill>
                  <a:srgbClr val="000000"/>
                </a:solidFill>
                <a:latin typeface="+mj-lt"/>
              </a:rPr>
              <a:t>Antibiotic prophylaxis should be given 30-60 minutes prior to the procedure; however, it can be given up to two hours after a dental procedure.</a:t>
            </a:r>
          </a:p>
          <a:p>
            <a:pPr marL="939800" marR="551815" indent="-444500">
              <a:lnSpc>
                <a:spcPts val="4300"/>
              </a:lnSpc>
              <a:buSzPct val="75000"/>
              <a:buChar char="•"/>
              <a:tabLst>
                <a:tab pos="939165" algn="l"/>
                <a:tab pos="939800" algn="l"/>
              </a:tabLst>
            </a:pPr>
            <a:r>
              <a:rPr lang="en-US" sz="2000" b="0" i="0" u="none" strike="noStrike" baseline="0" dirty="0">
                <a:solidFill>
                  <a:srgbClr val="000000"/>
                </a:solidFill>
                <a:latin typeface="+mj-lt"/>
              </a:rPr>
              <a:t> A different class of antibiotics is indicated if the patient is already on oral antibiotic therapy or has an allergy or anaphylactic reaction.</a:t>
            </a:r>
            <a:endParaRPr sz="2000" dirty="0">
              <a:latin typeface="+mj-lt"/>
              <a:cs typeface="Arial M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descr="A screenshot of a medical procedure&#10;&#10;Description automatically generated">
            <a:extLst>
              <a:ext uri="{FF2B5EF4-FFF2-40B4-BE49-F238E27FC236}">
                <a16:creationId xmlns:a16="http://schemas.microsoft.com/office/drawing/2014/main" id="{5D154810-89F6-1E29-0FEE-C884F3AFC6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7000" y="609600"/>
            <a:ext cx="10286999" cy="7772399"/>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C107E08-A77F-A664-70B2-032A40176F5E}"/>
              </a:ext>
            </a:extLst>
          </p:cNvPr>
          <p:cNvSpPr>
            <a:spLocks noGrp="1"/>
          </p:cNvSpPr>
          <p:nvPr>
            <p:ph type="body" idx="1"/>
          </p:nvPr>
        </p:nvSpPr>
        <p:spPr>
          <a:xfrm>
            <a:off x="957579" y="1143000"/>
            <a:ext cx="11089640" cy="6155531"/>
          </a:xfrm>
        </p:spPr>
        <p:txBody>
          <a:bodyPr/>
          <a:lstStyle/>
          <a:p>
            <a:pPr algn="just"/>
            <a:r>
              <a:rPr lang="en-CA" sz="2000" b="1" i="0" u="none" strike="noStrike" baseline="0" dirty="0">
                <a:solidFill>
                  <a:srgbClr val="000000"/>
                </a:solidFill>
                <a:latin typeface="+mj-lt"/>
              </a:rPr>
              <a:t>Patients with compromised immunity </a:t>
            </a:r>
          </a:p>
          <a:p>
            <a:pPr algn="just"/>
            <a:endParaRPr lang="en-CA" sz="2000" b="1" dirty="0">
              <a:solidFill>
                <a:srgbClr val="000000"/>
              </a:solidFill>
              <a:latin typeface="+mj-lt"/>
            </a:endParaRPr>
          </a:p>
          <a:p>
            <a:pPr algn="just"/>
            <a:endParaRPr lang="en-CA" sz="2000" b="1" i="0" u="none" strike="noStrike" baseline="0" dirty="0">
              <a:solidFill>
                <a:srgbClr val="000000"/>
              </a:solidFill>
              <a:latin typeface="+mj-lt"/>
            </a:endParaRPr>
          </a:p>
          <a:p>
            <a:pPr algn="just"/>
            <a:endParaRPr lang="en-CA" sz="2000" b="0" i="0" u="none" strike="noStrike" baseline="0" dirty="0">
              <a:solidFill>
                <a:srgbClr val="000000"/>
              </a:solidFill>
              <a:latin typeface="+mj-lt"/>
            </a:endParaRPr>
          </a:p>
          <a:p>
            <a:pPr algn="just"/>
            <a:r>
              <a:rPr lang="en-US" sz="2000" b="0" i="0" u="none" strike="noStrike" baseline="0" dirty="0">
                <a:solidFill>
                  <a:srgbClr val="000000"/>
                </a:solidFill>
                <a:latin typeface="+mj-lt"/>
              </a:rPr>
              <a:t>Noncardiac patients with a compromised immune system may be at risk for complications of bacteremia and distant site infection following invasive dental procedures. </a:t>
            </a:r>
          </a:p>
          <a:p>
            <a:pPr algn="just"/>
            <a:endParaRPr lang="en-US" sz="2000" dirty="0">
              <a:solidFill>
                <a:srgbClr val="000000"/>
              </a:solidFill>
              <a:latin typeface="+mj-lt"/>
            </a:endParaRPr>
          </a:p>
          <a:p>
            <a:pPr algn="just"/>
            <a:r>
              <a:rPr lang="en-US" sz="2000" b="0" i="0" u="none" strike="noStrike" baseline="0" dirty="0">
                <a:solidFill>
                  <a:srgbClr val="000000"/>
                </a:solidFill>
                <a:latin typeface="+mj-lt"/>
              </a:rPr>
              <a:t>Consultation with the patient’s physician .</a:t>
            </a:r>
          </a:p>
          <a:p>
            <a:pPr algn="just"/>
            <a:r>
              <a:rPr lang="en-US" sz="2000" dirty="0">
                <a:solidFill>
                  <a:srgbClr val="000000"/>
                </a:solidFill>
                <a:latin typeface="+mj-lt"/>
              </a:rPr>
              <a:t>Hig</a:t>
            </a:r>
            <a:r>
              <a:rPr lang="en-US" sz="2000" b="0" i="0" u="none" strike="noStrike" baseline="0" dirty="0">
                <a:solidFill>
                  <a:srgbClr val="000000"/>
                </a:solidFill>
                <a:latin typeface="+mj-lt"/>
              </a:rPr>
              <a:t>h-risk patients who should be considered for use of prophylaxis includes :</a:t>
            </a:r>
          </a:p>
          <a:p>
            <a:pPr algn="just"/>
            <a:endParaRPr lang="en-US" sz="2000" b="0" i="0" u="none" strike="noStrike" baseline="0" dirty="0">
              <a:solidFill>
                <a:srgbClr val="000000"/>
              </a:solidFill>
              <a:latin typeface="+mj-lt"/>
            </a:endParaRPr>
          </a:p>
          <a:p>
            <a:pPr algn="just"/>
            <a:r>
              <a:rPr lang="en-US" sz="2000" b="0" i="0" u="none" strike="noStrike" baseline="0" dirty="0">
                <a:solidFill>
                  <a:srgbClr val="000000"/>
                </a:solidFill>
                <a:latin typeface="+mj-lt"/>
              </a:rPr>
              <a:t>a. human immunodeficiency virus (HIV); </a:t>
            </a:r>
          </a:p>
          <a:p>
            <a:pPr algn="just"/>
            <a:r>
              <a:rPr lang="en-US" sz="2000" b="0" i="0" u="none" strike="noStrike" baseline="0" dirty="0">
                <a:solidFill>
                  <a:srgbClr val="000000"/>
                </a:solidFill>
                <a:latin typeface="+mj-lt"/>
              </a:rPr>
              <a:t>b. severe combined immunodeficiency (SCIDS) and other primary immunodeficiency diseases; </a:t>
            </a:r>
          </a:p>
          <a:p>
            <a:pPr algn="just"/>
            <a:r>
              <a:rPr lang="en-CA" sz="2000" b="0" i="0" u="none" strike="noStrike" baseline="0" dirty="0">
                <a:solidFill>
                  <a:srgbClr val="000000"/>
                </a:solidFill>
                <a:latin typeface="+mj-lt"/>
              </a:rPr>
              <a:t>c. neutropenia and other neutrophil-related disorders (e.g., severe congenital neutropenia, leukocyte adhesion deficiency, </a:t>
            </a:r>
            <a:r>
              <a:rPr lang="en-CA" sz="2000" b="0" i="0" u="none" strike="noStrike" baseline="0" dirty="0" err="1">
                <a:solidFill>
                  <a:srgbClr val="000000"/>
                </a:solidFill>
                <a:latin typeface="+mj-lt"/>
              </a:rPr>
              <a:t>Chédiak</a:t>
            </a:r>
            <a:r>
              <a:rPr lang="en-CA" sz="2000" b="0" i="0" u="none" strike="noStrike" baseline="0" dirty="0">
                <a:solidFill>
                  <a:srgbClr val="000000"/>
                </a:solidFill>
                <a:latin typeface="+mj-lt"/>
              </a:rPr>
              <a:t>-Higashi syndrome); </a:t>
            </a:r>
          </a:p>
          <a:p>
            <a:pPr algn="just"/>
            <a:r>
              <a:rPr lang="en-US" sz="2000" b="0" i="0" u="none" strike="noStrike" baseline="0" dirty="0">
                <a:solidFill>
                  <a:srgbClr val="000000"/>
                </a:solidFill>
                <a:latin typeface="+mj-lt"/>
              </a:rPr>
              <a:t>d. cancer chemotherapy, immunosuppressive therapy and/or radiation therapy; or </a:t>
            </a:r>
          </a:p>
          <a:p>
            <a:pPr algn="just"/>
            <a:r>
              <a:rPr lang="en-US" sz="2000" b="0" i="0" u="none" strike="noStrike" baseline="0" dirty="0">
                <a:solidFill>
                  <a:srgbClr val="000000"/>
                </a:solidFill>
                <a:latin typeface="+mj-lt"/>
              </a:rPr>
              <a:t>e. hematopoietic stem cell or solid organ trans-plantation. </a:t>
            </a:r>
          </a:p>
          <a:p>
            <a:pPr algn="just"/>
            <a:r>
              <a:rPr lang="en-US" sz="2000" b="0" i="0" u="none" strike="noStrike" baseline="0" dirty="0">
                <a:solidFill>
                  <a:srgbClr val="000000"/>
                </a:solidFill>
                <a:latin typeface="+mj-lt"/>
              </a:rPr>
              <a:t>2. history of head and neck radiotherapy. </a:t>
            </a:r>
          </a:p>
          <a:p>
            <a:pPr algn="just"/>
            <a:r>
              <a:rPr lang="en-CA" sz="2000" b="0" i="0" u="none" strike="noStrike" baseline="0" dirty="0">
                <a:solidFill>
                  <a:srgbClr val="000000"/>
                </a:solidFill>
                <a:latin typeface="+mj-lt"/>
              </a:rPr>
              <a:t>3. autoimmune disease (e.g., juvenile arthritis, systemic lupus erythematosus). </a:t>
            </a:r>
          </a:p>
          <a:p>
            <a:pPr algn="just"/>
            <a:r>
              <a:rPr lang="it-IT" sz="2000" b="0" i="0" u="none" strike="noStrike" baseline="0" dirty="0">
                <a:solidFill>
                  <a:srgbClr val="000000"/>
                </a:solidFill>
                <a:latin typeface="+mj-lt"/>
              </a:rPr>
              <a:t>4. sickle cell anemia.</a:t>
            </a:r>
          </a:p>
          <a:p>
            <a:pPr algn="just"/>
            <a:r>
              <a:rPr lang="en-US" sz="2000" b="0" i="0" u="none" strike="noStrike" baseline="0" dirty="0">
                <a:solidFill>
                  <a:srgbClr val="000000"/>
                </a:solidFill>
                <a:latin typeface="+mj-lt"/>
              </a:rPr>
              <a:t>5. </a:t>
            </a:r>
            <a:r>
              <a:rPr lang="en-US" sz="2000" b="0" i="0" u="none" strike="noStrike" baseline="0" dirty="0" err="1">
                <a:solidFill>
                  <a:srgbClr val="000000"/>
                </a:solidFill>
                <a:latin typeface="+mj-lt"/>
              </a:rPr>
              <a:t>asplenism</a:t>
            </a:r>
            <a:r>
              <a:rPr lang="en-US" sz="2000" b="0" i="0" u="none" strike="noStrike" baseline="0" dirty="0">
                <a:solidFill>
                  <a:srgbClr val="000000"/>
                </a:solidFill>
                <a:latin typeface="+mj-lt"/>
              </a:rPr>
              <a:t>, status post splenectomy, or complement deficiencies.</a:t>
            </a:r>
            <a:endParaRPr lang="en-CA" sz="2000" dirty="0">
              <a:latin typeface="+mj-lt"/>
            </a:endParaRPr>
          </a:p>
        </p:txBody>
      </p:sp>
    </p:spTree>
    <p:extLst>
      <p:ext uri="{BB962C8B-B14F-4D97-AF65-F5344CB8AC3E}">
        <p14:creationId xmlns:p14="http://schemas.microsoft.com/office/powerpoint/2010/main" val="26912745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23757" y="3276600"/>
            <a:ext cx="8757285" cy="1244600"/>
          </a:xfrm>
          <a:prstGeom prst="rect">
            <a:avLst/>
          </a:prstGeom>
        </p:spPr>
        <p:txBody>
          <a:bodyPr vert="horz" wrap="square" lIns="0" tIns="12700" rIns="0" bIns="0" rtlCol="0">
            <a:spAutoFit/>
          </a:bodyPr>
          <a:lstStyle/>
          <a:p>
            <a:pPr marL="12700">
              <a:lnSpc>
                <a:spcPct val="100000"/>
              </a:lnSpc>
              <a:spcBef>
                <a:spcPts val="100"/>
              </a:spcBef>
            </a:pPr>
            <a:r>
              <a:rPr spc="105" dirty="0"/>
              <a:t>Bleeding</a:t>
            </a:r>
            <a:r>
              <a:rPr spc="-50" dirty="0"/>
              <a:t> </a:t>
            </a:r>
            <a:r>
              <a:rPr spc="30" dirty="0"/>
              <a:t>Disorders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8D992F0-DE3D-D464-6C1E-B48EA7217FC6}"/>
              </a:ext>
            </a:extLst>
          </p:cNvPr>
          <p:cNvSpPr>
            <a:spLocks noGrp="1"/>
          </p:cNvSpPr>
          <p:nvPr>
            <p:ph type="body" idx="1"/>
          </p:nvPr>
        </p:nvSpPr>
        <p:spPr>
          <a:xfrm>
            <a:off x="957579" y="1219200"/>
            <a:ext cx="11089640" cy="7755969"/>
          </a:xfrm>
        </p:spPr>
        <p:txBody>
          <a:bodyPr/>
          <a:lstStyle/>
          <a:p>
            <a:r>
              <a:rPr lang="en-CA" b="1" dirty="0"/>
              <a:t>Classification :</a:t>
            </a:r>
          </a:p>
          <a:p>
            <a:endParaRPr lang="en-CA" dirty="0"/>
          </a:p>
          <a:p>
            <a:pPr marL="742950" indent="-742950">
              <a:buAutoNum type="arabicPeriod"/>
            </a:pPr>
            <a:r>
              <a:rPr lang="en-CA" dirty="0"/>
              <a:t>Coagulation disorders </a:t>
            </a:r>
          </a:p>
          <a:p>
            <a:endParaRPr lang="en-CA" dirty="0"/>
          </a:p>
          <a:p>
            <a:r>
              <a:rPr lang="en-CA" dirty="0"/>
              <a:t>       a) Congenital                            b) Acquired</a:t>
            </a:r>
          </a:p>
          <a:p>
            <a:r>
              <a:rPr lang="en-CA" dirty="0"/>
              <a:t>          - Hemophilia A                          - Vit K Deficiency</a:t>
            </a:r>
          </a:p>
          <a:p>
            <a:r>
              <a:rPr lang="en-CA" dirty="0"/>
              <a:t>          - Hemophilia B                          - Liver Disease</a:t>
            </a:r>
          </a:p>
          <a:p>
            <a:r>
              <a:rPr lang="en-CA" dirty="0"/>
              <a:t>          - Von Willebrand Disease         - Drug Induced</a:t>
            </a:r>
          </a:p>
          <a:p>
            <a:endParaRPr lang="en-CA" dirty="0"/>
          </a:p>
          <a:p>
            <a:pPr marL="742950" indent="-742950">
              <a:buAutoNum type="arabicPeriod" startAt="2"/>
            </a:pPr>
            <a:r>
              <a:rPr lang="en-CA" dirty="0"/>
              <a:t>Platelet Disorders</a:t>
            </a:r>
          </a:p>
          <a:p>
            <a:endParaRPr lang="en-CA" dirty="0"/>
          </a:p>
          <a:p>
            <a:r>
              <a:rPr lang="en-CA" dirty="0"/>
              <a:t>3.   Vascular Disorders</a:t>
            </a:r>
          </a:p>
          <a:p>
            <a:endParaRPr lang="en-CA" dirty="0"/>
          </a:p>
          <a:p>
            <a:r>
              <a:rPr lang="en-CA" dirty="0"/>
              <a:t>4.   Fibrinolytic Disorders</a:t>
            </a:r>
          </a:p>
        </p:txBody>
      </p:sp>
    </p:spTree>
    <p:extLst>
      <p:ext uri="{BB962C8B-B14F-4D97-AF65-F5344CB8AC3E}">
        <p14:creationId xmlns:p14="http://schemas.microsoft.com/office/powerpoint/2010/main" val="9102143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709004" y="1676401"/>
            <a:ext cx="5201920" cy="5715000"/>
          </a:xfrm>
        </p:spPr>
        <p:txBody>
          <a:bodyPr>
            <a:normAutofit/>
          </a:bodyPr>
          <a:lstStyle/>
          <a:p>
            <a:r>
              <a:rPr lang="en-US" dirty="0" err="1"/>
              <a:t>Haemophilia</a:t>
            </a:r>
            <a:r>
              <a:rPr lang="en-US" dirty="0"/>
              <a:t> A </a:t>
            </a:r>
            <a:r>
              <a:rPr lang="mr-IN" dirty="0"/>
              <a:t>–</a:t>
            </a:r>
            <a:r>
              <a:rPr lang="en-US" dirty="0"/>
              <a:t> deficiency of factor VIII</a:t>
            </a:r>
          </a:p>
          <a:p>
            <a:pPr lvl="1"/>
            <a:r>
              <a:rPr lang="en-US" dirty="0"/>
              <a:t>Inherited X-linked recessive</a:t>
            </a:r>
          </a:p>
          <a:p>
            <a:pPr lvl="1"/>
            <a:r>
              <a:rPr lang="en-US" dirty="0"/>
              <a:t>30% spontaneous mutation</a:t>
            </a:r>
          </a:p>
          <a:p>
            <a:r>
              <a:rPr lang="en-US" dirty="0" err="1"/>
              <a:t>Haemophilia</a:t>
            </a:r>
            <a:r>
              <a:rPr lang="en-US" dirty="0"/>
              <a:t> B </a:t>
            </a:r>
            <a:r>
              <a:rPr lang="mr-IN" dirty="0"/>
              <a:t>–</a:t>
            </a:r>
            <a:r>
              <a:rPr lang="en-US" dirty="0"/>
              <a:t> deficiency of factor IX </a:t>
            </a:r>
          </a:p>
          <a:p>
            <a:pPr lvl="1"/>
            <a:r>
              <a:rPr lang="en-US" dirty="0"/>
              <a:t>Christmas disease</a:t>
            </a:r>
          </a:p>
          <a:p>
            <a:pPr lvl="1"/>
            <a:r>
              <a:rPr lang="en-US" dirty="0"/>
              <a:t>Inherited X-linked recessive</a:t>
            </a:r>
          </a:p>
          <a:p>
            <a:pPr lvl="1"/>
            <a:r>
              <a:rPr lang="en-US" dirty="0"/>
              <a:t>Easy bruising, urinary tract bleeds,  nosebleeds</a:t>
            </a:r>
          </a:p>
          <a:p>
            <a:pPr lvl="1"/>
            <a:r>
              <a:rPr lang="en-US" dirty="0"/>
              <a:t>Any surgical procedure to include tranexamic acid</a:t>
            </a:r>
          </a:p>
          <a:p>
            <a:r>
              <a:rPr lang="en-US" dirty="0"/>
              <a:t>Von </a:t>
            </a:r>
            <a:r>
              <a:rPr lang="en-US" dirty="0" err="1"/>
              <a:t>Willebrand’s</a:t>
            </a:r>
            <a:r>
              <a:rPr lang="en-US" dirty="0"/>
              <a:t> disease</a:t>
            </a:r>
          </a:p>
          <a:p>
            <a:pPr lvl="1"/>
            <a:r>
              <a:rPr lang="en-US" dirty="0"/>
              <a:t>Inherited autosomal dominant</a:t>
            </a:r>
          </a:p>
          <a:p>
            <a:pPr lvl="1"/>
            <a:r>
              <a:rPr lang="en-US" dirty="0"/>
              <a:t>Epistaxis, gingival and gastric bleeding</a:t>
            </a:r>
          </a:p>
        </p:txBody>
      </p:sp>
      <p:pic>
        <p:nvPicPr>
          <p:cNvPr id="6" name="Content Placeholder 5"/>
          <p:cNvPicPr>
            <a:picLocks noGrp="1" noChangeAspect="1"/>
          </p:cNvPicPr>
          <p:nvPr>
            <p:ph sz="half" idx="2"/>
          </p:nvPr>
        </p:nvPicPr>
        <p:blipFill>
          <a:blip r:embed="rId3"/>
          <a:srcRect t="-6597" b="-6597"/>
          <a:stretch>
            <a:fillRect/>
          </a:stretch>
        </p:blipFill>
        <p:spPr>
          <a:xfrm>
            <a:off x="6257604" y="990601"/>
            <a:ext cx="5502596" cy="7239000"/>
          </a:xfrm>
          <a:prstGeom prst="rect">
            <a:avLst/>
          </a:prstGeom>
        </p:spPr>
      </p:pic>
    </p:spTree>
    <p:extLst>
      <p:ext uri="{BB962C8B-B14F-4D97-AF65-F5344CB8AC3E}">
        <p14:creationId xmlns:p14="http://schemas.microsoft.com/office/powerpoint/2010/main" val="4338909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3BAF17F-19B8-4ABC-A3B8-BBC846FF7888}"/>
              </a:ext>
            </a:extLst>
          </p:cNvPr>
          <p:cNvSpPr>
            <a:spLocks noGrp="1"/>
          </p:cNvSpPr>
          <p:nvPr>
            <p:ph type="body" idx="1"/>
          </p:nvPr>
        </p:nvSpPr>
        <p:spPr>
          <a:xfrm>
            <a:off x="957580" y="914400"/>
            <a:ext cx="11089640" cy="7325082"/>
          </a:xfrm>
        </p:spPr>
        <p:txBody>
          <a:bodyPr/>
          <a:lstStyle/>
          <a:p>
            <a:endParaRPr lang="en-CA" sz="2800" dirty="0"/>
          </a:p>
          <a:p>
            <a:r>
              <a:rPr lang="en-CA" sz="2800" dirty="0"/>
              <a:t>Dental and medical evaluation of the patient is very important and necessary before treatment ,especially if we are planning an invasive procedure .</a:t>
            </a:r>
          </a:p>
          <a:p>
            <a:endParaRPr lang="en-CA" sz="2800" dirty="0"/>
          </a:p>
          <a:p>
            <a:endParaRPr lang="en-CA" sz="2800" dirty="0"/>
          </a:p>
          <a:p>
            <a:r>
              <a:rPr lang="en-CA" sz="2800" dirty="0"/>
              <a:t>        - Previous unusual bleeding</a:t>
            </a:r>
          </a:p>
          <a:p>
            <a:endParaRPr lang="en-CA" sz="2800" dirty="0"/>
          </a:p>
          <a:p>
            <a:r>
              <a:rPr lang="en-CA" sz="2800" dirty="0"/>
              <a:t>        - Spontaneous bleeding</a:t>
            </a:r>
          </a:p>
          <a:p>
            <a:endParaRPr lang="en-CA" sz="2800" dirty="0"/>
          </a:p>
          <a:p>
            <a:r>
              <a:rPr lang="en-CA" sz="2800" dirty="0"/>
              <a:t>        - Frequent bruising</a:t>
            </a:r>
          </a:p>
          <a:p>
            <a:endParaRPr lang="en-CA" sz="2800" dirty="0"/>
          </a:p>
          <a:p>
            <a:r>
              <a:rPr lang="en-CA" sz="2800" dirty="0"/>
              <a:t>        - Family History (hereditary) </a:t>
            </a:r>
          </a:p>
          <a:p>
            <a:r>
              <a:rPr lang="en-CA" sz="2800" dirty="0"/>
              <a:t> </a:t>
            </a:r>
          </a:p>
          <a:p>
            <a:r>
              <a:rPr lang="en-CA" sz="2800" dirty="0"/>
              <a:t>        - Complete Drug History</a:t>
            </a:r>
          </a:p>
          <a:p>
            <a:endParaRPr lang="en-CA" sz="2800" dirty="0"/>
          </a:p>
          <a:p>
            <a:endParaRPr lang="en-CA" sz="2800" dirty="0"/>
          </a:p>
        </p:txBody>
      </p:sp>
    </p:spTree>
    <p:extLst>
      <p:ext uri="{BB962C8B-B14F-4D97-AF65-F5344CB8AC3E}">
        <p14:creationId xmlns:p14="http://schemas.microsoft.com/office/powerpoint/2010/main" val="28987797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0B92B10-AC3B-6D3D-0EBB-934B214E60DC}"/>
              </a:ext>
            </a:extLst>
          </p:cNvPr>
          <p:cNvSpPr>
            <a:spLocks noGrp="1"/>
          </p:cNvSpPr>
          <p:nvPr>
            <p:ph type="body" idx="1"/>
          </p:nvPr>
        </p:nvSpPr>
        <p:spPr>
          <a:xfrm>
            <a:off x="957579" y="533400"/>
            <a:ext cx="11089640" cy="9971961"/>
          </a:xfrm>
        </p:spPr>
        <p:txBody>
          <a:bodyPr/>
          <a:lstStyle/>
          <a:p>
            <a:r>
              <a:rPr lang="en-CA" dirty="0"/>
              <a:t> Drug History </a:t>
            </a:r>
          </a:p>
          <a:p>
            <a:endParaRPr lang="en-CA" dirty="0"/>
          </a:p>
          <a:p>
            <a:r>
              <a:rPr lang="en-CA" dirty="0"/>
              <a:t>  1. If on anticoagulants – CONSULT their physician before any major surgical procedure</a:t>
            </a:r>
          </a:p>
          <a:p>
            <a:endParaRPr lang="en-CA" dirty="0"/>
          </a:p>
          <a:p>
            <a:r>
              <a:rPr lang="en-CA" dirty="0"/>
              <a:t>  2. Medications can interfere with hemostasis and can cause prolonged bleeding</a:t>
            </a:r>
          </a:p>
          <a:p>
            <a:r>
              <a:rPr lang="en-CA" dirty="0"/>
              <a:t>         - Aspirin interferes with hemostasis</a:t>
            </a:r>
          </a:p>
          <a:p>
            <a:r>
              <a:rPr lang="en-CA" dirty="0"/>
              <a:t>         - NSAIDS increase the effect of warfarin         </a:t>
            </a:r>
          </a:p>
          <a:p>
            <a:r>
              <a:rPr lang="en-CA" dirty="0"/>
              <a:t>-</a:t>
            </a:r>
            <a:r>
              <a:rPr lang="en-CA" dirty="0" err="1"/>
              <a:t>Penicillin,tetracycline,metronidazole,erythromycin</a:t>
            </a:r>
            <a:r>
              <a:rPr lang="en-CA" dirty="0"/>
              <a:t> potentiate the effect of warfarin and increase the risk of bleeding.</a:t>
            </a:r>
          </a:p>
          <a:p>
            <a:endParaRPr lang="en-CA" dirty="0"/>
          </a:p>
          <a:p>
            <a:r>
              <a:rPr lang="en-CA" dirty="0"/>
              <a:t>ALWAYS CONSULT THEIR PHYSICIAN BEFORE PLANNING A DOSE REGIMEN</a:t>
            </a:r>
          </a:p>
          <a:p>
            <a:endParaRPr lang="en-CA" dirty="0"/>
          </a:p>
          <a:p>
            <a:endParaRPr lang="en-CA" dirty="0"/>
          </a:p>
          <a:p>
            <a:endParaRPr lang="en-CA" dirty="0"/>
          </a:p>
        </p:txBody>
      </p:sp>
    </p:spTree>
    <p:extLst>
      <p:ext uri="{BB962C8B-B14F-4D97-AF65-F5344CB8AC3E}">
        <p14:creationId xmlns:p14="http://schemas.microsoft.com/office/powerpoint/2010/main" val="1917778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92EC6-679D-E2C3-BB97-3DD93639741E}"/>
              </a:ext>
            </a:extLst>
          </p:cNvPr>
          <p:cNvSpPr>
            <a:spLocks noGrp="1"/>
          </p:cNvSpPr>
          <p:nvPr>
            <p:ph type="title"/>
          </p:nvPr>
        </p:nvSpPr>
        <p:spPr>
          <a:xfrm>
            <a:off x="1092200" y="876301"/>
            <a:ext cx="11582399" cy="1107996"/>
          </a:xfrm>
        </p:spPr>
        <p:txBody>
          <a:bodyPr/>
          <a:lstStyle/>
          <a:p>
            <a:r>
              <a:rPr lang="en-CA" sz="7200" dirty="0"/>
              <a:t>What are we looking for ?</a:t>
            </a:r>
          </a:p>
        </p:txBody>
      </p:sp>
      <p:sp>
        <p:nvSpPr>
          <p:cNvPr id="3" name="Text Placeholder 2">
            <a:extLst>
              <a:ext uri="{FF2B5EF4-FFF2-40B4-BE49-F238E27FC236}">
                <a16:creationId xmlns:a16="http://schemas.microsoft.com/office/drawing/2014/main" id="{BECB1299-6395-9B0C-2AD6-EE407AD1262D}"/>
              </a:ext>
            </a:extLst>
          </p:cNvPr>
          <p:cNvSpPr>
            <a:spLocks noGrp="1"/>
          </p:cNvSpPr>
          <p:nvPr>
            <p:ph type="body" idx="1"/>
          </p:nvPr>
        </p:nvSpPr>
        <p:spPr>
          <a:xfrm>
            <a:off x="957579" y="2107407"/>
            <a:ext cx="11089640" cy="8186857"/>
          </a:xfrm>
        </p:spPr>
        <p:txBody>
          <a:bodyPr/>
          <a:lstStyle/>
          <a:p>
            <a:r>
              <a:rPr lang="en-CA" sz="2800" dirty="0"/>
              <a:t>- Multiple </a:t>
            </a:r>
            <a:r>
              <a:rPr lang="en-CA" sz="2800" dirty="0" err="1"/>
              <a:t>purpurae</a:t>
            </a:r>
            <a:r>
              <a:rPr lang="en-CA" sz="2800" dirty="0"/>
              <a:t> on the skin </a:t>
            </a:r>
          </a:p>
          <a:p>
            <a:endParaRPr lang="en-CA" sz="2800" dirty="0"/>
          </a:p>
          <a:p>
            <a:r>
              <a:rPr lang="en-CA" sz="2800" dirty="0"/>
              <a:t>- Systemic signs of systemic disease (Jaundice)</a:t>
            </a:r>
          </a:p>
          <a:p>
            <a:endParaRPr lang="en-CA" sz="2800" dirty="0"/>
          </a:p>
          <a:p>
            <a:r>
              <a:rPr lang="en-CA" sz="2800" dirty="0"/>
              <a:t>- Cardiac Patients can show signs of tachycardia and hypertension which can make hemostasis difficult.</a:t>
            </a:r>
          </a:p>
          <a:p>
            <a:endParaRPr lang="en-CA" sz="2800" dirty="0"/>
          </a:p>
          <a:p>
            <a:r>
              <a:rPr lang="en-CA" sz="2800" dirty="0"/>
              <a:t>- Epistaxis</a:t>
            </a:r>
          </a:p>
          <a:p>
            <a:endParaRPr lang="en-CA" sz="2800" dirty="0"/>
          </a:p>
          <a:p>
            <a:r>
              <a:rPr lang="en-CA" sz="2800" dirty="0"/>
              <a:t>- Hematomas</a:t>
            </a:r>
          </a:p>
          <a:p>
            <a:endParaRPr lang="en-CA" sz="2800" dirty="0"/>
          </a:p>
          <a:p>
            <a:r>
              <a:rPr lang="en-CA" sz="2800" dirty="0"/>
              <a:t>- Ecchymosis</a:t>
            </a:r>
          </a:p>
          <a:p>
            <a:endParaRPr lang="en-CA" sz="2800" dirty="0"/>
          </a:p>
          <a:p>
            <a:r>
              <a:rPr lang="en-CA" sz="2800" dirty="0"/>
              <a:t>- Spontaneous gingival bleeding</a:t>
            </a:r>
          </a:p>
          <a:p>
            <a:endParaRPr lang="en-CA" sz="2800" dirty="0"/>
          </a:p>
          <a:p>
            <a:endParaRPr lang="en-CA" sz="2800" dirty="0"/>
          </a:p>
          <a:p>
            <a:endParaRPr lang="en-CA" sz="2800" dirty="0"/>
          </a:p>
          <a:p>
            <a:endParaRPr lang="en-CA" sz="2800" dirty="0"/>
          </a:p>
          <a:p>
            <a:endParaRPr lang="en-CA" sz="2800" dirty="0"/>
          </a:p>
        </p:txBody>
      </p:sp>
    </p:spTree>
    <p:extLst>
      <p:ext uri="{BB962C8B-B14F-4D97-AF65-F5344CB8AC3E}">
        <p14:creationId xmlns:p14="http://schemas.microsoft.com/office/powerpoint/2010/main" val="149215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EABB670-D841-24FA-506C-35BA2E5F0ED2}"/>
              </a:ext>
            </a:extLst>
          </p:cNvPr>
          <p:cNvSpPr>
            <a:spLocks noGrp="1"/>
          </p:cNvSpPr>
          <p:nvPr>
            <p:ph type="body" idx="1"/>
          </p:nvPr>
        </p:nvSpPr>
        <p:spPr>
          <a:xfrm>
            <a:off x="957579" y="1905000"/>
            <a:ext cx="11089640" cy="7201972"/>
          </a:xfrm>
        </p:spPr>
        <p:txBody>
          <a:bodyPr/>
          <a:lstStyle/>
          <a:p>
            <a:r>
              <a:rPr lang="en-CA" b="1" u="sng" dirty="0"/>
              <a:t>LAB Tests:</a:t>
            </a:r>
          </a:p>
          <a:p>
            <a:endParaRPr lang="en-CA" dirty="0"/>
          </a:p>
          <a:p>
            <a:r>
              <a:rPr lang="en-CA" dirty="0"/>
              <a:t>INR : measures the extrinsic pathway (Normal: 1)</a:t>
            </a:r>
          </a:p>
          <a:p>
            <a:endParaRPr lang="en-CA" dirty="0"/>
          </a:p>
          <a:p>
            <a:r>
              <a:rPr lang="en-CA" dirty="0"/>
              <a:t>PTT: evaluates intrinsic coagulation pathway ( 25 +- 10 sec)</a:t>
            </a:r>
          </a:p>
          <a:p>
            <a:endParaRPr lang="en-CA" dirty="0"/>
          </a:p>
          <a:p>
            <a:r>
              <a:rPr lang="en-CA" dirty="0"/>
              <a:t>Bleeding time : determines the platelet functions (2-7 min)</a:t>
            </a:r>
          </a:p>
          <a:p>
            <a:endParaRPr lang="en-CA" dirty="0"/>
          </a:p>
          <a:p>
            <a:r>
              <a:rPr lang="en-CA" dirty="0"/>
              <a:t>Platelet count : quantifies platelet functions (150,000- 450,000 platelets per microlitre of blood)</a:t>
            </a:r>
          </a:p>
          <a:p>
            <a:endParaRPr lang="en-CA" dirty="0"/>
          </a:p>
        </p:txBody>
      </p:sp>
    </p:spTree>
    <p:extLst>
      <p:ext uri="{BB962C8B-B14F-4D97-AF65-F5344CB8AC3E}">
        <p14:creationId xmlns:p14="http://schemas.microsoft.com/office/powerpoint/2010/main" val="859102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20900" y="876300"/>
            <a:ext cx="8757285" cy="1244600"/>
          </a:xfrm>
          <a:prstGeom prst="rect">
            <a:avLst/>
          </a:prstGeom>
        </p:spPr>
        <p:txBody>
          <a:bodyPr vert="horz" wrap="square" lIns="0" tIns="12700" rIns="0" bIns="0" rtlCol="0">
            <a:spAutoFit/>
          </a:bodyPr>
          <a:lstStyle/>
          <a:p>
            <a:pPr marL="12700">
              <a:lnSpc>
                <a:spcPct val="100000"/>
              </a:lnSpc>
              <a:spcBef>
                <a:spcPts val="100"/>
              </a:spcBef>
            </a:pPr>
            <a:r>
              <a:rPr spc="105" dirty="0"/>
              <a:t>Bleeding</a:t>
            </a:r>
            <a:r>
              <a:rPr spc="-50" dirty="0"/>
              <a:t> </a:t>
            </a:r>
            <a:r>
              <a:rPr spc="30" dirty="0"/>
              <a:t>Disorders</a:t>
            </a:r>
          </a:p>
        </p:txBody>
      </p:sp>
      <p:sp>
        <p:nvSpPr>
          <p:cNvPr id="3" name="object 3"/>
          <p:cNvSpPr txBox="1"/>
          <p:nvPr/>
        </p:nvSpPr>
        <p:spPr>
          <a:xfrm>
            <a:off x="990600" y="3350134"/>
            <a:ext cx="196850" cy="436880"/>
          </a:xfrm>
          <a:prstGeom prst="rect">
            <a:avLst/>
          </a:prstGeom>
        </p:spPr>
        <p:txBody>
          <a:bodyPr vert="horz" wrap="square" lIns="0" tIns="12700" rIns="0" bIns="0" rtlCol="0">
            <a:spAutoFit/>
          </a:bodyPr>
          <a:lstStyle/>
          <a:p>
            <a:pPr marL="12700">
              <a:lnSpc>
                <a:spcPct val="100000"/>
              </a:lnSpc>
              <a:spcBef>
                <a:spcPts val="100"/>
              </a:spcBef>
            </a:pPr>
            <a:r>
              <a:rPr sz="2700" spc="400" dirty="0">
                <a:latin typeface="Arial MT"/>
                <a:cs typeface="Arial MT"/>
              </a:rPr>
              <a:t>•</a:t>
            </a:r>
            <a:endParaRPr sz="2700">
              <a:latin typeface="Arial MT"/>
              <a:cs typeface="Arial MT"/>
            </a:endParaRPr>
          </a:p>
        </p:txBody>
      </p:sp>
      <p:sp>
        <p:nvSpPr>
          <p:cNvPr id="4" name="object 4"/>
          <p:cNvSpPr txBox="1"/>
          <p:nvPr/>
        </p:nvSpPr>
        <p:spPr>
          <a:xfrm>
            <a:off x="1397000" y="3276600"/>
            <a:ext cx="10330180" cy="5555367"/>
          </a:xfrm>
          <a:prstGeom prst="rect">
            <a:avLst/>
          </a:prstGeom>
        </p:spPr>
        <p:txBody>
          <a:bodyPr vert="horz" wrap="square" lIns="0" tIns="12700" rIns="0" bIns="0" rtlCol="0">
            <a:spAutoFit/>
          </a:bodyPr>
          <a:lstStyle/>
          <a:p>
            <a:pPr marL="50800">
              <a:lnSpc>
                <a:spcPct val="100000"/>
              </a:lnSpc>
              <a:spcBef>
                <a:spcPts val="100"/>
              </a:spcBef>
            </a:pPr>
            <a:r>
              <a:rPr sz="3600" spc="15" dirty="0">
                <a:latin typeface="Arial MT"/>
                <a:cs typeface="Arial MT"/>
              </a:rPr>
              <a:t>Development</a:t>
            </a:r>
            <a:r>
              <a:rPr sz="3600" spc="-5" dirty="0">
                <a:latin typeface="Arial MT"/>
                <a:cs typeface="Arial MT"/>
              </a:rPr>
              <a:t> </a:t>
            </a:r>
            <a:r>
              <a:rPr sz="3600" dirty="0">
                <a:latin typeface="Arial MT"/>
                <a:cs typeface="Arial MT"/>
              </a:rPr>
              <a:t>of</a:t>
            </a:r>
            <a:r>
              <a:rPr sz="3600" spc="-5" dirty="0">
                <a:latin typeface="Arial MT"/>
                <a:cs typeface="Arial MT"/>
              </a:rPr>
              <a:t> a </a:t>
            </a:r>
            <a:r>
              <a:rPr sz="3600" spc="-10" dirty="0">
                <a:latin typeface="Arial MT"/>
                <a:cs typeface="Arial MT"/>
              </a:rPr>
              <a:t>treatment</a:t>
            </a:r>
            <a:r>
              <a:rPr sz="3600" spc="-5" dirty="0">
                <a:latin typeface="Arial MT"/>
                <a:cs typeface="Arial MT"/>
              </a:rPr>
              <a:t> </a:t>
            </a:r>
            <a:r>
              <a:rPr sz="3600" spc="35" dirty="0">
                <a:latin typeface="Arial MT"/>
                <a:cs typeface="Arial MT"/>
              </a:rPr>
              <a:t>plan:</a:t>
            </a:r>
            <a:endParaRPr sz="3600" dirty="0">
              <a:latin typeface="Arial MT"/>
              <a:cs typeface="Arial MT"/>
            </a:endParaRPr>
          </a:p>
          <a:p>
            <a:pPr>
              <a:lnSpc>
                <a:spcPct val="100000"/>
              </a:lnSpc>
              <a:spcBef>
                <a:spcPts val="25"/>
              </a:spcBef>
            </a:pPr>
            <a:endParaRPr sz="3750" dirty="0">
              <a:latin typeface="Arial MT"/>
              <a:cs typeface="Arial MT"/>
            </a:endParaRPr>
          </a:p>
          <a:p>
            <a:pPr marL="939800" marR="403860" indent="-444500">
              <a:lnSpc>
                <a:spcPts val="4300"/>
              </a:lnSpc>
              <a:buSzPct val="75000"/>
              <a:buChar char="•"/>
              <a:tabLst>
                <a:tab pos="939165" algn="l"/>
                <a:tab pos="939800" algn="l"/>
              </a:tabLst>
            </a:pPr>
            <a:r>
              <a:rPr lang="en-CA" sz="3600" b="1" u="heavy" spc="-5" dirty="0">
                <a:uFill>
                  <a:solidFill>
                    <a:srgbClr val="000000"/>
                  </a:solidFill>
                </a:uFill>
                <a:latin typeface="Arial"/>
                <a:cs typeface="Arial"/>
              </a:rPr>
              <a:t> </a:t>
            </a:r>
            <a:r>
              <a:rPr sz="3600" b="1" u="heavy" spc="-5" dirty="0">
                <a:uFill>
                  <a:solidFill>
                    <a:srgbClr val="000000"/>
                  </a:solidFill>
                </a:uFill>
                <a:latin typeface="Arial"/>
                <a:cs typeface="Arial"/>
              </a:rPr>
              <a:t>Consultation with physician</a:t>
            </a:r>
            <a:endParaRPr lang="en-CA" sz="3600" b="1" u="heavy" spc="-5" dirty="0">
              <a:uFill>
                <a:solidFill>
                  <a:srgbClr val="000000"/>
                </a:solidFill>
              </a:uFill>
              <a:latin typeface="Arial"/>
              <a:cs typeface="Arial"/>
            </a:endParaRPr>
          </a:p>
          <a:p>
            <a:pPr marL="1066800" marR="403860" indent="-571500">
              <a:lnSpc>
                <a:spcPts val="4300"/>
              </a:lnSpc>
              <a:buSzPct val="75000"/>
              <a:buFont typeface="Arial" panose="020B0604020202020204" pitchFamily="34" charset="0"/>
              <a:buChar char="•"/>
              <a:tabLst>
                <a:tab pos="939165" algn="l"/>
                <a:tab pos="939800" algn="l"/>
              </a:tabLst>
            </a:pPr>
            <a:r>
              <a:rPr lang="en-CA" sz="3600" spc="-5" dirty="0">
                <a:uFill>
                  <a:solidFill>
                    <a:srgbClr val="000000"/>
                  </a:solidFill>
                </a:uFill>
                <a:latin typeface="Arial"/>
                <a:cs typeface="Arial"/>
              </a:rPr>
              <a:t>Depends on a) Severity of condition</a:t>
            </a:r>
          </a:p>
          <a:p>
            <a:pPr marL="495300" marR="403860">
              <a:lnSpc>
                <a:spcPts val="4300"/>
              </a:lnSpc>
              <a:buSzPct val="75000"/>
              <a:tabLst>
                <a:tab pos="939165" algn="l"/>
                <a:tab pos="939800" algn="l"/>
              </a:tabLst>
            </a:pPr>
            <a:r>
              <a:rPr lang="en-CA" sz="3600" spc="-5" dirty="0">
                <a:uFill>
                  <a:solidFill>
                    <a:srgbClr val="000000"/>
                  </a:solidFill>
                </a:uFill>
                <a:latin typeface="Arial"/>
                <a:cs typeface="Arial"/>
              </a:rPr>
              <a:t>                          b) Invasiveness of the   </a:t>
            </a:r>
          </a:p>
          <a:p>
            <a:pPr marL="495300" marR="403860">
              <a:lnSpc>
                <a:spcPts val="4300"/>
              </a:lnSpc>
              <a:buSzPct val="75000"/>
              <a:tabLst>
                <a:tab pos="939165" algn="l"/>
                <a:tab pos="939800" algn="l"/>
              </a:tabLst>
            </a:pPr>
            <a:r>
              <a:rPr lang="en-CA" sz="3600" spc="-5" dirty="0">
                <a:uFill>
                  <a:solidFill>
                    <a:srgbClr val="000000"/>
                  </a:solidFill>
                </a:uFill>
                <a:latin typeface="Arial"/>
                <a:cs typeface="Arial"/>
              </a:rPr>
              <a:t>                              planned treatment</a:t>
            </a:r>
            <a:endParaRPr sz="3600" dirty="0">
              <a:latin typeface="Arial MT"/>
              <a:cs typeface="Arial MT"/>
            </a:endParaRPr>
          </a:p>
          <a:p>
            <a:pPr marL="939800" marR="30480" indent="-444500" algn="just">
              <a:lnSpc>
                <a:spcPts val="4300"/>
              </a:lnSpc>
              <a:buSzPct val="75000"/>
              <a:buChar char="•"/>
              <a:tabLst>
                <a:tab pos="939800" algn="l"/>
              </a:tabLst>
            </a:pPr>
            <a:r>
              <a:rPr lang="en-CA" sz="3600" dirty="0">
                <a:latin typeface="Arial MT"/>
                <a:cs typeface="Arial MT"/>
              </a:rPr>
              <a:t>Mild bleeding disorder and limited invasive </a:t>
            </a:r>
            <a:r>
              <a:rPr lang="en-CA" sz="3600" dirty="0" err="1">
                <a:latin typeface="Arial MT"/>
                <a:cs typeface="Arial MT"/>
              </a:rPr>
              <a:t>tx</a:t>
            </a:r>
            <a:r>
              <a:rPr lang="en-CA" sz="3600" dirty="0">
                <a:latin typeface="Arial MT"/>
                <a:cs typeface="Arial MT"/>
              </a:rPr>
              <a:t> – no modification required</a:t>
            </a:r>
          </a:p>
          <a:p>
            <a:pPr marL="939800" marR="30480" indent="-444500" algn="just">
              <a:lnSpc>
                <a:spcPts val="4300"/>
              </a:lnSpc>
              <a:buSzPct val="75000"/>
              <a:buChar char="•"/>
              <a:tabLst>
                <a:tab pos="939800" algn="l"/>
              </a:tabLst>
            </a:pPr>
            <a:r>
              <a:rPr lang="en-CA" sz="3600" dirty="0">
                <a:latin typeface="Arial MT"/>
                <a:cs typeface="Arial MT"/>
              </a:rPr>
              <a:t>Severe bleeding disorder</a:t>
            </a:r>
          </a:p>
          <a:p>
            <a:pPr marL="495300" marR="30480" algn="just">
              <a:lnSpc>
                <a:spcPts val="4300"/>
              </a:lnSpc>
              <a:buSzPct val="75000"/>
              <a:tabLst>
                <a:tab pos="939800" algn="l"/>
              </a:tabLst>
            </a:pPr>
            <a:r>
              <a:rPr lang="en-CA" sz="3600" dirty="0">
                <a:latin typeface="Arial MT"/>
                <a:cs typeface="Arial MT"/>
              </a:rPr>
              <a:t>   – goal is to achieve hemostasis</a:t>
            </a:r>
            <a:endParaRPr sz="3600" dirty="0">
              <a:latin typeface="Arial MT"/>
              <a:cs typeface="Arial M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20900" y="876300"/>
            <a:ext cx="8757285" cy="1244600"/>
          </a:xfrm>
          <a:prstGeom prst="rect">
            <a:avLst/>
          </a:prstGeom>
        </p:spPr>
        <p:txBody>
          <a:bodyPr vert="horz" wrap="square" lIns="0" tIns="12700" rIns="0" bIns="0" rtlCol="0">
            <a:spAutoFit/>
          </a:bodyPr>
          <a:lstStyle/>
          <a:p>
            <a:pPr marL="12700">
              <a:lnSpc>
                <a:spcPct val="100000"/>
              </a:lnSpc>
              <a:spcBef>
                <a:spcPts val="100"/>
              </a:spcBef>
            </a:pPr>
            <a:r>
              <a:rPr spc="105" dirty="0"/>
              <a:t>Bleeding</a:t>
            </a:r>
            <a:r>
              <a:rPr spc="-50" dirty="0"/>
              <a:t> </a:t>
            </a:r>
            <a:r>
              <a:rPr spc="30" dirty="0"/>
              <a:t>Disorders</a:t>
            </a:r>
          </a:p>
        </p:txBody>
      </p:sp>
      <p:sp>
        <p:nvSpPr>
          <p:cNvPr id="3" name="object 3"/>
          <p:cNvSpPr txBox="1"/>
          <p:nvPr/>
        </p:nvSpPr>
        <p:spPr>
          <a:xfrm>
            <a:off x="990600" y="3077084"/>
            <a:ext cx="196850" cy="436880"/>
          </a:xfrm>
          <a:prstGeom prst="rect">
            <a:avLst/>
          </a:prstGeom>
        </p:spPr>
        <p:txBody>
          <a:bodyPr vert="horz" wrap="square" lIns="0" tIns="12700" rIns="0" bIns="0" rtlCol="0">
            <a:spAutoFit/>
          </a:bodyPr>
          <a:lstStyle/>
          <a:p>
            <a:pPr marL="12700">
              <a:lnSpc>
                <a:spcPct val="100000"/>
              </a:lnSpc>
              <a:spcBef>
                <a:spcPts val="100"/>
              </a:spcBef>
            </a:pPr>
            <a:r>
              <a:rPr sz="2700" spc="400" dirty="0">
                <a:latin typeface="Arial MT"/>
                <a:cs typeface="Arial MT"/>
              </a:rPr>
              <a:t>•</a:t>
            </a:r>
            <a:endParaRPr sz="2700">
              <a:latin typeface="Arial MT"/>
              <a:cs typeface="Arial MT"/>
            </a:endParaRPr>
          </a:p>
        </p:txBody>
      </p:sp>
      <p:sp>
        <p:nvSpPr>
          <p:cNvPr id="4" name="object 4"/>
          <p:cNvSpPr txBox="1"/>
          <p:nvPr/>
        </p:nvSpPr>
        <p:spPr>
          <a:xfrm>
            <a:off x="1384300" y="3009900"/>
            <a:ext cx="9435465" cy="5450840"/>
          </a:xfrm>
          <a:prstGeom prst="rect">
            <a:avLst/>
          </a:prstGeom>
        </p:spPr>
        <p:txBody>
          <a:bodyPr vert="horz" wrap="square" lIns="0" tIns="12700" rIns="0" bIns="0" rtlCol="0">
            <a:spAutoFit/>
          </a:bodyPr>
          <a:lstStyle/>
          <a:p>
            <a:pPr marL="63500">
              <a:lnSpc>
                <a:spcPct val="100000"/>
              </a:lnSpc>
              <a:spcBef>
                <a:spcPts val="100"/>
              </a:spcBef>
            </a:pPr>
            <a:r>
              <a:rPr sz="3600" spc="-55" dirty="0">
                <a:latin typeface="Arial MT"/>
                <a:cs typeface="Arial MT"/>
              </a:rPr>
              <a:t>Pain</a:t>
            </a:r>
            <a:r>
              <a:rPr sz="3600" spc="-25" dirty="0">
                <a:latin typeface="Arial MT"/>
                <a:cs typeface="Arial MT"/>
              </a:rPr>
              <a:t> </a:t>
            </a:r>
            <a:r>
              <a:rPr sz="3600" spc="15" dirty="0">
                <a:latin typeface="Arial MT"/>
                <a:cs typeface="Arial MT"/>
              </a:rPr>
              <a:t>control</a:t>
            </a:r>
            <a:endParaRPr sz="3600">
              <a:latin typeface="Arial MT"/>
              <a:cs typeface="Arial MT"/>
            </a:endParaRPr>
          </a:p>
          <a:p>
            <a:pPr>
              <a:lnSpc>
                <a:spcPct val="100000"/>
              </a:lnSpc>
              <a:spcBef>
                <a:spcPts val="25"/>
              </a:spcBef>
            </a:pPr>
            <a:endParaRPr sz="3750">
              <a:latin typeface="Arial MT"/>
              <a:cs typeface="Arial MT"/>
            </a:endParaRPr>
          </a:p>
          <a:p>
            <a:pPr marL="952500" marR="55880" indent="-444500">
              <a:lnSpc>
                <a:spcPts val="4300"/>
              </a:lnSpc>
              <a:buSzPct val="75000"/>
              <a:buChar char="•"/>
              <a:tabLst>
                <a:tab pos="951865" algn="l"/>
                <a:tab pos="952500" algn="l"/>
              </a:tabLst>
            </a:pPr>
            <a:r>
              <a:rPr sz="3600" spc="25" dirty="0">
                <a:latin typeface="Arial MT"/>
                <a:cs typeface="Arial MT"/>
              </a:rPr>
              <a:t>Avoid</a:t>
            </a:r>
            <a:r>
              <a:rPr sz="3600" spc="-5" dirty="0">
                <a:latin typeface="Arial MT"/>
                <a:cs typeface="Arial MT"/>
              </a:rPr>
              <a:t> </a:t>
            </a:r>
            <a:r>
              <a:rPr sz="3600" spc="-70" dirty="0">
                <a:latin typeface="Arial MT"/>
                <a:cs typeface="Arial MT"/>
              </a:rPr>
              <a:t>NSAIDS</a:t>
            </a:r>
            <a:r>
              <a:rPr sz="3600" dirty="0">
                <a:latin typeface="Arial MT"/>
                <a:cs typeface="Arial MT"/>
              </a:rPr>
              <a:t> </a:t>
            </a:r>
            <a:r>
              <a:rPr sz="3600" spc="65" dirty="0">
                <a:latin typeface="Arial MT"/>
                <a:cs typeface="Arial MT"/>
              </a:rPr>
              <a:t>due</a:t>
            </a:r>
            <a:r>
              <a:rPr sz="3600" dirty="0">
                <a:latin typeface="Arial MT"/>
                <a:cs typeface="Arial MT"/>
              </a:rPr>
              <a:t> to </a:t>
            </a:r>
            <a:r>
              <a:rPr sz="3600" spc="45" dirty="0">
                <a:latin typeface="Arial MT"/>
                <a:cs typeface="Arial MT"/>
              </a:rPr>
              <a:t>possible</a:t>
            </a:r>
            <a:r>
              <a:rPr sz="3600" spc="-5" dirty="0">
                <a:latin typeface="Arial MT"/>
                <a:cs typeface="Arial MT"/>
              </a:rPr>
              <a:t> </a:t>
            </a:r>
            <a:r>
              <a:rPr sz="3600" spc="20" dirty="0">
                <a:latin typeface="Arial MT"/>
                <a:cs typeface="Arial MT"/>
              </a:rPr>
              <a:t>affect</a:t>
            </a:r>
            <a:r>
              <a:rPr sz="3600" dirty="0">
                <a:latin typeface="Arial MT"/>
                <a:cs typeface="Arial MT"/>
              </a:rPr>
              <a:t> </a:t>
            </a:r>
            <a:r>
              <a:rPr sz="3600" spc="-5" dirty="0">
                <a:latin typeface="Arial MT"/>
                <a:cs typeface="Arial MT"/>
              </a:rPr>
              <a:t>with </a:t>
            </a:r>
            <a:r>
              <a:rPr sz="3600" spc="-985" dirty="0">
                <a:latin typeface="Arial MT"/>
                <a:cs typeface="Arial MT"/>
              </a:rPr>
              <a:t> </a:t>
            </a:r>
            <a:r>
              <a:rPr sz="3600" spc="20" dirty="0">
                <a:latin typeface="Arial MT"/>
                <a:cs typeface="Arial MT"/>
              </a:rPr>
              <a:t>platelet</a:t>
            </a:r>
            <a:r>
              <a:rPr sz="3600" spc="-5" dirty="0">
                <a:latin typeface="Arial MT"/>
                <a:cs typeface="Arial MT"/>
              </a:rPr>
              <a:t> </a:t>
            </a:r>
            <a:r>
              <a:rPr sz="3600" spc="20" dirty="0">
                <a:latin typeface="Arial MT"/>
                <a:cs typeface="Arial MT"/>
              </a:rPr>
              <a:t>function.</a:t>
            </a:r>
            <a:endParaRPr sz="3600">
              <a:latin typeface="Arial MT"/>
              <a:cs typeface="Arial MT"/>
            </a:endParaRPr>
          </a:p>
          <a:p>
            <a:pPr>
              <a:lnSpc>
                <a:spcPct val="100000"/>
              </a:lnSpc>
              <a:spcBef>
                <a:spcPts val="5"/>
              </a:spcBef>
              <a:buFont typeface="Arial MT"/>
              <a:buChar char="•"/>
            </a:pPr>
            <a:endParaRPr sz="3650">
              <a:latin typeface="Arial MT"/>
              <a:cs typeface="Arial MT"/>
            </a:endParaRPr>
          </a:p>
          <a:p>
            <a:pPr marL="952500" marR="850900" indent="-444500">
              <a:lnSpc>
                <a:spcPts val="4300"/>
              </a:lnSpc>
              <a:buSzPct val="75000"/>
              <a:buChar char="•"/>
              <a:tabLst>
                <a:tab pos="951865" algn="l"/>
                <a:tab pos="952500" algn="l"/>
              </a:tabLst>
            </a:pPr>
            <a:r>
              <a:rPr sz="3600" spc="40" dirty="0">
                <a:latin typeface="Arial MT"/>
                <a:cs typeface="Arial MT"/>
              </a:rPr>
              <a:t>Acute</a:t>
            </a:r>
            <a:r>
              <a:rPr sz="3600" dirty="0">
                <a:latin typeface="Arial MT"/>
                <a:cs typeface="Arial MT"/>
              </a:rPr>
              <a:t> </a:t>
            </a:r>
            <a:r>
              <a:rPr sz="3600" spc="45" dirty="0">
                <a:latin typeface="Arial MT"/>
                <a:cs typeface="Arial MT"/>
              </a:rPr>
              <a:t>pain</a:t>
            </a:r>
            <a:r>
              <a:rPr sz="3600" spc="5" dirty="0">
                <a:latin typeface="Arial MT"/>
                <a:cs typeface="Arial MT"/>
              </a:rPr>
              <a:t> </a:t>
            </a:r>
            <a:r>
              <a:rPr sz="3600" dirty="0">
                <a:latin typeface="Arial MT"/>
                <a:cs typeface="Arial MT"/>
              </a:rPr>
              <a:t>of </a:t>
            </a:r>
            <a:r>
              <a:rPr sz="3600" spc="20" dirty="0">
                <a:latin typeface="Arial MT"/>
                <a:cs typeface="Arial MT"/>
              </a:rPr>
              <a:t>moderate</a:t>
            </a:r>
            <a:r>
              <a:rPr sz="3600" spc="5" dirty="0">
                <a:latin typeface="Arial MT"/>
                <a:cs typeface="Arial MT"/>
              </a:rPr>
              <a:t> </a:t>
            </a:r>
            <a:r>
              <a:rPr sz="3600" spc="-5" dirty="0">
                <a:latin typeface="Arial MT"/>
                <a:cs typeface="Arial MT"/>
              </a:rPr>
              <a:t>intensity</a:t>
            </a:r>
            <a:r>
              <a:rPr sz="3600" dirty="0">
                <a:latin typeface="Arial MT"/>
                <a:cs typeface="Arial MT"/>
              </a:rPr>
              <a:t> </a:t>
            </a:r>
            <a:r>
              <a:rPr sz="3600" spc="45" dirty="0">
                <a:latin typeface="Arial MT"/>
                <a:cs typeface="Arial MT"/>
              </a:rPr>
              <a:t>best </a:t>
            </a:r>
            <a:r>
              <a:rPr sz="3600" spc="-985" dirty="0">
                <a:latin typeface="Arial MT"/>
                <a:cs typeface="Arial MT"/>
              </a:rPr>
              <a:t> </a:t>
            </a:r>
            <a:r>
              <a:rPr sz="3600" spc="55" dirty="0">
                <a:latin typeface="Arial MT"/>
                <a:cs typeface="Arial MT"/>
              </a:rPr>
              <a:t>managed</a:t>
            </a:r>
            <a:r>
              <a:rPr sz="3600" spc="-10" dirty="0">
                <a:latin typeface="Arial MT"/>
                <a:cs typeface="Arial MT"/>
              </a:rPr>
              <a:t> </a:t>
            </a:r>
            <a:r>
              <a:rPr sz="3600" spc="-5" dirty="0">
                <a:latin typeface="Arial MT"/>
                <a:cs typeface="Arial MT"/>
              </a:rPr>
              <a:t>with </a:t>
            </a:r>
            <a:r>
              <a:rPr sz="3600" spc="30" dirty="0">
                <a:latin typeface="Arial MT"/>
                <a:cs typeface="Arial MT"/>
              </a:rPr>
              <a:t>acetaminophen</a:t>
            </a:r>
            <a:endParaRPr sz="3600">
              <a:latin typeface="Arial MT"/>
              <a:cs typeface="Arial MT"/>
            </a:endParaRPr>
          </a:p>
          <a:p>
            <a:pPr>
              <a:lnSpc>
                <a:spcPct val="100000"/>
              </a:lnSpc>
              <a:spcBef>
                <a:spcPts val="20"/>
              </a:spcBef>
              <a:buFont typeface="Arial MT"/>
              <a:buChar char="•"/>
            </a:pPr>
            <a:endParaRPr sz="3600">
              <a:latin typeface="Arial MT"/>
              <a:cs typeface="Arial MT"/>
            </a:endParaRPr>
          </a:p>
          <a:p>
            <a:pPr marL="952500" marR="1816100" indent="-444500">
              <a:lnSpc>
                <a:spcPts val="4300"/>
              </a:lnSpc>
              <a:buSzPct val="75000"/>
              <a:buChar char="•"/>
              <a:tabLst>
                <a:tab pos="951865" algn="l"/>
                <a:tab pos="952500" algn="l"/>
              </a:tabLst>
            </a:pPr>
            <a:r>
              <a:rPr sz="3600" spc="35" dirty="0">
                <a:latin typeface="Arial MT"/>
                <a:cs typeface="Arial MT"/>
              </a:rPr>
              <a:t>Narcotics</a:t>
            </a:r>
            <a:r>
              <a:rPr sz="3600" spc="-10" dirty="0">
                <a:latin typeface="Arial MT"/>
                <a:cs typeface="Arial MT"/>
              </a:rPr>
              <a:t> </a:t>
            </a:r>
            <a:r>
              <a:rPr sz="3600" dirty="0">
                <a:latin typeface="Arial MT"/>
                <a:cs typeface="Arial MT"/>
              </a:rPr>
              <a:t>for</a:t>
            </a:r>
            <a:r>
              <a:rPr sz="3600" spc="-5" dirty="0">
                <a:latin typeface="Arial MT"/>
                <a:cs typeface="Arial MT"/>
              </a:rPr>
              <a:t> </a:t>
            </a:r>
            <a:r>
              <a:rPr sz="3600" spc="-15" dirty="0">
                <a:latin typeface="Arial MT"/>
                <a:cs typeface="Arial MT"/>
              </a:rPr>
              <a:t>severe</a:t>
            </a:r>
            <a:r>
              <a:rPr sz="3600" spc="-5" dirty="0">
                <a:latin typeface="Arial MT"/>
                <a:cs typeface="Arial MT"/>
              </a:rPr>
              <a:t> </a:t>
            </a:r>
            <a:r>
              <a:rPr sz="3600" spc="45" dirty="0">
                <a:latin typeface="Arial MT"/>
                <a:cs typeface="Arial MT"/>
              </a:rPr>
              <a:t>pain</a:t>
            </a:r>
            <a:r>
              <a:rPr sz="3600" spc="-5" dirty="0">
                <a:latin typeface="Arial MT"/>
                <a:cs typeface="Arial MT"/>
              </a:rPr>
              <a:t> </a:t>
            </a:r>
            <a:r>
              <a:rPr sz="3600" spc="-25" dirty="0">
                <a:latin typeface="Arial MT"/>
                <a:cs typeface="Arial MT"/>
              </a:rPr>
              <a:t>are</a:t>
            </a:r>
            <a:r>
              <a:rPr sz="3600" spc="-10" dirty="0">
                <a:latin typeface="Arial MT"/>
                <a:cs typeface="Arial MT"/>
              </a:rPr>
              <a:t> </a:t>
            </a:r>
            <a:r>
              <a:rPr sz="3600" dirty="0">
                <a:latin typeface="Arial MT"/>
                <a:cs typeface="Arial MT"/>
              </a:rPr>
              <a:t>not </a:t>
            </a:r>
            <a:r>
              <a:rPr sz="3600" spc="-985" dirty="0">
                <a:latin typeface="Arial MT"/>
                <a:cs typeface="Arial MT"/>
              </a:rPr>
              <a:t> </a:t>
            </a:r>
            <a:r>
              <a:rPr sz="3600" spc="50" dirty="0">
                <a:latin typeface="Arial MT"/>
                <a:cs typeface="Arial MT"/>
              </a:rPr>
              <a:t>contraindicated</a:t>
            </a:r>
            <a:endParaRPr sz="3600">
              <a:latin typeface="Arial MT"/>
              <a:cs typeface="Arial M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20900" y="876300"/>
            <a:ext cx="8757285" cy="1244600"/>
          </a:xfrm>
          <a:prstGeom prst="rect">
            <a:avLst/>
          </a:prstGeom>
        </p:spPr>
        <p:txBody>
          <a:bodyPr vert="horz" wrap="square" lIns="0" tIns="12700" rIns="0" bIns="0" rtlCol="0">
            <a:spAutoFit/>
          </a:bodyPr>
          <a:lstStyle/>
          <a:p>
            <a:pPr marL="12700">
              <a:lnSpc>
                <a:spcPct val="100000"/>
              </a:lnSpc>
              <a:spcBef>
                <a:spcPts val="100"/>
              </a:spcBef>
            </a:pPr>
            <a:r>
              <a:rPr spc="105" dirty="0"/>
              <a:t>Bleeding</a:t>
            </a:r>
            <a:r>
              <a:rPr spc="-50" dirty="0"/>
              <a:t> </a:t>
            </a:r>
            <a:r>
              <a:rPr spc="30" dirty="0"/>
              <a:t>Disorders</a:t>
            </a:r>
          </a:p>
        </p:txBody>
      </p:sp>
      <p:sp>
        <p:nvSpPr>
          <p:cNvPr id="4" name="object 4"/>
          <p:cNvSpPr txBox="1"/>
          <p:nvPr/>
        </p:nvSpPr>
        <p:spPr>
          <a:xfrm>
            <a:off x="1397000" y="2643632"/>
            <a:ext cx="9044940" cy="4410951"/>
          </a:xfrm>
          <a:prstGeom prst="rect">
            <a:avLst/>
          </a:prstGeom>
        </p:spPr>
        <p:txBody>
          <a:bodyPr vert="horz" wrap="square" lIns="0" tIns="17145" rIns="0" bIns="0" rtlCol="0">
            <a:spAutoFit/>
          </a:bodyPr>
          <a:lstStyle/>
          <a:p>
            <a:pPr marL="25400">
              <a:lnSpc>
                <a:spcPct val="100000"/>
              </a:lnSpc>
              <a:spcBef>
                <a:spcPts val="135"/>
              </a:spcBef>
            </a:pPr>
            <a:r>
              <a:rPr sz="2400" spc="50" dirty="0">
                <a:latin typeface="Arial MT"/>
                <a:cs typeface="Arial MT"/>
              </a:rPr>
              <a:t>Local</a:t>
            </a:r>
            <a:r>
              <a:rPr sz="2400" spc="-25" dirty="0">
                <a:latin typeface="Arial MT"/>
                <a:cs typeface="Arial MT"/>
              </a:rPr>
              <a:t> </a:t>
            </a:r>
            <a:r>
              <a:rPr sz="2400" spc="15" dirty="0">
                <a:latin typeface="Arial MT"/>
                <a:cs typeface="Arial MT"/>
              </a:rPr>
              <a:t>anesthesia:</a:t>
            </a:r>
            <a:endParaRPr sz="2400" dirty="0">
              <a:latin typeface="Arial MT"/>
              <a:cs typeface="Arial MT"/>
            </a:endParaRPr>
          </a:p>
          <a:p>
            <a:pPr>
              <a:lnSpc>
                <a:spcPct val="100000"/>
              </a:lnSpc>
              <a:spcBef>
                <a:spcPts val="30"/>
              </a:spcBef>
            </a:pPr>
            <a:endParaRPr sz="2400" dirty="0">
              <a:latin typeface="Arial MT"/>
              <a:cs typeface="Arial MT"/>
            </a:endParaRPr>
          </a:p>
          <a:p>
            <a:pPr marL="914400" marR="17780" indent="-419100">
              <a:lnSpc>
                <a:spcPct val="102000"/>
              </a:lnSpc>
              <a:buSzPct val="74626"/>
              <a:buChar char="•"/>
              <a:tabLst>
                <a:tab pos="913765" algn="l"/>
                <a:tab pos="914400" algn="l"/>
              </a:tabLst>
            </a:pPr>
            <a:r>
              <a:rPr lang="en-CA" sz="2400" spc="-45" dirty="0" err="1">
                <a:latin typeface="Arial MT"/>
                <a:cs typeface="Arial MT"/>
              </a:rPr>
              <a:t>Intraligamentary</a:t>
            </a:r>
            <a:r>
              <a:rPr lang="en-CA" sz="2400" spc="-45" dirty="0">
                <a:latin typeface="Arial MT"/>
                <a:cs typeface="Arial MT"/>
              </a:rPr>
              <a:t> ,</a:t>
            </a:r>
            <a:r>
              <a:rPr lang="en-CA" sz="2400" spc="-45" dirty="0" err="1">
                <a:latin typeface="Arial MT"/>
                <a:cs typeface="Arial MT"/>
              </a:rPr>
              <a:t>intraosseous,intraplulpal</a:t>
            </a:r>
            <a:r>
              <a:rPr lang="en-CA" sz="2400" spc="-45" dirty="0">
                <a:latin typeface="Arial MT"/>
                <a:cs typeface="Arial MT"/>
              </a:rPr>
              <a:t> </a:t>
            </a:r>
            <a:r>
              <a:rPr sz="2400" spc="30" dirty="0">
                <a:latin typeface="Arial MT"/>
                <a:cs typeface="Arial MT"/>
              </a:rPr>
              <a:t>injection</a:t>
            </a:r>
            <a:r>
              <a:rPr sz="2400" spc="10" dirty="0">
                <a:latin typeface="Arial MT"/>
                <a:cs typeface="Arial MT"/>
              </a:rPr>
              <a:t> </a:t>
            </a:r>
            <a:r>
              <a:rPr sz="2400" spc="20" dirty="0">
                <a:latin typeface="Arial MT"/>
                <a:cs typeface="Arial MT"/>
              </a:rPr>
              <a:t>may</a:t>
            </a:r>
            <a:r>
              <a:rPr sz="2400" spc="5" dirty="0">
                <a:latin typeface="Arial MT"/>
                <a:cs typeface="Arial MT"/>
              </a:rPr>
              <a:t> </a:t>
            </a:r>
            <a:r>
              <a:rPr sz="2400" spc="110" dirty="0">
                <a:latin typeface="Arial MT"/>
                <a:cs typeface="Arial MT"/>
              </a:rPr>
              <a:t>be</a:t>
            </a:r>
            <a:r>
              <a:rPr sz="2400" spc="5" dirty="0">
                <a:latin typeface="Arial MT"/>
                <a:cs typeface="Arial MT"/>
              </a:rPr>
              <a:t> </a:t>
            </a:r>
            <a:r>
              <a:rPr sz="2400" spc="40" dirty="0">
                <a:latin typeface="Arial MT"/>
                <a:cs typeface="Arial MT"/>
              </a:rPr>
              <a:t>preferred</a:t>
            </a:r>
            <a:r>
              <a:rPr sz="2400" spc="10" dirty="0">
                <a:latin typeface="Arial MT"/>
                <a:cs typeface="Arial MT"/>
              </a:rPr>
              <a:t> </a:t>
            </a:r>
            <a:r>
              <a:rPr sz="2400" spc="15" dirty="0">
                <a:latin typeface="Arial MT"/>
                <a:cs typeface="Arial MT"/>
              </a:rPr>
              <a:t>over</a:t>
            </a:r>
            <a:r>
              <a:rPr sz="2400" spc="5" dirty="0">
                <a:latin typeface="Arial MT"/>
                <a:cs typeface="Arial MT"/>
              </a:rPr>
              <a:t> </a:t>
            </a:r>
            <a:r>
              <a:rPr sz="2400" spc="90" dirty="0">
                <a:latin typeface="Arial MT"/>
                <a:cs typeface="Arial MT"/>
              </a:rPr>
              <a:t>block </a:t>
            </a:r>
            <a:r>
              <a:rPr sz="2400" spc="-915" dirty="0">
                <a:latin typeface="Arial MT"/>
                <a:cs typeface="Arial MT"/>
              </a:rPr>
              <a:t> </a:t>
            </a:r>
            <a:r>
              <a:rPr sz="2400" spc="15" dirty="0">
                <a:latin typeface="Arial MT"/>
                <a:cs typeface="Arial MT"/>
              </a:rPr>
              <a:t>anesthesia</a:t>
            </a:r>
            <a:r>
              <a:rPr sz="2400" spc="5" dirty="0">
                <a:latin typeface="Arial MT"/>
                <a:cs typeface="Arial MT"/>
              </a:rPr>
              <a:t> </a:t>
            </a:r>
            <a:r>
              <a:rPr sz="2400" spc="80" dirty="0">
                <a:latin typeface="Arial MT"/>
                <a:cs typeface="Arial MT"/>
              </a:rPr>
              <a:t>due</a:t>
            </a:r>
            <a:r>
              <a:rPr sz="2400" spc="10" dirty="0">
                <a:latin typeface="Arial MT"/>
                <a:cs typeface="Arial MT"/>
              </a:rPr>
              <a:t> to </a:t>
            </a:r>
            <a:r>
              <a:rPr sz="2400" spc="15" dirty="0">
                <a:latin typeface="Arial MT"/>
                <a:cs typeface="Arial MT"/>
              </a:rPr>
              <a:t>hematoma</a:t>
            </a:r>
            <a:r>
              <a:rPr sz="2400" spc="5" dirty="0">
                <a:latin typeface="Arial MT"/>
                <a:cs typeface="Arial MT"/>
              </a:rPr>
              <a:t> </a:t>
            </a:r>
            <a:r>
              <a:rPr sz="2400" spc="10" dirty="0">
                <a:latin typeface="Arial MT"/>
                <a:cs typeface="Arial MT"/>
              </a:rPr>
              <a:t>risk</a:t>
            </a:r>
            <a:endParaRPr lang="en-CA" sz="2400" spc="10" dirty="0">
              <a:latin typeface="Arial MT"/>
              <a:cs typeface="Arial MT"/>
            </a:endParaRPr>
          </a:p>
          <a:p>
            <a:pPr marL="495300" marR="17780">
              <a:lnSpc>
                <a:spcPct val="102000"/>
              </a:lnSpc>
              <a:buSzPct val="74626"/>
              <a:tabLst>
                <a:tab pos="913765" algn="l"/>
                <a:tab pos="914400" algn="l"/>
              </a:tabLst>
            </a:pPr>
            <a:endParaRPr lang="en-CA" sz="2400" spc="10" dirty="0">
              <a:latin typeface="Arial MT"/>
              <a:cs typeface="Arial MT"/>
            </a:endParaRPr>
          </a:p>
          <a:p>
            <a:pPr marL="914400" marR="17780" indent="-419100">
              <a:lnSpc>
                <a:spcPct val="102000"/>
              </a:lnSpc>
              <a:buSzPct val="74626"/>
              <a:buChar char="•"/>
              <a:tabLst>
                <a:tab pos="913765" algn="l"/>
                <a:tab pos="914400" algn="l"/>
              </a:tabLst>
            </a:pPr>
            <a:r>
              <a:rPr lang="en-CA" sz="2400" spc="10" dirty="0">
                <a:latin typeface="Arial MT"/>
                <a:cs typeface="Arial MT"/>
              </a:rPr>
              <a:t>LA with vasoconstrictor be used</a:t>
            </a:r>
          </a:p>
          <a:p>
            <a:pPr marL="914400" marR="17780" indent="-419100">
              <a:lnSpc>
                <a:spcPct val="102000"/>
              </a:lnSpc>
              <a:buSzPct val="74626"/>
              <a:buChar char="•"/>
              <a:tabLst>
                <a:tab pos="913765" algn="l"/>
                <a:tab pos="914400" algn="l"/>
              </a:tabLst>
            </a:pPr>
            <a:endParaRPr lang="en-CA" sz="2400" spc="10" dirty="0">
              <a:latin typeface="Arial MT"/>
              <a:cs typeface="Arial MT"/>
            </a:endParaRPr>
          </a:p>
          <a:p>
            <a:pPr marL="914400" marR="17780" indent="-419100">
              <a:lnSpc>
                <a:spcPct val="102000"/>
              </a:lnSpc>
              <a:buSzPct val="74626"/>
              <a:buChar char="•"/>
              <a:tabLst>
                <a:tab pos="913765" algn="l"/>
                <a:tab pos="914400" algn="l"/>
              </a:tabLst>
            </a:pPr>
            <a:r>
              <a:rPr lang="en-CA" sz="2400" spc="10" dirty="0">
                <a:latin typeface="Arial MT"/>
                <a:cs typeface="Arial MT"/>
              </a:rPr>
              <a:t>Oral sedation( </a:t>
            </a:r>
            <a:r>
              <a:rPr lang="en-CA" sz="2400" spc="10" dirty="0" err="1">
                <a:latin typeface="Arial MT"/>
                <a:cs typeface="Arial MT"/>
              </a:rPr>
              <a:t>Benzodiazepams</a:t>
            </a:r>
            <a:r>
              <a:rPr lang="en-CA" sz="2400" spc="10" dirty="0">
                <a:latin typeface="Arial MT"/>
                <a:cs typeface="Arial MT"/>
              </a:rPr>
              <a:t>) and Nitrous Oxide could be used to reduce anxiety</a:t>
            </a:r>
          </a:p>
          <a:p>
            <a:pPr marL="914400" marR="17780" indent="-419100">
              <a:lnSpc>
                <a:spcPct val="102000"/>
              </a:lnSpc>
              <a:buSzPct val="74626"/>
              <a:buChar char="•"/>
              <a:tabLst>
                <a:tab pos="913765" algn="l"/>
                <a:tab pos="914400" algn="l"/>
              </a:tabLst>
            </a:pPr>
            <a:endParaRPr lang="en-CA" sz="3350" spc="10" dirty="0">
              <a:latin typeface="Arial MT"/>
              <a:cs typeface="Arial MT"/>
            </a:endParaRPr>
          </a:p>
          <a:p>
            <a:pPr marL="914400" marR="17780" indent="-419100">
              <a:lnSpc>
                <a:spcPct val="102000"/>
              </a:lnSpc>
              <a:buSzPct val="74626"/>
              <a:buChar char="•"/>
              <a:tabLst>
                <a:tab pos="913765" algn="l"/>
                <a:tab pos="914400" algn="l"/>
              </a:tabLst>
            </a:pPr>
            <a:endParaRPr sz="3350" dirty="0">
              <a:latin typeface="Arial MT"/>
              <a:cs typeface="Arial MT"/>
            </a:endParaRPr>
          </a:p>
        </p:txBody>
      </p:sp>
      <p:sp>
        <p:nvSpPr>
          <p:cNvPr id="6" name="object 6"/>
          <p:cNvSpPr txBox="1"/>
          <p:nvPr/>
        </p:nvSpPr>
        <p:spPr>
          <a:xfrm>
            <a:off x="1391920" y="6477000"/>
            <a:ext cx="10455910" cy="2608022"/>
          </a:xfrm>
          <a:prstGeom prst="rect">
            <a:avLst/>
          </a:prstGeom>
        </p:spPr>
        <p:txBody>
          <a:bodyPr vert="horz" wrap="square" lIns="0" tIns="17145" rIns="0" bIns="0" rtlCol="0">
            <a:spAutoFit/>
          </a:bodyPr>
          <a:lstStyle/>
          <a:p>
            <a:pPr marL="50800">
              <a:lnSpc>
                <a:spcPct val="100000"/>
              </a:lnSpc>
              <a:spcBef>
                <a:spcPts val="135"/>
              </a:spcBef>
            </a:pPr>
            <a:r>
              <a:rPr sz="2400" spc="15" dirty="0">
                <a:latin typeface="Arial MT"/>
                <a:cs typeface="Arial MT"/>
              </a:rPr>
              <a:t>Periodontal</a:t>
            </a:r>
            <a:r>
              <a:rPr sz="2400" spc="-30" dirty="0">
                <a:latin typeface="Arial MT"/>
                <a:cs typeface="Arial MT"/>
              </a:rPr>
              <a:t> </a:t>
            </a:r>
            <a:r>
              <a:rPr sz="2400" spc="15" dirty="0">
                <a:latin typeface="Arial MT"/>
                <a:cs typeface="Arial MT"/>
              </a:rPr>
              <a:t>Therapy:</a:t>
            </a:r>
            <a:endParaRPr sz="2400" dirty="0">
              <a:latin typeface="Arial MT"/>
              <a:cs typeface="Arial MT"/>
            </a:endParaRPr>
          </a:p>
          <a:p>
            <a:pPr>
              <a:lnSpc>
                <a:spcPct val="100000"/>
              </a:lnSpc>
              <a:spcBef>
                <a:spcPts val="30"/>
              </a:spcBef>
            </a:pPr>
            <a:endParaRPr sz="2400" dirty="0">
              <a:latin typeface="Arial MT"/>
              <a:cs typeface="Arial MT"/>
            </a:endParaRPr>
          </a:p>
          <a:p>
            <a:pPr marL="939800" marR="43180" indent="-419100">
              <a:lnSpc>
                <a:spcPct val="102000"/>
              </a:lnSpc>
              <a:buSzPct val="74626"/>
              <a:buChar char="•"/>
              <a:tabLst>
                <a:tab pos="939165" algn="l"/>
                <a:tab pos="939800" algn="l"/>
              </a:tabLst>
            </a:pPr>
            <a:r>
              <a:rPr sz="2400" spc="45" dirty="0">
                <a:latin typeface="Arial MT"/>
                <a:cs typeface="Arial MT"/>
              </a:rPr>
              <a:t>Rubber</a:t>
            </a:r>
            <a:r>
              <a:rPr sz="2400" spc="10" dirty="0">
                <a:latin typeface="Arial MT"/>
                <a:cs typeface="Arial MT"/>
              </a:rPr>
              <a:t> </a:t>
            </a:r>
            <a:r>
              <a:rPr sz="2400" spc="140" dirty="0">
                <a:latin typeface="Arial MT"/>
                <a:cs typeface="Arial MT"/>
              </a:rPr>
              <a:t>cup</a:t>
            </a:r>
            <a:r>
              <a:rPr sz="2400" spc="15" dirty="0">
                <a:latin typeface="Arial MT"/>
                <a:cs typeface="Arial MT"/>
              </a:rPr>
              <a:t> </a:t>
            </a:r>
            <a:r>
              <a:rPr sz="2400" spc="40" dirty="0">
                <a:latin typeface="Arial MT"/>
                <a:cs typeface="Arial MT"/>
              </a:rPr>
              <a:t>prophylaxis</a:t>
            </a:r>
            <a:r>
              <a:rPr sz="2400" spc="10" dirty="0">
                <a:latin typeface="Arial MT"/>
                <a:cs typeface="Arial MT"/>
              </a:rPr>
              <a:t> </a:t>
            </a:r>
            <a:r>
              <a:rPr sz="2400" spc="80" dirty="0">
                <a:latin typeface="Arial MT"/>
                <a:cs typeface="Arial MT"/>
              </a:rPr>
              <a:t>can</a:t>
            </a:r>
            <a:r>
              <a:rPr sz="2400" spc="15" dirty="0">
                <a:latin typeface="Arial MT"/>
                <a:cs typeface="Arial MT"/>
              </a:rPr>
              <a:t> </a:t>
            </a:r>
            <a:r>
              <a:rPr sz="2400" spc="110" dirty="0">
                <a:latin typeface="Arial MT"/>
                <a:cs typeface="Arial MT"/>
              </a:rPr>
              <a:t>be</a:t>
            </a:r>
            <a:r>
              <a:rPr sz="2400" spc="15" dirty="0">
                <a:latin typeface="Arial MT"/>
                <a:cs typeface="Arial MT"/>
              </a:rPr>
              <a:t> </a:t>
            </a:r>
            <a:r>
              <a:rPr sz="2400" spc="70" dirty="0">
                <a:latin typeface="Arial MT"/>
                <a:cs typeface="Arial MT"/>
              </a:rPr>
              <a:t>performed</a:t>
            </a:r>
            <a:r>
              <a:rPr sz="2400" spc="10" dirty="0">
                <a:latin typeface="Arial MT"/>
                <a:cs typeface="Arial MT"/>
              </a:rPr>
              <a:t> safely </a:t>
            </a:r>
            <a:r>
              <a:rPr sz="2400" spc="-915" dirty="0">
                <a:latin typeface="Arial MT"/>
                <a:cs typeface="Arial MT"/>
              </a:rPr>
              <a:t> </a:t>
            </a:r>
            <a:r>
              <a:rPr sz="2400" spc="15" dirty="0">
                <a:latin typeface="Arial MT"/>
                <a:cs typeface="Arial MT"/>
              </a:rPr>
              <a:t>without</a:t>
            </a:r>
            <a:r>
              <a:rPr sz="2400" spc="5" dirty="0">
                <a:latin typeface="Arial MT"/>
                <a:cs typeface="Arial MT"/>
              </a:rPr>
              <a:t> </a:t>
            </a:r>
            <a:r>
              <a:rPr sz="2400" spc="45" dirty="0">
                <a:latin typeface="Arial MT"/>
                <a:cs typeface="Arial MT"/>
              </a:rPr>
              <a:t>factor</a:t>
            </a:r>
            <a:r>
              <a:rPr sz="2400" spc="5" dirty="0">
                <a:latin typeface="Arial MT"/>
                <a:cs typeface="Arial MT"/>
              </a:rPr>
              <a:t> </a:t>
            </a:r>
            <a:r>
              <a:rPr sz="2400" spc="45" dirty="0">
                <a:latin typeface="Arial MT"/>
                <a:cs typeface="Arial MT"/>
              </a:rPr>
              <a:t>replacement</a:t>
            </a:r>
            <a:r>
              <a:rPr sz="2400" spc="10" dirty="0">
                <a:latin typeface="Arial MT"/>
                <a:cs typeface="Arial MT"/>
              </a:rPr>
              <a:t> </a:t>
            </a:r>
            <a:r>
              <a:rPr sz="2400" spc="40" dirty="0">
                <a:latin typeface="Arial MT"/>
                <a:cs typeface="Arial MT"/>
              </a:rPr>
              <a:t>therapy</a:t>
            </a:r>
            <a:endParaRPr sz="2400" dirty="0">
              <a:latin typeface="Arial MT"/>
              <a:cs typeface="Arial MT"/>
            </a:endParaRPr>
          </a:p>
          <a:p>
            <a:pPr>
              <a:lnSpc>
                <a:spcPct val="100000"/>
              </a:lnSpc>
              <a:spcBef>
                <a:spcPts val="45"/>
              </a:spcBef>
              <a:buFont typeface="Arial MT"/>
              <a:buChar char="•"/>
            </a:pPr>
            <a:endParaRPr sz="2400" dirty="0">
              <a:latin typeface="Arial MT"/>
              <a:cs typeface="Arial MT"/>
            </a:endParaRPr>
          </a:p>
          <a:p>
            <a:pPr marL="939800" marR="2239645" indent="-419100">
              <a:lnSpc>
                <a:spcPct val="102000"/>
              </a:lnSpc>
              <a:buSzPct val="74626"/>
              <a:buChar char="•"/>
              <a:tabLst>
                <a:tab pos="939165" algn="l"/>
                <a:tab pos="939800" algn="l"/>
              </a:tabLst>
            </a:pPr>
            <a:r>
              <a:rPr sz="2400" spc="10" dirty="0">
                <a:latin typeface="Arial MT"/>
                <a:cs typeface="Arial MT"/>
              </a:rPr>
              <a:t>If</a:t>
            </a:r>
            <a:r>
              <a:rPr sz="2400" spc="-5" dirty="0">
                <a:latin typeface="Arial MT"/>
                <a:cs typeface="Arial MT"/>
              </a:rPr>
              <a:t> </a:t>
            </a:r>
            <a:r>
              <a:rPr sz="2400" spc="80" dirty="0">
                <a:latin typeface="Arial MT"/>
                <a:cs typeface="Arial MT"/>
              </a:rPr>
              <a:t>sub</a:t>
            </a:r>
            <a:r>
              <a:rPr sz="2400" dirty="0">
                <a:latin typeface="Arial MT"/>
                <a:cs typeface="Arial MT"/>
              </a:rPr>
              <a:t> </a:t>
            </a:r>
            <a:r>
              <a:rPr sz="2400" spc="60" dirty="0">
                <a:latin typeface="Arial MT"/>
                <a:cs typeface="Arial MT"/>
              </a:rPr>
              <a:t>gingival</a:t>
            </a:r>
            <a:r>
              <a:rPr sz="2400" dirty="0">
                <a:latin typeface="Arial MT"/>
                <a:cs typeface="Arial MT"/>
              </a:rPr>
              <a:t> </a:t>
            </a:r>
            <a:r>
              <a:rPr sz="2400" spc="65" dirty="0">
                <a:latin typeface="Arial MT"/>
                <a:cs typeface="Arial MT"/>
              </a:rPr>
              <a:t>scaling</a:t>
            </a:r>
            <a:r>
              <a:rPr sz="2400" dirty="0">
                <a:latin typeface="Arial MT"/>
                <a:cs typeface="Arial MT"/>
              </a:rPr>
              <a:t> </a:t>
            </a:r>
            <a:r>
              <a:rPr sz="2400" spc="40" dirty="0">
                <a:latin typeface="Arial MT"/>
                <a:cs typeface="Arial MT"/>
              </a:rPr>
              <a:t>required,</a:t>
            </a:r>
            <a:r>
              <a:rPr sz="2400" dirty="0">
                <a:latin typeface="Arial MT"/>
                <a:cs typeface="Arial MT"/>
              </a:rPr>
              <a:t> </a:t>
            </a:r>
            <a:r>
              <a:rPr sz="2400" spc="45" dirty="0">
                <a:latin typeface="Arial MT"/>
                <a:cs typeface="Arial MT"/>
              </a:rPr>
              <a:t>factor </a:t>
            </a:r>
            <a:r>
              <a:rPr sz="2400" spc="-915" dirty="0">
                <a:latin typeface="Arial MT"/>
                <a:cs typeface="Arial MT"/>
              </a:rPr>
              <a:t> </a:t>
            </a:r>
            <a:r>
              <a:rPr sz="2400" spc="45" dirty="0">
                <a:latin typeface="Arial MT"/>
                <a:cs typeface="Arial MT"/>
              </a:rPr>
              <a:t>replacement</a:t>
            </a:r>
            <a:r>
              <a:rPr sz="2400" spc="5" dirty="0">
                <a:latin typeface="Arial MT"/>
                <a:cs typeface="Arial MT"/>
              </a:rPr>
              <a:t> </a:t>
            </a:r>
            <a:r>
              <a:rPr sz="2400" spc="40" dirty="0">
                <a:latin typeface="Arial MT"/>
                <a:cs typeface="Arial MT"/>
              </a:rPr>
              <a:t>required.</a:t>
            </a:r>
            <a:endParaRPr sz="2400" dirty="0">
              <a:latin typeface="Arial MT"/>
              <a:cs typeface="Arial M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20900" y="876300"/>
            <a:ext cx="8757285" cy="628377"/>
          </a:xfrm>
          <a:prstGeom prst="rect">
            <a:avLst/>
          </a:prstGeom>
        </p:spPr>
        <p:txBody>
          <a:bodyPr vert="horz" wrap="square" lIns="0" tIns="12700" rIns="0" bIns="0" rtlCol="0">
            <a:spAutoFit/>
          </a:bodyPr>
          <a:lstStyle/>
          <a:p>
            <a:pPr marL="12700">
              <a:lnSpc>
                <a:spcPct val="100000"/>
              </a:lnSpc>
              <a:spcBef>
                <a:spcPts val="100"/>
              </a:spcBef>
            </a:pPr>
            <a:r>
              <a:rPr sz="4000" b="1" spc="105" dirty="0"/>
              <a:t>Bleeding</a:t>
            </a:r>
            <a:r>
              <a:rPr sz="4000" b="1" spc="-50" dirty="0"/>
              <a:t> </a:t>
            </a:r>
            <a:r>
              <a:rPr sz="4000" b="1" spc="30" dirty="0"/>
              <a:t>Disorders</a:t>
            </a:r>
          </a:p>
        </p:txBody>
      </p:sp>
      <p:sp>
        <p:nvSpPr>
          <p:cNvPr id="3" name="object 3"/>
          <p:cNvSpPr txBox="1"/>
          <p:nvPr/>
        </p:nvSpPr>
        <p:spPr>
          <a:xfrm>
            <a:off x="990600" y="2700207"/>
            <a:ext cx="185420" cy="408305"/>
          </a:xfrm>
          <a:prstGeom prst="rect">
            <a:avLst/>
          </a:prstGeom>
        </p:spPr>
        <p:txBody>
          <a:bodyPr vert="horz" wrap="square" lIns="0" tIns="13970" rIns="0" bIns="0" rtlCol="0">
            <a:spAutoFit/>
          </a:bodyPr>
          <a:lstStyle/>
          <a:p>
            <a:pPr marL="12700">
              <a:lnSpc>
                <a:spcPct val="100000"/>
              </a:lnSpc>
              <a:spcBef>
                <a:spcPts val="110"/>
              </a:spcBef>
            </a:pPr>
            <a:r>
              <a:rPr sz="2500" spc="380" dirty="0">
                <a:latin typeface="Arial MT"/>
                <a:cs typeface="Arial MT"/>
              </a:rPr>
              <a:t>•</a:t>
            </a:r>
            <a:endParaRPr sz="2500">
              <a:latin typeface="Arial MT"/>
              <a:cs typeface="Arial MT"/>
            </a:endParaRPr>
          </a:p>
        </p:txBody>
      </p:sp>
      <p:sp>
        <p:nvSpPr>
          <p:cNvPr id="4" name="object 4"/>
          <p:cNvSpPr txBox="1"/>
          <p:nvPr/>
        </p:nvSpPr>
        <p:spPr>
          <a:xfrm>
            <a:off x="1452880" y="1676400"/>
            <a:ext cx="10561320" cy="7832722"/>
          </a:xfrm>
          <a:prstGeom prst="rect">
            <a:avLst/>
          </a:prstGeom>
        </p:spPr>
        <p:txBody>
          <a:bodyPr vert="horz" wrap="square" lIns="0" tIns="12065" rIns="0" bIns="0" rtlCol="0">
            <a:spAutoFit/>
          </a:bodyPr>
          <a:lstStyle/>
          <a:p>
            <a:pPr marL="25400">
              <a:lnSpc>
                <a:spcPct val="100000"/>
              </a:lnSpc>
              <a:spcBef>
                <a:spcPts val="95"/>
              </a:spcBef>
            </a:pPr>
            <a:r>
              <a:rPr sz="3350" spc="-20" dirty="0">
                <a:latin typeface="Arial MT"/>
                <a:cs typeface="Arial MT"/>
              </a:rPr>
              <a:t>Restorative</a:t>
            </a:r>
            <a:r>
              <a:rPr sz="3350" spc="-25" dirty="0">
                <a:latin typeface="Arial MT"/>
                <a:cs typeface="Arial MT"/>
              </a:rPr>
              <a:t> </a:t>
            </a:r>
            <a:r>
              <a:rPr sz="3350" spc="35" dirty="0">
                <a:latin typeface="Arial MT"/>
                <a:cs typeface="Arial MT"/>
              </a:rPr>
              <a:t>procedures:</a:t>
            </a:r>
            <a:endParaRPr sz="3350" dirty="0">
              <a:latin typeface="Arial MT"/>
              <a:cs typeface="Arial MT"/>
            </a:endParaRPr>
          </a:p>
          <a:p>
            <a:pPr marL="914400" marR="17780" indent="-419100">
              <a:lnSpc>
                <a:spcPct val="102000"/>
              </a:lnSpc>
              <a:buSzPct val="74626"/>
              <a:buChar char="•"/>
              <a:tabLst>
                <a:tab pos="913765" algn="l"/>
                <a:tab pos="914400" algn="l"/>
              </a:tabLst>
            </a:pPr>
            <a:r>
              <a:rPr sz="3350" spc="-5" dirty="0">
                <a:latin typeface="Arial MT"/>
                <a:cs typeface="Arial MT"/>
              </a:rPr>
              <a:t>Most </a:t>
            </a:r>
            <a:r>
              <a:rPr sz="3350" spc="-10" dirty="0">
                <a:latin typeface="Arial MT"/>
                <a:cs typeface="Arial MT"/>
              </a:rPr>
              <a:t>restorative </a:t>
            </a:r>
            <a:r>
              <a:rPr sz="3350" spc="40" dirty="0">
                <a:latin typeface="Arial MT"/>
                <a:cs typeface="Arial MT"/>
              </a:rPr>
              <a:t>procedures </a:t>
            </a:r>
            <a:r>
              <a:rPr sz="3350" spc="-5" dirty="0">
                <a:latin typeface="Arial MT"/>
                <a:cs typeface="Arial MT"/>
              </a:rPr>
              <a:t>on </a:t>
            </a:r>
            <a:r>
              <a:rPr sz="3350" spc="30" dirty="0">
                <a:latin typeface="Arial MT"/>
                <a:cs typeface="Arial MT"/>
              </a:rPr>
              <a:t>primary </a:t>
            </a:r>
            <a:r>
              <a:rPr sz="3350" spc="-5" dirty="0">
                <a:latin typeface="Arial MT"/>
                <a:cs typeface="Arial MT"/>
              </a:rPr>
              <a:t>teeth </a:t>
            </a:r>
            <a:r>
              <a:rPr sz="3350" spc="-25" dirty="0">
                <a:latin typeface="Arial MT"/>
                <a:cs typeface="Arial MT"/>
              </a:rPr>
              <a:t>are </a:t>
            </a:r>
            <a:r>
              <a:rPr sz="3350" spc="-20" dirty="0">
                <a:latin typeface="Arial MT"/>
                <a:cs typeface="Arial MT"/>
              </a:rPr>
              <a:t> </a:t>
            </a:r>
            <a:r>
              <a:rPr sz="3350" spc="30" dirty="0">
                <a:latin typeface="Arial MT"/>
                <a:cs typeface="Arial MT"/>
              </a:rPr>
              <a:t>successfully</a:t>
            </a:r>
            <a:r>
              <a:rPr sz="3350" spc="-15" dirty="0">
                <a:latin typeface="Arial MT"/>
                <a:cs typeface="Arial MT"/>
              </a:rPr>
              <a:t> </a:t>
            </a:r>
            <a:r>
              <a:rPr sz="3350" spc="60" dirty="0">
                <a:latin typeface="Arial MT"/>
                <a:cs typeface="Arial MT"/>
              </a:rPr>
              <a:t>completed</a:t>
            </a:r>
            <a:r>
              <a:rPr sz="3350" spc="-10" dirty="0">
                <a:latin typeface="Arial MT"/>
                <a:cs typeface="Arial MT"/>
              </a:rPr>
              <a:t> </a:t>
            </a:r>
            <a:r>
              <a:rPr sz="3350" spc="-5" dirty="0">
                <a:latin typeface="Arial MT"/>
                <a:cs typeface="Arial MT"/>
              </a:rPr>
              <a:t>without</a:t>
            </a:r>
            <a:r>
              <a:rPr sz="3350" spc="-10" dirty="0">
                <a:latin typeface="Arial MT"/>
                <a:cs typeface="Arial MT"/>
              </a:rPr>
              <a:t> </a:t>
            </a:r>
            <a:r>
              <a:rPr sz="3350" spc="30" dirty="0">
                <a:latin typeface="Arial MT"/>
                <a:cs typeface="Arial MT"/>
              </a:rPr>
              <a:t>factor</a:t>
            </a:r>
            <a:r>
              <a:rPr sz="3350" spc="-15" dirty="0">
                <a:latin typeface="Arial MT"/>
                <a:cs typeface="Arial MT"/>
              </a:rPr>
              <a:t> </a:t>
            </a:r>
            <a:r>
              <a:rPr sz="3350" spc="25" dirty="0">
                <a:latin typeface="Arial MT"/>
                <a:cs typeface="Arial MT"/>
              </a:rPr>
              <a:t>replacement </a:t>
            </a:r>
            <a:r>
              <a:rPr sz="3350" spc="-915" dirty="0">
                <a:latin typeface="Arial MT"/>
                <a:cs typeface="Arial MT"/>
              </a:rPr>
              <a:t> </a:t>
            </a:r>
            <a:r>
              <a:rPr sz="3350" spc="35" dirty="0">
                <a:latin typeface="Arial MT"/>
                <a:cs typeface="Arial MT"/>
              </a:rPr>
              <a:t>using</a:t>
            </a:r>
            <a:r>
              <a:rPr sz="3350" spc="-5" dirty="0">
                <a:latin typeface="Arial MT"/>
                <a:cs typeface="Arial MT"/>
              </a:rPr>
              <a:t> </a:t>
            </a:r>
            <a:r>
              <a:rPr sz="3350" spc="-65" dirty="0">
                <a:latin typeface="Arial MT"/>
                <a:cs typeface="Arial MT"/>
              </a:rPr>
              <a:t>PDL</a:t>
            </a:r>
            <a:r>
              <a:rPr sz="3350" dirty="0">
                <a:latin typeface="Arial MT"/>
                <a:cs typeface="Arial MT"/>
              </a:rPr>
              <a:t> </a:t>
            </a:r>
            <a:r>
              <a:rPr sz="3350" spc="15" dirty="0">
                <a:latin typeface="Arial MT"/>
                <a:cs typeface="Arial MT"/>
              </a:rPr>
              <a:t>injection</a:t>
            </a:r>
            <a:endParaRPr sz="3350" dirty="0">
              <a:latin typeface="Arial MT"/>
              <a:cs typeface="Arial MT"/>
            </a:endParaRPr>
          </a:p>
          <a:p>
            <a:pPr>
              <a:lnSpc>
                <a:spcPct val="100000"/>
              </a:lnSpc>
              <a:spcBef>
                <a:spcPts val="45"/>
              </a:spcBef>
              <a:buFont typeface="Arial MT"/>
              <a:buChar char="•"/>
            </a:pPr>
            <a:endParaRPr sz="3350" dirty="0">
              <a:latin typeface="Arial MT"/>
              <a:cs typeface="Arial MT"/>
            </a:endParaRPr>
          </a:p>
          <a:p>
            <a:pPr marL="914400" marR="182245" indent="-419100">
              <a:lnSpc>
                <a:spcPct val="102000"/>
              </a:lnSpc>
              <a:buSzPct val="74626"/>
              <a:buChar char="•"/>
              <a:tabLst>
                <a:tab pos="913765" algn="l"/>
                <a:tab pos="914400" algn="l"/>
              </a:tabLst>
            </a:pPr>
            <a:r>
              <a:rPr sz="3350" spc="-5" dirty="0">
                <a:latin typeface="Arial MT"/>
                <a:cs typeface="Arial MT"/>
              </a:rPr>
              <a:t>Use a </a:t>
            </a:r>
            <a:r>
              <a:rPr sz="3350" spc="60" dirty="0">
                <a:latin typeface="Arial MT"/>
                <a:cs typeface="Arial MT"/>
              </a:rPr>
              <a:t>rubber </a:t>
            </a:r>
            <a:r>
              <a:rPr sz="3350" spc="55" dirty="0">
                <a:latin typeface="Arial MT"/>
                <a:cs typeface="Arial MT"/>
              </a:rPr>
              <a:t>dam </a:t>
            </a:r>
            <a:r>
              <a:rPr sz="3350" spc="-5" dirty="0">
                <a:latin typeface="Arial MT"/>
                <a:cs typeface="Arial MT"/>
              </a:rPr>
              <a:t>for isolation to </a:t>
            </a:r>
            <a:r>
              <a:rPr sz="3350" spc="40" dirty="0">
                <a:latin typeface="Arial MT"/>
                <a:cs typeface="Arial MT"/>
              </a:rPr>
              <a:t>protect </a:t>
            </a:r>
            <a:r>
              <a:rPr sz="3350" spc="-5" dirty="0">
                <a:latin typeface="Arial MT"/>
                <a:cs typeface="Arial MT"/>
              </a:rPr>
              <a:t>the </a:t>
            </a:r>
            <a:r>
              <a:rPr sz="3350" dirty="0">
                <a:latin typeface="Arial MT"/>
                <a:cs typeface="Arial MT"/>
              </a:rPr>
              <a:t> </a:t>
            </a:r>
            <a:r>
              <a:rPr sz="3350" spc="25" dirty="0">
                <a:latin typeface="Arial MT"/>
                <a:cs typeface="Arial MT"/>
              </a:rPr>
              <a:t>cheeks,</a:t>
            </a:r>
            <a:r>
              <a:rPr sz="3350" spc="-5" dirty="0">
                <a:latin typeface="Arial MT"/>
                <a:cs typeface="Arial MT"/>
              </a:rPr>
              <a:t> </a:t>
            </a:r>
            <a:r>
              <a:rPr sz="3350" spc="35" dirty="0">
                <a:latin typeface="Arial MT"/>
                <a:cs typeface="Arial MT"/>
              </a:rPr>
              <a:t>lips,</a:t>
            </a:r>
            <a:r>
              <a:rPr sz="3350" dirty="0">
                <a:latin typeface="Arial MT"/>
                <a:cs typeface="Arial MT"/>
              </a:rPr>
              <a:t> </a:t>
            </a:r>
            <a:r>
              <a:rPr sz="3350" spc="55" dirty="0">
                <a:latin typeface="Arial MT"/>
                <a:cs typeface="Arial MT"/>
              </a:rPr>
              <a:t>and</a:t>
            </a:r>
            <a:r>
              <a:rPr sz="3350" dirty="0">
                <a:latin typeface="Arial MT"/>
                <a:cs typeface="Arial MT"/>
              </a:rPr>
              <a:t> </a:t>
            </a:r>
            <a:r>
              <a:rPr sz="3350" spc="25" dirty="0">
                <a:latin typeface="Arial MT"/>
                <a:cs typeface="Arial MT"/>
              </a:rPr>
              <a:t>tongue.</a:t>
            </a:r>
            <a:r>
              <a:rPr sz="3350" dirty="0">
                <a:latin typeface="Arial MT"/>
                <a:cs typeface="Arial MT"/>
              </a:rPr>
              <a:t> </a:t>
            </a:r>
            <a:r>
              <a:rPr sz="3350" spc="-40" dirty="0">
                <a:latin typeface="Arial MT"/>
                <a:cs typeface="Arial MT"/>
              </a:rPr>
              <a:t>These</a:t>
            </a:r>
            <a:r>
              <a:rPr sz="3350" dirty="0">
                <a:latin typeface="Arial MT"/>
                <a:cs typeface="Arial MT"/>
              </a:rPr>
              <a:t> </a:t>
            </a:r>
            <a:r>
              <a:rPr sz="3350" spc="-5" dirty="0">
                <a:latin typeface="Arial MT"/>
                <a:cs typeface="Arial MT"/>
              </a:rPr>
              <a:t>tissues </a:t>
            </a:r>
            <a:r>
              <a:rPr sz="3350" spc="-25" dirty="0">
                <a:latin typeface="Arial MT"/>
                <a:cs typeface="Arial MT"/>
              </a:rPr>
              <a:t>are</a:t>
            </a:r>
            <a:r>
              <a:rPr sz="3350" dirty="0">
                <a:latin typeface="Arial MT"/>
                <a:cs typeface="Arial MT"/>
              </a:rPr>
              <a:t> </a:t>
            </a:r>
            <a:r>
              <a:rPr sz="3350" spc="25" dirty="0">
                <a:latin typeface="Arial MT"/>
                <a:cs typeface="Arial MT"/>
              </a:rPr>
              <a:t>highly </a:t>
            </a:r>
            <a:r>
              <a:rPr sz="3350" spc="-915" dirty="0">
                <a:latin typeface="Arial MT"/>
                <a:cs typeface="Arial MT"/>
              </a:rPr>
              <a:t> </a:t>
            </a:r>
            <a:r>
              <a:rPr sz="3350" spc="20" dirty="0">
                <a:latin typeface="Arial MT"/>
                <a:cs typeface="Arial MT"/>
              </a:rPr>
              <a:t>vascular </a:t>
            </a:r>
            <a:r>
              <a:rPr sz="3350" spc="55" dirty="0">
                <a:latin typeface="Arial MT"/>
                <a:cs typeface="Arial MT"/>
              </a:rPr>
              <a:t>and </a:t>
            </a:r>
            <a:r>
              <a:rPr sz="3350" spc="50" dirty="0">
                <a:latin typeface="Arial MT"/>
                <a:cs typeface="Arial MT"/>
              </a:rPr>
              <a:t>accidental </a:t>
            </a:r>
            <a:r>
              <a:rPr sz="3350" spc="15" dirty="0">
                <a:latin typeface="Arial MT"/>
                <a:cs typeface="Arial MT"/>
              </a:rPr>
              <a:t>laceration </a:t>
            </a:r>
            <a:r>
              <a:rPr sz="3350" spc="-5" dirty="0">
                <a:latin typeface="Arial MT"/>
                <a:cs typeface="Arial MT"/>
              </a:rPr>
              <a:t>will </a:t>
            </a:r>
            <a:r>
              <a:rPr sz="3350" spc="90" dirty="0">
                <a:latin typeface="Arial MT"/>
                <a:cs typeface="Arial MT"/>
              </a:rPr>
              <a:t>be </a:t>
            </a:r>
            <a:r>
              <a:rPr sz="3350" spc="30" dirty="0">
                <a:latin typeface="Arial MT"/>
                <a:cs typeface="Arial MT"/>
              </a:rPr>
              <a:t>difficult </a:t>
            </a:r>
            <a:r>
              <a:rPr sz="3350" spc="35" dirty="0">
                <a:latin typeface="Arial MT"/>
                <a:cs typeface="Arial MT"/>
              </a:rPr>
              <a:t> </a:t>
            </a:r>
            <a:r>
              <a:rPr sz="3350" spc="-5" dirty="0">
                <a:latin typeface="Arial MT"/>
                <a:cs typeface="Arial MT"/>
              </a:rPr>
              <a:t>to </a:t>
            </a:r>
            <a:r>
              <a:rPr sz="3350" spc="20" dirty="0">
                <a:latin typeface="Arial MT"/>
                <a:cs typeface="Arial MT"/>
              </a:rPr>
              <a:t>manage.</a:t>
            </a:r>
            <a:endParaRPr sz="3350" dirty="0">
              <a:latin typeface="Arial MT"/>
              <a:cs typeface="Arial MT"/>
            </a:endParaRPr>
          </a:p>
          <a:p>
            <a:pPr>
              <a:lnSpc>
                <a:spcPct val="100000"/>
              </a:lnSpc>
              <a:spcBef>
                <a:spcPts val="15"/>
              </a:spcBef>
              <a:buFont typeface="Arial MT"/>
              <a:buChar char="•"/>
            </a:pPr>
            <a:endParaRPr sz="3450" dirty="0">
              <a:latin typeface="Arial MT"/>
              <a:cs typeface="Arial MT"/>
            </a:endParaRPr>
          </a:p>
          <a:p>
            <a:pPr marL="914400" indent="-419100">
              <a:lnSpc>
                <a:spcPct val="100000"/>
              </a:lnSpc>
              <a:buSzPct val="74626"/>
              <a:buChar char="•"/>
              <a:tabLst>
                <a:tab pos="913765" algn="l"/>
                <a:tab pos="914400" algn="l"/>
              </a:tabLst>
            </a:pPr>
            <a:r>
              <a:rPr sz="3350" spc="15" dirty="0">
                <a:latin typeface="Arial MT"/>
                <a:cs typeface="Arial MT"/>
              </a:rPr>
              <a:t>Wedges</a:t>
            </a:r>
            <a:r>
              <a:rPr sz="3350" dirty="0">
                <a:latin typeface="Arial MT"/>
                <a:cs typeface="Arial MT"/>
              </a:rPr>
              <a:t> </a:t>
            </a:r>
            <a:r>
              <a:rPr sz="3350" spc="55" dirty="0">
                <a:latin typeface="Arial MT"/>
                <a:cs typeface="Arial MT"/>
              </a:rPr>
              <a:t>and</a:t>
            </a:r>
            <a:r>
              <a:rPr sz="3350" dirty="0">
                <a:latin typeface="Arial MT"/>
                <a:cs typeface="Arial MT"/>
              </a:rPr>
              <a:t> </a:t>
            </a:r>
            <a:r>
              <a:rPr sz="3350" spc="20" dirty="0">
                <a:latin typeface="Arial MT"/>
                <a:cs typeface="Arial MT"/>
              </a:rPr>
              <a:t>matrices</a:t>
            </a:r>
            <a:r>
              <a:rPr sz="3350" dirty="0">
                <a:latin typeface="Arial MT"/>
                <a:cs typeface="Arial MT"/>
              </a:rPr>
              <a:t> </a:t>
            </a:r>
            <a:r>
              <a:rPr sz="3350" spc="60" dirty="0">
                <a:latin typeface="Arial MT"/>
                <a:cs typeface="Arial MT"/>
              </a:rPr>
              <a:t>can</a:t>
            </a:r>
            <a:r>
              <a:rPr sz="3350" dirty="0">
                <a:latin typeface="Arial MT"/>
                <a:cs typeface="Arial MT"/>
              </a:rPr>
              <a:t> </a:t>
            </a:r>
            <a:r>
              <a:rPr sz="3350" spc="90" dirty="0">
                <a:latin typeface="Arial MT"/>
                <a:cs typeface="Arial MT"/>
              </a:rPr>
              <a:t>be</a:t>
            </a:r>
            <a:r>
              <a:rPr sz="3350" dirty="0">
                <a:latin typeface="Arial MT"/>
                <a:cs typeface="Arial MT"/>
              </a:rPr>
              <a:t> </a:t>
            </a:r>
            <a:r>
              <a:rPr sz="3350" spc="40" dirty="0">
                <a:latin typeface="Arial MT"/>
                <a:cs typeface="Arial MT"/>
              </a:rPr>
              <a:t>used</a:t>
            </a:r>
            <a:r>
              <a:rPr sz="3350" dirty="0">
                <a:latin typeface="Arial MT"/>
                <a:cs typeface="Arial MT"/>
              </a:rPr>
              <a:t> </a:t>
            </a:r>
            <a:r>
              <a:rPr sz="3350" spc="10" dirty="0">
                <a:latin typeface="Arial MT"/>
                <a:cs typeface="Arial MT"/>
              </a:rPr>
              <a:t>conventionally</a:t>
            </a:r>
            <a:endParaRPr lang="en-CA" sz="3350" spc="10" dirty="0">
              <a:latin typeface="Arial MT"/>
              <a:cs typeface="Arial MT"/>
            </a:endParaRPr>
          </a:p>
          <a:p>
            <a:pPr marL="914400" indent="-419100">
              <a:lnSpc>
                <a:spcPct val="100000"/>
              </a:lnSpc>
              <a:buSzPct val="74626"/>
              <a:buChar char="•"/>
              <a:tabLst>
                <a:tab pos="913765" algn="l"/>
                <a:tab pos="914400" algn="l"/>
              </a:tabLst>
            </a:pPr>
            <a:endParaRPr lang="en-CA" sz="3350" spc="10" dirty="0">
              <a:latin typeface="Arial MT"/>
              <a:cs typeface="Arial MT"/>
            </a:endParaRPr>
          </a:p>
          <a:p>
            <a:pPr marL="914400" indent="-419100">
              <a:lnSpc>
                <a:spcPct val="100000"/>
              </a:lnSpc>
              <a:buSzPct val="74626"/>
              <a:buChar char="•"/>
              <a:tabLst>
                <a:tab pos="913765" algn="l"/>
                <a:tab pos="914400" algn="l"/>
              </a:tabLst>
            </a:pPr>
            <a:r>
              <a:rPr lang="en-CA" sz="3350" spc="10" dirty="0">
                <a:latin typeface="Arial MT"/>
                <a:cs typeface="Arial MT"/>
              </a:rPr>
              <a:t>Saliva ejectors and High Speed suctions can injure the mucosa in the floor of the mouth and cause hematoma – wrap the tips with gauze</a:t>
            </a:r>
            <a:endParaRPr sz="3350" dirty="0">
              <a:latin typeface="Arial MT"/>
              <a:cs typeface="Arial M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20900" y="876300"/>
            <a:ext cx="8757285" cy="1244600"/>
          </a:xfrm>
          <a:prstGeom prst="rect">
            <a:avLst/>
          </a:prstGeom>
        </p:spPr>
        <p:txBody>
          <a:bodyPr vert="horz" wrap="square" lIns="0" tIns="12700" rIns="0" bIns="0" rtlCol="0">
            <a:spAutoFit/>
          </a:bodyPr>
          <a:lstStyle/>
          <a:p>
            <a:pPr marL="12700">
              <a:lnSpc>
                <a:spcPct val="100000"/>
              </a:lnSpc>
              <a:spcBef>
                <a:spcPts val="100"/>
              </a:spcBef>
            </a:pPr>
            <a:r>
              <a:rPr spc="105" dirty="0"/>
              <a:t>Bleeding</a:t>
            </a:r>
            <a:r>
              <a:rPr spc="-50" dirty="0"/>
              <a:t> </a:t>
            </a:r>
            <a:r>
              <a:rPr spc="30" dirty="0"/>
              <a:t>Disorders</a:t>
            </a:r>
          </a:p>
        </p:txBody>
      </p:sp>
      <p:sp>
        <p:nvSpPr>
          <p:cNvPr id="4" name="object 4"/>
          <p:cNvSpPr txBox="1"/>
          <p:nvPr/>
        </p:nvSpPr>
        <p:spPr>
          <a:xfrm>
            <a:off x="1089025" y="2161540"/>
            <a:ext cx="10731500" cy="7304564"/>
          </a:xfrm>
          <a:prstGeom prst="rect">
            <a:avLst/>
          </a:prstGeom>
        </p:spPr>
        <p:txBody>
          <a:bodyPr vert="horz" wrap="square" lIns="0" tIns="12700" rIns="0" bIns="0" rtlCol="0">
            <a:spAutoFit/>
          </a:bodyPr>
          <a:lstStyle/>
          <a:p>
            <a:pPr marL="609600" indent="-571500">
              <a:lnSpc>
                <a:spcPct val="100000"/>
              </a:lnSpc>
              <a:spcBef>
                <a:spcPts val="100"/>
              </a:spcBef>
              <a:buFont typeface="Arial" panose="020B0604020202020204" pitchFamily="34" charset="0"/>
              <a:buChar char="•"/>
            </a:pPr>
            <a:r>
              <a:rPr lang="en-CA" sz="3600" spc="-5" dirty="0">
                <a:latin typeface="Arial MT"/>
                <a:cs typeface="Arial MT"/>
              </a:rPr>
              <a:t>Pulp therapy preferred over extraction </a:t>
            </a:r>
          </a:p>
          <a:p>
            <a:pPr marL="609600" indent="-571500">
              <a:lnSpc>
                <a:spcPct val="100000"/>
              </a:lnSpc>
              <a:spcBef>
                <a:spcPts val="100"/>
              </a:spcBef>
              <a:buFont typeface="Arial" panose="020B0604020202020204" pitchFamily="34" charset="0"/>
              <a:buChar char="•"/>
            </a:pPr>
            <a:r>
              <a:rPr sz="3600" spc="-5" dirty="0">
                <a:latin typeface="Arial MT"/>
                <a:cs typeface="Arial MT"/>
              </a:rPr>
              <a:t>Consult</a:t>
            </a:r>
            <a:r>
              <a:rPr sz="3600" dirty="0">
                <a:latin typeface="Arial MT"/>
                <a:cs typeface="Arial MT"/>
              </a:rPr>
              <a:t> </a:t>
            </a:r>
            <a:r>
              <a:rPr sz="3600" spc="35" dirty="0">
                <a:latin typeface="Arial MT"/>
                <a:cs typeface="Arial MT"/>
              </a:rPr>
              <a:t>prior</a:t>
            </a:r>
            <a:r>
              <a:rPr sz="3600" dirty="0">
                <a:latin typeface="Arial MT"/>
                <a:cs typeface="Arial MT"/>
              </a:rPr>
              <a:t> to </a:t>
            </a:r>
            <a:r>
              <a:rPr sz="3600" spc="-5" dirty="0">
                <a:latin typeface="Arial MT"/>
                <a:cs typeface="Arial MT"/>
              </a:rPr>
              <a:t>any</a:t>
            </a:r>
            <a:r>
              <a:rPr sz="3600" spc="5" dirty="0">
                <a:latin typeface="Arial MT"/>
                <a:cs typeface="Arial MT"/>
              </a:rPr>
              <a:t> </a:t>
            </a:r>
            <a:r>
              <a:rPr sz="3600" spc="30" dirty="0">
                <a:latin typeface="Arial MT"/>
                <a:cs typeface="Arial MT"/>
              </a:rPr>
              <a:t>extractions!</a:t>
            </a:r>
            <a:endParaRPr lang="en-CA" sz="3600" spc="30" dirty="0">
              <a:latin typeface="Arial MT"/>
              <a:cs typeface="Arial MT"/>
            </a:endParaRPr>
          </a:p>
          <a:p>
            <a:pPr marL="609600" indent="-571500">
              <a:lnSpc>
                <a:spcPct val="100000"/>
              </a:lnSpc>
              <a:spcBef>
                <a:spcPts val="100"/>
              </a:spcBef>
              <a:buFont typeface="Arial" panose="020B0604020202020204" pitchFamily="34" charset="0"/>
              <a:buChar char="•"/>
            </a:pPr>
            <a:r>
              <a:rPr lang="en-CA" sz="3600" spc="30" dirty="0">
                <a:latin typeface="Arial MT"/>
                <a:cs typeface="Arial MT"/>
              </a:rPr>
              <a:t>Follow up closely postoperatively</a:t>
            </a:r>
          </a:p>
          <a:p>
            <a:pPr marL="609600" indent="-571500">
              <a:lnSpc>
                <a:spcPct val="100000"/>
              </a:lnSpc>
              <a:spcBef>
                <a:spcPts val="100"/>
              </a:spcBef>
              <a:buFont typeface="Arial" panose="020B0604020202020204" pitchFamily="34" charset="0"/>
              <a:buChar char="•"/>
            </a:pPr>
            <a:endParaRPr lang="en-CA" sz="3600" spc="30" dirty="0">
              <a:latin typeface="Arial MT"/>
              <a:cs typeface="Arial MT"/>
            </a:endParaRPr>
          </a:p>
          <a:p>
            <a:pPr marL="609600" indent="-571500">
              <a:lnSpc>
                <a:spcPct val="100000"/>
              </a:lnSpc>
              <a:spcBef>
                <a:spcPts val="100"/>
              </a:spcBef>
              <a:buFont typeface="Arial" panose="020B0604020202020204" pitchFamily="34" charset="0"/>
              <a:buChar char="•"/>
            </a:pPr>
            <a:r>
              <a:rPr lang="en-CA" sz="3600" spc="30" dirty="0">
                <a:latin typeface="Arial MT"/>
                <a:cs typeface="Arial MT"/>
              </a:rPr>
              <a:t>In Severe Cases – Minimal intervention dentistry is recommended to reduce the need of pulp exposures and bleeding.</a:t>
            </a:r>
          </a:p>
          <a:p>
            <a:pPr marL="38100">
              <a:lnSpc>
                <a:spcPct val="100000"/>
              </a:lnSpc>
              <a:spcBef>
                <a:spcPts val="100"/>
              </a:spcBef>
            </a:pPr>
            <a:endParaRPr lang="en-CA" sz="3600" spc="30" dirty="0">
              <a:latin typeface="Arial MT"/>
              <a:cs typeface="Arial MT"/>
            </a:endParaRPr>
          </a:p>
          <a:p>
            <a:pPr marL="609600" indent="-571500">
              <a:lnSpc>
                <a:spcPct val="100000"/>
              </a:lnSpc>
              <a:spcBef>
                <a:spcPts val="100"/>
              </a:spcBef>
              <a:buFont typeface="Arial" panose="020B0604020202020204" pitchFamily="34" charset="0"/>
              <a:buChar char="•"/>
            </a:pPr>
            <a:r>
              <a:rPr lang="en-CA" sz="3600" spc="30" dirty="0">
                <a:latin typeface="Arial MT"/>
                <a:cs typeface="Arial MT"/>
              </a:rPr>
              <a:t>Planning follow up visits : Risks / benefits medical precautions must be discussed with parents /caregivers in close collaboration with the care team.</a:t>
            </a:r>
          </a:p>
          <a:p>
            <a:pPr marL="38100">
              <a:lnSpc>
                <a:spcPct val="100000"/>
              </a:lnSpc>
              <a:spcBef>
                <a:spcPts val="100"/>
              </a:spcBef>
            </a:pPr>
            <a:r>
              <a:rPr lang="en-CA" sz="3600" spc="30" dirty="0">
                <a:latin typeface="Arial MT"/>
                <a:cs typeface="Arial MT"/>
              </a:rPr>
              <a:t>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l="-6969" r="-6969"/>
          <a:stretch>
            <a:fillRect/>
          </a:stretch>
        </p:blipFill>
        <p:spPr/>
      </p:pic>
    </p:spTree>
    <p:extLst>
      <p:ext uri="{BB962C8B-B14F-4D97-AF65-F5344CB8AC3E}">
        <p14:creationId xmlns:p14="http://schemas.microsoft.com/office/powerpoint/2010/main" val="18902901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292600" y="876300"/>
            <a:ext cx="4429760" cy="1244600"/>
          </a:xfrm>
          <a:prstGeom prst="rect">
            <a:avLst/>
          </a:prstGeom>
        </p:spPr>
        <p:txBody>
          <a:bodyPr vert="horz" wrap="square" lIns="0" tIns="12700" rIns="0" bIns="0" rtlCol="0">
            <a:spAutoFit/>
          </a:bodyPr>
          <a:lstStyle/>
          <a:p>
            <a:pPr marL="12700">
              <a:lnSpc>
                <a:spcPct val="100000"/>
              </a:lnSpc>
              <a:spcBef>
                <a:spcPts val="100"/>
              </a:spcBef>
            </a:pPr>
            <a:r>
              <a:rPr spc="-5" dirty="0"/>
              <a:t>Leukemia</a:t>
            </a:r>
          </a:p>
        </p:txBody>
      </p:sp>
      <p:sp>
        <p:nvSpPr>
          <p:cNvPr id="3" name="object 3"/>
          <p:cNvSpPr txBox="1"/>
          <p:nvPr/>
        </p:nvSpPr>
        <p:spPr>
          <a:xfrm>
            <a:off x="990600" y="3077084"/>
            <a:ext cx="196850" cy="436880"/>
          </a:xfrm>
          <a:prstGeom prst="rect">
            <a:avLst/>
          </a:prstGeom>
        </p:spPr>
        <p:txBody>
          <a:bodyPr vert="horz" wrap="square" lIns="0" tIns="12700" rIns="0" bIns="0" rtlCol="0">
            <a:spAutoFit/>
          </a:bodyPr>
          <a:lstStyle/>
          <a:p>
            <a:pPr marL="12700">
              <a:lnSpc>
                <a:spcPct val="100000"/>
              </a:lnSpc>
              <a:spcBef>
                <a:spcPts val="100"/>
              </a:spcBef>
            </a:pPr>
            <a:r>
              <a:rPr sz="2700" spc="400" dirty="0">
                <a:latin typeface="Arial MT"/>
                <a:cs typeface="Arial MT"/>
              </a:rPr>
              <a:t>•</a:t>
            </a:r>
            <a:endParaRPr sz="2700">
              <a:latin typeface="Arial MT"/>
              <a:cs typeface="Arial MT"/>
            </a:endParaRPr>
          </a:p>
        </p:txBody>
      </p:sp>
      <p:sp>
        <p:nvSpPr>
          <p:cNvPr id="4" name="object 4"/>
          <p:cNvSpPr txBox="1"/>
          <p:nvPr/>
        </p:nvSpPr>
        <p:spPr>
          <a:xfrm>
            <a:off x="1435100" y="3009900"/>
            <a:ext cx="9808845" cy="1120140"/>
          </a:xfrm>
          <a:prstGeom prst="rect">
            <a:avLst/>
          </a:prstGeom>
        </p:spPr>
        <p:txBody>
          <a:bodyPr vert="horz" wrap="square" lIns="0" tIns="27940" rIns="0" bIns="0" rtlCol="0">
            <a:spAutoFit/>
          </a:bodyPr>
          <a:lstStyle/>
          <a:p>
            <a:pPr marL="12700" marR="5080">
              <a:lnSpc>
                <a:spcPts val="4300"/>
              </a:lnSpc>
              <a:spcBef>
                <a:spcPts val="220"/>
              </a:spcBef>
            </a:pPr>
            <a:r>
              <a:rPr sz="3600" spc="35" dirty="0">
                <a:latin typeface="Arial MT"/>
                <a:cs typeface="Arial MT"/>
              </a:rPr>
              <a:t>Malignancy</a:t>
            </a:r>
            <a:r>
              <a:rPr sz="3600" dirty="0">
                <a:latin typeface="Arial MT"/>
                <a:cs typeface="Arial MT"/>
              </a:rPr>
              <a:t> </a:t>
            </a:r>
            <a:r>
              <a:rPr sz="3600" spc="-5" dirty="0">
                <a:latin typeface="Arial MT"/>
                <a:cs typeface="Arial MT"/>
              </a:rPr>
              <a:t>is </a:t>
            </a:r>
            <a:r>
              <a:rPr sz="3600" spc="65" dirty="0">
                <a:latin typeface="Arial MT"/>
                <a:cs typeface="Arial MT"/>
              </a:rPr>
              <a:t>second</a:t>
            </a:r>
            <a:r>
              <a:rPr sz="3600" dirty="0">
                <a:latin typeface="Arial MT"/>
                <a:cs typeface="Arial MT"/>
              </a:rPr>
              <a:t> </a:t>
            </a:r>
            <a:r>
              <a:rPr sz="3600" spc="55" dirty="0">
                <a:latin typeface="Arial MT"/>
                <a:cs typeface="Arial MT"/>
              </a:rPr>
              <a:t>leading</a:t>
            </a:r>
            <a:r>
              <a:rPr sz="3600" dirty="0">
                <a:latin typeface="Arial MT"/>
                <a:cs typeface="Arial MT"/>
              </a:rPr>
              <a:t> </a:t>
            </a:r>
            <a:r>
              <a:rPr sz="3600" spc="40" dirty="0">
                <a:latin typeface="Arial MT"/>
                <a:cs typeface="Arial MT"/>
              </a:rPr>
              <a:t>cause</a:t>
            </a:r>
            <a:r>
              <a:rPr sz="3600" dirty="0">
                <a:latin typeface="Arial MT"/>
                <a:cs typeface="Arial MT"/>
              </a:rPr>
              <a:t> of </a:t>
            </a:r>
            <a:r>
              <a:rPr sz="3600" spc="35" dirty="0">
                <a:latin typeface="Arial MT"/>
                <a:cs typeface="Arial MT"/>
              </a:rPr>
              <a:t>death</a:t>
            </a:r>
            <a:r>
              <a:rPr sz="3600" dirty="0">
                <a:latin typeface="Arial MT"/>
                <a:cs typeface="Arial MT"/>
              </a:rPr>
              <a:t> </a:t>
            </a:r>
            <a:r>
              <a:rPr sz="3600" spc="-5" dirty="0">
                <a:latin typeface="Arial MT"/>
                <a:cs typeface="Arial MT"/>
              </a:rPr>
              <a:t>in </a:t>
            </a:r>
            <a:r>
              <a:rPr sz="3600" spc="-985" dirty="0">
                <a:latin typeface="Arial MT"/>
                <a:cs typeface="Arial MT"/>
              </a:rPr>
              <a:t> </a:t>
            </a:r>
            <a:r>
              <a:rPr sz="3600" spc="40" dirty="0">
                <a:latin typeface="Arial MT"/>
                <a:cs typeface="Arial MT"/>
              </a:rPr>
              <a:t>children</a:t>
            </a:r>
            <a:endParaRPr sz="3600">
              <a:latin typeface="Arial MT"/>
              <a:cs typeface="Arial MT"/>
            </a:endParaRPr>
          </a:p>
        </p:txBody>
      </p:sp>
      <p:sp>
        <p:nvSpPr>
          <p:cNvPr id="5" name="object 5"/>
          <p:cNvSpPr txBox="1"/>
          <p:nvPr/>
        </p:nvSpPr>
        <p:spPr>
          <a:xfrm>
            <a:off x="990600" y="4702684"/>
            <a:ext cx="196850" cy="436880"/>
          </a:xfrm>
          <a:prstGeom prst="rect">
            <a:avLst/>
          </a:prstGeom>
        </p:spPr>
        <p:txBody>
          <a:bodyPr vert="horz" wrap="square" lIns="0" tIns="12700" rIns="0" bIns="0" rtlCol="0">
            <a:spAutoFit/>
          </a:bodyPr>
          <a:lstStyle/>
          <a:p>
            <a:pPr marL="12700">
              <a:lnSpc>
                <a:spcPct val="100000"/>
              </a:lnSpc>
              <a:spcBef>
                <a:spcPts val="100"/>
              </a:spcBef>
            </a:pPr>
            <a:r>
              <a:rPr sz="2700" spc="400" dirty="0">
                <a:latin typeface="Arial MT"/>
                <a:cs typeface="Arial MT"/>
              </a:rPr>
              <a:t>•</a:t>
            </a:r>
            <a:endParaRPr sz="2700">
              <a:latin typeface="Arial MT"/>
              <a:cs typeface="Arial MT"/>
            </a:endParaRPr>
          </a:p>
        </p:txBody>
      </p:sp>
      <p:sp>
        <p:nvSpPr>
          <p:cNvPr id="6" name="object 6"/>
          <p:cNvSpPr txBox="1">
            <a:spLocks noGrp="1"/>
          </p:cNvSpPr>
          <p:nvPr>
            <p:ph type="body" idx="1"/>
          </p:nvPr>
        </p:nvSpPr>
        <p:spPr>
          <a:prstGeom prst="rect">
            <a:avLst/>
          </a:prstGeom>
        </p:spPr>
        <p:txBody>
          <a:bodyPr vert="horz" wrap="square" lIns="0" tIns="1374140" rIns="0" bIns="0" rtlCol="0">
            <a:spAutoFit/>
          </a:bodyPr>
          <a:lstStyle/>
          <a:p>
            <a:pPr marL="490220" marR="5080">
              <a:lnSpc>
                <a:spcPts val="4300"/>
              </a:lnSpc>
              <a:spcBef>
                <a:spcPts val="219"/>
              </a:spcBef>
            </a:pPr>
            <a:r>
              <a:rPr spc="40" dirty="0"/>
              <a:t>Acute</a:t>
            </a:r>
            <a:r>
              <a:rPr dirty="0"/>
              <a:t> </a:t>
            </a:r>
            <a:r>
              <a:rPr spc="-5" dirty="0"/>
              <a:t>Leukemia</a:t>
            </a:r>
            <a:r>
              <a:rPr spc="5" dirty="0"/>
              <a:t> </a:t>
            </a:r>
            <a:r>
              <a:rPr spc="-5" dirty="0"/>
              <a:t>is</a:t>
            </a:r>
            <a:r>
              <a:rPr dirty="0"/>
              <a:t> the</a:t>
            </a:r>
            <a:r>
              <a:rPr spc="5" dirty="0"/>
              <a:t> </a:t>
            </a:r>
            <a:r>
              <a:rPr dirty="0"/>
              <a:t>most</a:t>
            </a:r>
            <a:r>
              <a:rPr spc="5" dirty="0"/>
              <a:t> </a:t>
            </a:r>
            <a:r>
              <a:rPr spc="30" dirty="0"/>
              <a:t>common</a:t>
            </a:r>
            <a:r>
              <a:rPr dirty="0"/>
              <a:t> </a:t>
            </a:r>
            <a:r>
              <a:rPr spc="35" dirty="0"/>
              <a:t>malignancy</a:t>
            </a:r>
            <a:r>
              <a:rPr spc="5" dirty="0"/>
              <a:t> </a:t>
            </a:r>
            <a:r>
              <a:rPr spc="-5" dirty="0"/>
              <a:t>in </a:t>
            </a:r>
            <a:r>
              <a:rPr spc="-985" dirty="0"/>
              <a:t> </a:t>
            </a:r>
            <a:r>
              <a:rPr spc="35" dirty="0"/>
              <a:t>children. </a:t>
            </a:r>
            <a:r>
              <a:rPr spc="-70" dirty="0"/>
              <a:t>The </a:t>
            </a:r>
            <a:r>
              <a:rPr spc="35" dirty="0"/>
              <a:t>prognosis </a:t>
            </a:r>
            <a:r>
              <a:rPr dirty="0"/>
              <a:t>for </a:t>
            </a:r>
            <a:r>
              <a:rPr spc="-5" dirty="0"/>
              <a:t>a </a:t>
            </a:r>
            <a:r>
              <a:rPr spc="75" dirty="0"/>
              <a:t>child </a:t>
            </a:r>
            <a:r>
              <a:rPr spc="-5" dirty="0"/>
              <a:t>with </a:t>
            </a:r>
            <a:r>
              <a:rPr spc="40" dirty="0"/>
              <a:t>acute </a:t>
            </a:r>
            <a:r>
              <a:rPr spc="45" dirty="0"/>
              <a:t> </a:t>
            </a:r>
            <a:r>
              <a:rPr spc="-5" dirty="0"/>
              <a:t>leukaemia</a:t>
            </a:r>
            <a:r>
              <a:rPr spc="5" dirty="0"/>
              <a:t> </a:t>
            </a:r>
            <a:r>
              <a:rPr spc="-5" dirty="0"/>
              <a:t>has</a:t>
            </a:r>
            <a:r>
              <a:rPr spc="10" dirty="0"/>
              <a:t> </a:t>
            </a:r>
            <a:r>
              <a:rPr spc="40" dirty="0"/>
              <a:t>improved</a:t>
            </a:r>
            <a:r>
              <a:rPr spc="5" dirty="0"/>
              <a:t> </a:t>
            </a:r>
            <a:r>
              <a:rPr dirty="0"/>
              <a:t>dramatically.</a:t>
            </a:r>
            <a:r>
              <a:rPr spc="10" dirty="0"/>
              <a:t> </a:t>
            </a:r>
            <a:r>
              <a:rPr spc="-70" dirty="0"/>
              <a:t>The</a:t>
            </a:r>
            <a:r>
              <a:rPr spc="5" dirty="0"/>
              <a:t> </a:t>
            </a:r>
            <a:r>
              <a:rPr spc="-5" dirty="0"/>
              <a:t>overall </a:t>
            </a:r>
            <a:r>
              <a:rPr dirty="0"/>
              <a:t> </a:t>
            </a:r>
            <a:r>
              <a:rPr spc="-5" dirty="0"/>
              <a:t>survival is</a:t>
            </a:r>
            <a:r>
              <a:rPr dirty="0"/>
              <a:t> not </a:t>
            </a:r>
            <a:r>
              <a:rPr spc="-5" dirty="0"/>
              <a:t>80%.</a:t>
            </a:r>
          </a:p>
        </p:txBody>
      </p:sp>
      <p:sp>
        <p:nvSpPr>
          <p:cNvPr id="7" name="object 7"/>
          <p:cNvSpPr txBox="1"/>
          <p:nvPr/>
        </p:nvSpPr>
        <p:spPr>
          <a:xfrm>
            <a:off x="990600" y="7420484"/>
            <a:ext cx="196850" cy="436880"/>
          </a:xfrm>
          <a:prstGeom prst="rect">
            <a:avLst/>
          </a:prstGeom>
        </p:spPr>
        <p:txBody>
          <a:bodyPr vert="horz" wrap="square" lIns="0" tIns="12700" rIns="0" bIns="0" rtlCol="0">
            <a:spAutoFit/>
          </a:bodyPr>
          <a:lstStyle/>
          <a:p>
            <a:pPr marL="12700">
              <a:lnSpc>
                <a:spcPct val="100000"/>
              </a:lnSpc>
              <a:spcBef>
                <a:spcPts val="100"/>
              </a:spcBef>
            </a:pPr>
            <a:r>
              <a:rPr sz="2700" spc="400" dirty="0">
                <a:latin typeface="Arial MT"/>
                <a:cs typeface="Arial MT"/>
              </a:rPr>
              <a:t>•</a:t>
            </a:r>
            <a:endParaRPr sz="2700">
              <a:latin typeface="Arial MT"/>
              <a:cs typeface="Arial MT"/>
            </a:endParaRPr>
          </a:p>
        </p:txBody>
      </p:sp>
      <p:sp>
        <p:nvSpPr>
          <p:cNvPr id="8" name="object 8"/>
          <p:cNvSpPr txBox="1"/>
          <p:nvPr/>
        </p:nvSpPr>
        <p:spPr>
          <a:xfrm>
            <a:off x="1435100" y="7353300"/>
            <a:ext cx="9307830" cy="1120140"/>
          </a:xfrm>
          <a:prstGeom prst="rect">
            <a:avLst/>
          </a:prstGeom>
        </p:spPr>
        <p:txBody>
          <a:bodyPr vert="horz" wrap="square" lIns="0" tIns="27939" rIns="0" bIns="0" rtlCol="0">
            <a:spAutoFit/>
          </a:bodyPr>
          <a:lstStyle/>
          <a:p>
            <a:pPr marL="12700" marR="5080">
              <a:lnSpc>
                <a:spcPts val="4300"/>
              </a:lnSpc>
              <a:spcBef>
                <a:spcPts val="219"/>
              </a:spcBef>
            </a:pPr>
            <a:r>
              <a:rPr sz="3600" spc="-5" dirty="0">
                <a:latin typeface="Arial MT"/>
                <a:cs typeface="Arial MT"/>
              </a:rPr>
              <a:t>Leukemia</a:t>
            </a:r>
            <a:r>
              <a:rPr sz="3600" dirty="0">
                <a:latin typeface="Arial MT"/>
                <a:cs typeface="Arial MT"/>
              </a:rPr>
              <a:t> </a:t>
            </a:r>
            <a:r>
              <a:rPr sz="3600" spc="-5" dirty="0">
                <a:latin typeface="Arial MT"/>
                <a:cs typeface="Arial MT"/>
              </a:rPr>
              <a:t>is</a:t>
            </a:r>
            <a:r>
              <a:rPr sz="3600" dirty="0">
                <a:latin typeface="Arial MT"/>
                <a:cs typeface="Arial MT"/>
              </a:rPr>
              <a:t> </a:t>
            </a:r>
            <a:r>
              <a:rPr sz="3600" spc="45" dirty="0">
                <a:latin typeface="Arial MT"/>
                <a:cs typeface="Arial MT"/>
              </a:rPr>
              <a:t>characterized</a:t>
            </a:r>
            <a:r>
              <a:rPr sz="3600" dirty="0">
                <a:latin typeface="Arial MT"/>
                <a:cs typeface="Arial MT"/>
              </a:rPr>
              <a:t> </a:t>
            </a:r>
            <a:r>
              <a:rPr sz="3600" spc="95" dirty="0">
                <a:latin typeface="Arial MT"/>
                <a:cs typeface="Arial MT"/>
              </a:rPr>
              <a:t>by</a:t>
            </a:r>
            <a:r>
              <a:rPr sz="3600" dirty="0">
                <a:latin typeface="Arial MT"/>
                <a:cs typeface="Arial MT"/>
              </a:rPr>
              <a:t> </a:t>
            </a:r>
            <a:r>
              <a:rPr sz="3600" spc="30" dirty="0">
                <a:latin typeface="Arial MT"/>
                <a:cs typeface="Arial MT"/>
              </a:rPr>
              <a:t>abnormal</a:t>
            </a:r>
            <a:r>
              <a:rPr sz="3600" dirty="0">
                <a:latin typeface="Arial MT"/>
                <a:cs typeface="Arial MT"/>
              </a:rPr>
              <a:t> </a:t>
            </a:r>
            <a:r>
              <a:rPr sz="3600" spc="-5" dirty="0">
                <a:latin typeface="Arial MT"/>
                <a:cs typeface="Arial MT"/>
              </a:rPr>
              <a:t>white </a:t>
            </a:r>
            <a:r>
              <a:rPr sz="3600" spc="-985" dirty="0">
                <a:latin typeface="Arial MT"/>
                <a:cs typeface="Arial MT"/>
              </a:rPr>
              <a:t> </a:t>
            </a:r>
            <a:r>
              <a:rPr sz="3600" spc="75" dirty="0">
                <a:latin typeface="Arial MT"/>
                <a:cs typeface="Arial MT"/>
              </a:rPr>
              <a:t>blood</a:t>
            </a:r>
            <a:r>
              <a:rPr sz="3600" spc="-5" dirty="0">
                <a:latin typeface="Arial MT"/>
                <a:cs typeface="Arial MT"/>
              </a:rPr>
              <a:t> </a:t>
            </a:r>
            <a:r>
              <a:rPr sz="3600" spc="40" dirty="0">
                <a:latin typeface="Arial MT"/>
                <a:cs typeface="Arial MT"/>
              </a:rPr>
              <a:t>cells</a:t>
            </a:r>
            <a:r>
              <a:rPr sz="3600" dirty="0">
                <a:latin typeface="Arial MT"/>
                <a:cs typeface="Arial MT"/>
              </a:rPr>
              <a:t> </a:t>
            </a:r>
            <a:r>
              <a:rPr sz="3600" spc="-5" dirty="0">
                <a:latin typeface="Arial MT"/>
                <a:cs typeface="Arial MT"/>
              </a:rPr>
              <a:t>in</a:t>
            </a:r>
            <a:r>
              <a:rPr sz="3600" dirty="0">
                <a:latin typeface="Arial MT"/>
                <a:cs typeface="Arial MT"/>
              </a:rPr>
              <a:t> the</a:t>
            </a:r>
            <a:r>
              <a:rPr sz="3600" spc="-5" dirty="0">
                <a:latin typeface="Arial MT"/>
                <a:cs typeface="Arial MT"/>
              </a:rPr>
              <a:t> </a:t>
            </a:r>
            <a:r>
              <a:rPr sz="3600" spc="45" dirty="0">
                <a:latin typeface="Arial MT"/>
                <a:cs typeface="Arial MT"/>
              </a:rPr>
              <a:t>bone</a:t>
            </a:r>
            <a:r>
              <a:rPr sz="3600" dirty="0">
                <a:latin typeface="Arial MT"/>
                <a:cs typeface="Arial MT"/>
              </a:rPr>
              <a:t> </a:t>
            </a:r>
            <a:r>
              <a:rPr sz="3600" spc="-40" dirty="0">
                <a:latin typeface="Arial MT"/>
                <a:cs typeface="Arial MT"/>
              </a:rPr>
              <a:t>marrow.</a:t>
            </a:r>
            <a:endParaRPr sz="3600">
              <a:latin typeface="Arial MT"/>
              <a:cs typeface="Arial M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292600" y="876300"/>
            <a:ext cx="4429760" cy="1244600"/>
          </a:xfrm>
          <a:prstGeom prst="rect">
            <a:avLst/>
          </a:prstGeom>
        </p:spPr>
        <p:txBody>
          <a:bodyPr vert="horz" wrap="square" lIns="0" tIns="12700" rIns="0" bIns="0" rtlCol="0">
            <a:spAutoFit/>
          </a:bodyPr>
          <a:lstStyle/>
          <a:p>
            <a:pPr marL="12700">
              <a:lnSpc>
                <a:spcPct val="100000"/>
              </a:lnSpc>
              <a:spcBef>
                <a:spcPts val="100"/>
              </a:spcBef>
            </a:pPr>
            <a:r>
              <a:rPr spc="-5" dirty="0"/>
              <a:t>Leukemia</a:t>
            </a:r>
          </a:p>
        </p:txBody>
      </p:sp>
      <p:sp>
        <p:nvSpPr>
          <p:cNvPr id="3" name="object 3"/>
          <p:cNvSpPr txBox="1"/>
          <p:nvPr/>
        </p:nvSpPr>
        <p:spPr>
          <a:xfrm>
            <a:off x="990600" y="2759114"/>
            <a:ext cx="145415" cy="313690"/>
          </a:xfrm>
          <a:prstGeom prst="rect">
            <a:avLst/>
          </a:prstGeom>
        </p:spPr>
        <p:txBody>
          <a:bodyPr vert="horz" wrap="square" lIns="0" tIns="11430" rIns="0" bIns="0" rtlCol="0">
            <a:spAutoFit/>
          </a:bodyPr>
          <a:lstStyle/>
          <a:p>
            <a:pPr marL="12700">
              <a:lnSpc>
                <a:spcPct val="100000"/>
              </a:lnSpc>
              <a:spcBef>
                <a:spcPts val="90"/>
              </a:spcBef>
            </a:pPr>
            <a:r>
              <a:rPr sz="1900" spc="275" dirty="0">
                <a:latin typeface="Arial MT"/>
                <a:cs typeface="Arial MT"/>
              </a:rPr>
              <a:t>•</a:t>
            </a:r>
            <a:endParaRPr sz="1900">
              <a:latin typeface="Arial MT"/>
              <a:cs typeface="Arial MT"/>
            </a:endParaRPr>
          </a:p>
        </p:txBody>
      </p:sp>
      <p:sp>
        <p:nvSpPr>
          <p:cNvPr id="4" name="object 4"/>
          <p:cNvSpPr txBox="1"/>
          <p:nvPr/>
        </p:nvSpPr>
        <p:spPr>
          <a:xfrm>
            <a:off x="1193800" y="2702560"/>
            <a:ext cx="10420985" cy="6073775"/>
          </a:xfrm>
          <a:prstGeom prst="rect">
            <a:avLst/>
          </a:prstGeom>
        </p:spPr>
        <p:txBody>
          <a:bodyPr vert="horz" wrap="square" lIns="0" tIns="15240" rIns="0" bIns="0" rtlCol="0">
            <a:spAutoFit/>
          </a:bodyPr>
          <a:lstStyle/>
          <a:p>
            <a:pPr marL="114300">
              <a:lnSpc>
                <a:spcPct val="100000"/>
              </a:lnSpc>
              <a:spcBef>
                <a:spcPts val="120"/>
              </a:spcBef>
            </a:pPr>
            <a:r>
              <a:rPr sz="2500" spc="5" dirty="0">
                <a:latin typeface="Arial MT"/>
                <a:cs typeface="Arial MT"/>
              </a:rPr>
              <a:t>Oral</a:t>
            </a:r>
            <a:r>
              <a:rPr sz="2500" spc="-10" dirty="0">
                <a:latin typeface="Arial MT"/>
                <a:cs typeface="Arial MT"/>
              </a:rPr>
              <a:t> </a:t>
            </a:r>
            <a:r>
              <a:rPr sz="2500" spc="5" dirty="0">
                <a:latin typeface="Arial MT"/>
                <a:cs typeface="Arial MT"/>
              </a:rPr>
              <a:t>Manifestations:</a:t>
            </a:r>
            <a:endParaRPr sz="2500">
              <a:latin typeface="Arial MT"/>
              <a:cs typeface="Arial MT"/>
            </a:endParaRPr>
          </a:p>
          <a:p>
            <a:pPr>
              <a:lnSpc>
                <a:spcPct val="100000"/>
              </a:lnSpc>
              <a:spcBef>
                <a:spcPts val="10"/>
              </a:spcBef>
            </a:pPr>
            <a:endParaRPr sz="2600">
              <a:latin typeface="Arial MT"/>
              <a:cs typeface="Arial MT"/>
            </a:endParaRPr>
          </a:p>
          <a:p>
            <a:pPr marL="1003300" marR="106680" indent="-304800">
              <a:lnSpc>
                <a:spcPct val="100000"/>
              </a:lnSpc>
              <a:buSzPct val="76000"/>
              <a:buChar char="•"/>
              <a:tabLst>
                <a:tab pos="1002665" algn="l"/>
                <a:tab pos="1003300" algn="l"/>
              </a:tabLst>
            </a:pPr>
            <a:r>
              <a:rPr sz="2500" spc="5" dirty="0">
                <a:latin typeface="Arial MT"/>
                <a:cs typeface="Arial MT"/>
              </a:rPr>
              <a:t>Oral </a:t>
            </a:r>
            <a:r>
              <a:rPr sz="2500" spc="35" dirty="0">
                <a:latin typeface="Arial MT"/>
                <a:cs typeface="Arial MT"/>
              </a:rPr>
              <a:t>signs</a:t>
            </a:r>
            <a:r>
              <a:rPr sz="2500" spc="5" dirty="0">
                <a:latin typeface="Arial MT"/>
                <a:cs typeface="Arial MT"/>
              </a:rPr>
              <a:t> </a:t>
            </a:r>
            <a:r>
              <a:rPr sz="2500" spc="10" dirty="0">
                <a:latin typeface="Arial MT"/>
                <a:cs typeface="Arial MT"/>
              </a:rPr>
              <a:t>have</a:t>
            </a:r>
            <a:r>
              <a:rPr sz="2500" spc="5" dirty="0">
                <a:latin typeface="Arial MT"/>
                <a:cs typeface="Arial MT"/>
              </a:rPr>
              <a:t> </a:t>
            </a:r>
            <a:r>
              <a:rPr sz="2500" spc="45" dirty="0">
                <a:latin typeface="Arial MT"/>
                <a:cs typeface="Arial MT"/>
              </a:rPr>
              <a:t>been</a:t>
            </a:r>
            <a:r>
              <a:rPr sz="2500" spc="5" dirty="0">
                <a:latin typeface="Arial MT"/>
                <a:cs typeface="Arial MT"/>
              </a:rPr>
              <a:t> </a:t>
            </a:r>
            <a:r>
              <a:rPr sz="2500" spc="40" dirty="0">
                <a:latin typeface="Arial MT"/>
                <a:cs typeface="Arial MT"/>
              </a:rPr>
              <a:t>reported</a:t>
            </a:r>
            <a:r>
              <a:rPr sz="2500" spc="10" dirty="0">
                <a:latin typeface="Arial MT"/>
                <a:cs typeface="Arial MT"/>
              </a:rPr>
              <a:t> </a:t>
            </a:r>
            <a:r>
              <a:rPr sz="2500" spc="5" dirty="0">
                <a:latin typeface="Arial MT"/>
                <a:cs typeface="Arial MT"/>
              </a:rPr>
              <a:t>in </a:t>
            </a:r>
            <a:r>
              <a:rPr sz="2500" spc="80" dirty="0">
                <a:latin typeface="Arial MT"/>
                <a:cs typeface="Arial MT"/>
              </a:rPr>
              <a:t>up</a:t>
            </a:r>
            <a:r>
              <a:rPr sz="2500" spc="5" dirty="0">
                <a:latin typeface="Arial MT"/>
                <a:cs typeface="Arial MT"/>
              </a:rPr>
              <a:t> to </a:t>
            </a:r>
            <a:r>
              <a:rPr sz="2500" spc="10" dirty="0">
                <a:latin typeface="Arial MT"/>
                <a:cs typeface="Arial MT"/>
              </a:rPr>
              <a:t>75% </a:t>
            </a:r>
            <a:r>
              <a:rPr sz="2500" spc="5" dirty="0">
                <a:latin typeface="Arial MT"/>
                <a:cs typeface="Arial MT"/>
              </a:rPr>
              <a:t>of </a:t>
            </a:r>
            <a:r>
              <a:rPr sz="2500" spc="30" dirty="0">
                <a:latin typeface="Arial MT"/>
                <a:cs typeface="Arial MT"/>
              </a:rPr>
              <a:t>adults</a:t>
            </a:r>
            <a:r>
              <a:rPr sz="2500" spc="5" dirty="0">
                <a:latin typeface="Arial MT"/>
                <a:cs typeface="Arial MT"/>
              </a:rPr>
              <a:t> </a:t>
            </a:r>
            <a:r>
              <a:rPr sz="2500" spc="55" dirty="0">
                <a:latin typeface="Arial MT"/>
                <a:cs typeface="Arial MT"/>
              </a:rPr>
              <a:t>and</a:t>
            </a:r>
            <a:r>
              <a:rPr sz="2500" spc="5" dirty="0">
                <a:latin typeface="Arial MT"/>
                <a:cs typeface="Arial MT"/>
              </a:rPr>
              <a:t> </a:t>
            </a:r>
            <a:r>
              <a:rPr sz="2500" spc="10" dirty="0">
                <a:latin typeface="Arial MT"/>
                <a:cs typeface="Arial MT"/>
              </a:rPr>
              <a:t>29%</a:t>
            </a:r>
            <a:r>
              <a:rPr sz="2500" spc="5" dirty="0">
                <a:latin typeface="Arial MT"/>
                <a:cs typeface="Arial MT"/>
              </a:rPr>
              <a:t> of </a:t>
            </a:r>
            <a:r>
              <a:rPr sz="2500" spc="-675" dirty="0">
                <a:latin typeface="Arial MT"/>
                <a:cs typeface="Arial MT"/>
              </a:rPr>
              <a:t> </a:t>
            </a:r>
            <a:r>
              <a:rPr sz="2500" spc="30" dirty="0">
                <a:latin typeface="Arial MT"/>
                <a:cs typeface="Arial MT"/>
              </a:rPr>
              <a:t>children.</a:t>
            </a:r>
            <a:endParaRPr sz="2500">
              <a:latin typeface="Arial MT"/>
              <a:cs typeface="Arial MT"/>
            </a:endParaRPr>
          </a:p>
          <a:p>
            <a:pPr>
              <a:lnSpc>
                <a:spcPct val="100000"/>
              </a:lnSpc>
              <a:spcBef>
                <a:spcPts val="25"/>
              </a:spcBef>
              <a:buFont typeface="Arial MT"/>
              <a:buChar char="•"/>
            </a:pPr>
            <a:endParaRPr sz="2500">
              <a:latin typeface="Arial MT"/>
              <a:cs typeface="Arial MT"/>
            </a:endParaRPr>
          </a:p>
          <a:p>
            <a:pPr marL="1003300" indent="-304800">
              <a:lnSpc>
                <a:spcPct val="100000"/>
              </a:lnSpc>
              <a:buSzPct val="76000"/>
              <a:buChar char="•"/>
              <a:tabLst>
                <a:tab pos="1002665" algn="l"/>
                <a:tab pos="1003300" algn="l"/>
              </a:tabLst>
            </a:pPr>
            <a:r>
              <a:rPr sz="2500" spc="-5" dirty="0">
                <a:latin typeface="Arial MT"/>
                <a:cs typeface="Arial MT"/>
              </a:rPr>
              <a:t>More</a:t>
            </a:r>
            <a:r>
              <a:rPr sz="2500" dirty="0">
                <a:latin typeface="Arial MT"/>
                <a:cs typeface="Arial MT"/>
              </a:rPr>
              <a:t> </a:t>
            </a:r>
            <a:r>
              <a:rPr sz="2500" spc="20" dirty="0">
                <a:latin typeface="Arial MT"/>
                <a:cs typeface="Arial MT"/>
              </a:rPr>
              <a:t>frequent</a:t>
            </a:r>
            <a:r>
              <a:rPr sz="2500" dirty="0">
                <a:latin typeface="Arial MT"/>
                <a:cs typeface="Arial MT"/>
              </a:rPr>
              <a:t> </a:t>
            </a:r>
            <a:r>
              <a:rPr sz="2500" spc="40" dirty="0">
                <a:latin typeface="Arial MT"/>
                <a:cs typeface="Arial MT"/>
              </a:rPr>
              <a:t>reported</a:t>
            </a:r>
            <a:r>
              <a:rPr sz="2500" dirty="0">
                <a:latin typeface="Arial MT"/>
                <a:cs typeface="Arial MT"/>
              </a:rPr>
              <a:t> </a:t>
            </a:r>
            <a:r>
              <a:rPr sz="2500" spc="5" dirty="0">
                <a:latin typeface="Arial MT"/>
                <a:cs typeface="Arial MT"/>
              </a:rPr>
              <a:t>oral</a:t>
            </a:r>
            <a:r>
              <a:rPr sz="2500" dirty="0">
                <a:latin typeface="Arial MT"/>
                <a:cs typeface="Arial MT"/>
              </a:rPr>
              <a:t> </a:t>
            </a:r>
            <a:r>
              <a:rPr sz="2500" spc="20" dirty="0">
                <a:latin typeface="Arial MT"/>
                <a:cs typeface="Arial MT"/>
              </a:rPr>
              <a:t>abnormalities:</a:t>
            </a:r>
            <a:endParaRPr sz="2500">
              <a:latin typeface="Arial MT"/>
              <a:cs typeface="Arial MT"/>
            </a:endParaRPr>
          </a:p>
          <a:p>
            <a:pPr>
              <a:lnSpc>
                <a:spcPct val="100000"/>
              </a:lnSpc>
              <a:spcBef>
                <a:spcPts val="25"/>
              </a:spcBef>
              <a:buFont typeface="Arial MT"/>
              <a:buChar char="•"/>
            </a:pPr>
            <a:endParaRPr sz="2500">
              <a:latin typeface="Arial MT"/>
              <a:cs typeface="Arial MT"/>
            </a:endParaRPr>
          </a:p>
          <a:p>
            <a:pPr marL="1892300" lvl="1" indent="-304800">
              <a:lnSpc>
                <a:spcPct val="100000"/>
              </a:lnSpc>
              <a:buSzPct val="76000"/>
              <a:buChar char="•"/>
              <a:tabLst>
                <a:tab pos="1891664" algn="l"/>
                <a:tab pos="1892300" algn="l"/>
              </a:tabLst>
            </a:pPr>
            <a:r>
              <a:rPr sz="2500" spc="5" dirty="0">
                <a:latin typeface="Arial MT"/>
                <a:cs typeface="Arial MT"/>
              </a:rPr>
              <a:t>Regional</a:t>
            </a:r>
            <a:r>
              <a:rPr sz="2500" spc="-5" dirty="0">
                <a:latin typeface="Arial MT"/>
                <a:cs typeface="Arial MT"/>
              </a:rPr>
              <a:t> </a:t>
            </a:r>
            <a:r>
              <a:rPr sz="2500" spc="35" dirty="0">
                <a:latin typeface="Arial MT"/>
                <a:cs typeface="Arial MT"/>
              </a:rPr>
              <a:t>lymphadenopathy</a:t>
            </a:r>
            <a:endParaRPr sz="2500">
              <a:latin typeface="Arial MT"/>
              <a:cs typeface="Arial MT"/>
            </a:endParaRPr>
          </a:p>
          <a:p>
            <a:pPr lvl="1">
              <a:lnSpc>
                <a:spcPct val="100000"/>
              </a:lnSpc>
              <a:spcBef>
                <a:spcPts val="10"/>
              </a:spcBef>
              <a:buFont typeface="Arial MT"/>
              <a:buChar char="•"/>
            </a:pPr>
            <a:endParaRPr sz="2600">
              <a:latin typeface="Arial MT"/>
              <a:cs typeface="Arial MT"/>
            </a:endParaRPr>
          </a:p>
          <a:p>
            <a:pPr marL="1892300" lvl="1" indent="-304800">
              <a:lnSpc>
                <a:spcPct val="100000"/>
              </a:lnSpc>
              <a:buSzPct val="76000"/>
              <a:buChar char="•"/>
              <a:tabLst>
                <a:tab pos="1891664" algn="l"/>
                <a:tab pos="1892300" algn="l"/>
              </a:tabLst>
            </a:pPr>
            <a:r>
              <a:rPr sz="2500" spc="35" dirty="0">
                <a:latin typeface="Arial MT"/>
                <a:cs typeface="Arial MT"/>
              </a:rPr>
              <a:t>Mucous</a:t>
            </a:r>
            <a:r>
              <a:rPr sz="2500" dirty="0">
                <a:latin typeface="Arial MT"/>
                <a:cs typeface="Arial MT"/>
              </a:rPr>
              <a:t> </a:t>
            </a:r>
            <a:r>
              <a:rPr sz="2500" spc="25" dirty="0">
                <a:latin typeface="Arial MT"/>
                <a:cs typeface="Arial MT"/>
              </a:rPr>
              <a:t>membrane</a:t>
            </a:r>
            <a:r>
              <a:rPr sz="2500" dirty="0">
                <a:latin typeface="Arial MT"/>
                <a:cs typeface="Arial MT"/>
              </a:rPr>
              <a:t> </a:t>
            </a:r>
            <a:r>
              <a:rPr sz="2500" spc="40" dirty="0">
                <a:latin typeface="Arial MT"/>
                <a:cs typeface="Arial MT"/>
              </a:rPr>
              <a:t>petechiae</a:t>
            </a:r>
            <a:r>
              <a:rPr sz="2500" spc="5" dirty="0">
                <a:latin typeface="Arial MT"/>
                <a:cs typeface="Arial MT"/>
              </a:rPr>
              <a:t> </a:t>
            </a:r>
            <a:r>
              <a:rPr sz="2500" spc="55" dirty="0">
                <a:latin typeface="Arial MT"/>
                <a:cs typeface="Arial MT"/>
              </a:rPr>
              <a:t>and</a:t>
            </a:r>
            <a:r>
              <a:rPr sz="2500" dirty="0">
                <a:latin typeface="Arial MT"/>
                <a:cs typeface="Arial MT"/>
              </a:rPr>
              <a:t> </a:t>
            </a:r>
            <a:r>
              <a:rPr sz="2500" spc="35" dirty="0">
                <a:latin typeface="Arial MT"/>
                <a:cs typeface="Arial MT"/>
              </a:rPr>
              <a:t>ecchymoses</a:t>
            </a:r>
            <a:endParaRPr sz="2500">
              <a:latin typeface="Arial MT"/>
              <a:cs typeface="Arial MT"/>
            </a:endParaRPr>
          </a:p>
          <a:p>
            <a:pPr lvl="1">
              <a:lnSpc>
                <a:spcPct val="100000"/>
              </a:lnSpc>
              <a:spcBef>
                <a:spcPts val="25"/>
              </a:spcBef>
              <a:buFont typeface="Arial MT"/>
              <a:buChar char="•"/>
            </a:pPr>
            <a:endParaRPr sz="2500">
              <a:latin typeface="Arial MT"/>
              <a:cs typeface="Arial MT"/>
            </a:endParaRPr>
          </a:p>
          <a:p>
            <a:pPr marL="1892300" lvl="1" indent="-304800">
              <a:lnSpc>
                <a:spcPct val="100000"/>
              </a:lnSpc>
              <a:buSzPct val="76000"/>
              <a:buChar char="•"/>
              <a:tabLst>
                <a:tab pos="1891664" algn="l"/>
                <a:tab pos="1892300" algn="l"/>
              </a:tabLst>
            </a:pPr>
            <a:r>
              <a:rPr sz="2500" spc="25" dirty="0">
                <a:latin typeface="Arial MT"/>
                <a:cs typeface="Arial MT"/>
              </a:rPr>
              <a:t>Gingival</a:t>
            </a:r>
            <a:r>
              <a:rPr sz="2500" spc="-35" dirty="0">
                <a:latin typeface="Arial MT"/>
                <a:cs typeface="Arial MT"/>
              </a:rPr>
              <a:t> </a:t>
            </a:r>
            <a:r>
              <a:rPr sz="2500" spc="60" dirty="0">
                <a:latin typeface="Arial MT"/>
                <a:cs typeface="Arial MT"/>
              </a:rPr>
              <a:t>bleeding</a:t>
            </a:r>
            <a:endParaRPr sz="2500">
              <a:latin typeface="Arial MT"/>
              <a:cs typeface="Arial MT"/>
            </a:endParaRPr>
          </a:p>
          <a:p>
            <a:pPr lvl="1">
              <a:lnSpc>
                <a:spcPct val="100000"/>
              </a:lnSpc>
              <a:spcBef>
                <a:spcPts val="10"/>
              </a:spcBef>
              <a:buFont typeface="Arial MT"/>
              <a:buChar char="•"/>
            </a:pPr>
            <a:endParaRPr sz="2600">
              <a:latin typeface="Arial MT"/>
              <a:cs typeface="Arial MT"/>
            </a:endParaRPr>
          </a:p>
          <a:p>
            <a:pPr marL="1892300" lvl="1" indent="-304800">
              <a:lnSpc>
                <a:spcPct val="100000"/>
              </a:lnSpc>
              <a:buSzPct val="76000"/>
              <a:buChar char="•"/>
              <a:tabLst>
                <a:tab pos="1891664" algn="l"/>
                <a:tab pos="1892300" algn="l"/>
              </a:tabLst>
            </a:pPr>
            <a:r>
              <a:rPr sz="2500" spc="25" dirty="0">
                <a:latin typeface="Arial MT"/>
                <a:cs typeface="Arial MT"/>
              </a:rPr>
              <a:t>Gingival</a:t>
            </a:r>
            <a:r>
              <a:rPr sz="2500" spc="-20" dirty="0">
                <a:latin typeface="Arial MT"/>
                <a:cs typeface="Arial MT"/>
              </a:rPr>
              <a:t> </a:t>
            </a:r>
            <a:r>
              <a:rPr sz="2500" spc="30" dirty="0">
                <a:latin typeface="Arial MT"/>
                <a:cs typeface="Arial MT"/>
              </a:rPr>
              <a:t>hypertrophy</a:t>
            </a:r>
            <a:endParaRPr sz="2500">
              <a:latin typeface="Arial MT"/>
              <a:cs typeface="Arial MT"/>
            </a:endParaRPr>
          </a:p>
          <a:p>
            <a:pPr lvl="1">
              <a:lnSpc>
                <a:spcPct val="100000"/>
              </a:lnSpc>
              <a:spcBef>
                <a:spcPts val="25"/>
              </a:spcBef>
              <a:buFont typeface="Arial MT"/>
              <a:buChar char="•"/>
            </a:pPr>
            <a:endParaRPr sz="2500">
              <a:latin typeface="Arial MT"/>
              <a:cs typeface="Arial MT"/>
            </a:endParaRPr>
          </a:p>
          <a:p>
            <a:pPr marL="1892300" lvl="1" indent="-304800">
              <a:lnSpc>
                <a:spcPct val="100000"/>
              </a:lnSpc>
              <a:buSzPct val="76000"/>
              <a:buChar char="•"/>
              <a:tabLst>
                <a:tab pos="1891664" algn="l"/>
                <a:tab pos="1892300" algn="l"/>
              </a:tabLst>
            </a:pPr>
            <a:r>
              <a:rPr sz="2500" spc="45" dirty="0">
                <a:latin typeface="Arial MT"/>
                <a:cs typeface="Arial MT"/>
              </a:rPr>
              <a:t>Nonspecific</a:t>
            </a:r>
            <a:r>
              <a:rPr sz="2500" spc="-25" dirty="0">
                <a:latin typeface="Arial MT"/>
                <a:cs typeface="Arial MT"/>
              </a:rPr>
              <a:t> </a:t>
            </a:r>
            <a:r>
              <a:rPr sz="2500" spc="20" dirty="0">
                <a:latin typeface="Arial MT"/>
                <a:cs typeface="Arial MT"/>
              </a:rPr>
              <a:t>ulcerations</a:t>
            </a:r>
            <a:endParaRPr sz="2500">
              <a:latin typeface="Arial MT"/>
              <a:cs typeface="Arial M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92100" y="2527300"/>
            <a:ext cx="5783817" cy="4699000"/>
          </a:xfrm>
          <a:prstGeom prst="rect">
            <a:avLst/>
          </a:prstGeom>
        </p:spPr>
      </p:pic>
      <p:pic>
        <p:nvPicPr>
          <p:cNvPr id="3" name="object 3"/>
          <p:cNvPicPr/>
          <p:nvPr/>
        </p:nvPicPr>
        <p:blipFill>
          <a:blip r:embed="rId3" cstate="print"/>
          <a:stretch>
            <a:fillRect/>
          </a:stretch>
        </p:blipFill>
        <p:spPr>
          <a:xfrm>
            <a:off x="6991567" y="2546558"/>
            <a:ext cx="5568297" cy="4564192"/>
          </a:xfrm>
          <a:prstGeom prst="rect">
            <a:avLst/>
          </a:prstGeom>
        </p:spPr>
      </p:pic>
      <p:sp>
        <p:nvSpPr>
          <p:cNvPr id="4" name="object 4"/>
          <p:cNvSpPr txBox="1"/>
          <p:nvPr/>
        </p:nvSpPr>
        <p:spPr>
          <a:xfrm>
            <a:off x="2794000" y="7467600"/>
            <a:ext cx="7411084" cy="299720"/>
          </a:xfrm>
          <a:prstGeom prst="rect">
            <a:avLst/>
          </a:prstGeom>
        </p:spPr>
        <p:txBody>
          <a:bodyPr vert="horz" wrap="square" lIns="0" tIns="12700" rIns="0" bIns="0" rtlCol="0">
            <a:spAutoFit/>
          </a:bodyPr>
          <a:lstStyle/>
          <a:p>
            <a:pPr marL="12700">
              <a:lnSpc>
                <a:spcPct val="100000"/>
              </a:lnSpc>
              <a:spcBef>
                <a:spcPts val="100"/>
              </a:spcBef>
            </a:pPr>
            <a:r>
              <a:rPr sz="1800" spc="20" dirty="0">
                <a:latin typeface="Arial MT"/>
                <a:cs typeface="Arial MT"/>
              </a:rPr>
              <a:t>McDonald</a:t>
            </a:r>
            <a:r>
              <a:rPr sz="1800" spc="5" dirty="0">
                <a:latin typeface="Arial MT"/>
                <a:cs typeface="Arial MT"/>
              </a:rPr>
              <a:t> </a:t>
            </a:r>
            <a:r>
              <a:rPr sz="1800" spc="30" dirty="0">
                <a:latin typeface="Arial MT"/>
                <a:cs typeface="Arial MT"/>
              </a:rPr>
              <a:t>and</a:t>
            </a:r>
            <a:r>
              <a:rPr sz="1800" spc="10" dirty="0">
                <a:latin typeface="Arial MT"/>
                <a:cs typeface="Arial MT"/>
              </a:rPr>
              <a:t> </a:t>
            </a:r>
            <a:r>
              <a:rPr sz="1800" spc="-5" dirty="0">
                <a:latin typeface="Arial MT"/>
                <a:cs typeface="Arial MT"/>
              </a:rPr>
              <a:t>Avery:</a:t>
            </a:r>
            <a:r>
              <a:rPr sz="1800" spc="10" dirty="0">
                <a:latin typeface="Arial MT"/>
                <a:cs typeface="Arial MT"/>
              </a:rPr>
              <a:t> </a:t>
            </a:r>
            <a:r>
              <a:rPr sz="1800" dirty="0">
                <a:latin typeface="Arial MT"/>
                <a:cs typeface="Arial MT"/>
              </a:rPr>
              <a:t>Dentistry</a:t>
            </a:r>
            <a:r>
              <a:rPr sz="1800" spc="10" dirty="0">
                <a:latin typeface="Arial MT"/>
                <a:cs typeface="Arial MT"/>
              </a:rPr>
              <a:t> </a:t>
            </a:r>
            <a:r>
              <a:rPr sz="1800" dirty="0">
                <a:latin typeface="Arial MT"/>
                <a:cs typeface="Arial MT"/>
              </a:rPr>
              <a:t>for</a:t>
            </a:r>
            <a:r>
              <a:rPr sz="1800" spc="10" dirty="0">
                <a:latin typeface="Arial MT"/>
                <a:cs typeface="Arial MT"/>
              </a:rPr>
              <a:t> </a:t>
            </a:r>
            <a:r>
              <a:rPr sz="1800" dirty="0">
                <a:latin typeface="Arial MT"/>
                <a:cs typeface="Arial MT"/>
              </a:rPr>
              <a:t>the</a:t>
            </a:r>
            <a:r>
              <a:rPr sz="1800" spc="10" dirty="0">
                <a:latin typeface="Arial MT"/>
                <a:cs typeface="Arial MT"/>
              </a:rPr>
              <a:t> </a:t>
            </a:r>
            <a:r>
              <a:rPr sz="1800" spc="15" dirty="0">
                <a:latin typeface="Arial MT"/>
                <a:cs typeface="Arial MT"/>
              </a:rPr>
              <a:t>Child</a:t>
            </a:r>
            <a:r>
              <a:rPr sz="1800" spc="10" dirty="0">
                <a:latin typeface="Arial MT"/>
                <a:cs typeface="Arial MT"/>
              </a:rPr>
              <a:t> </a:t>
            </a:r>
            <a:r>
              <a:rPr sz="1800" spc="30" dirty="0">
                <a:latin typeface="Arial MT"/>
                <a:cs typeface="Arial MT"/>
              </a:rPr>
              <a:t>and</a:t>
            </a:r>
            <a:r>
              <a:rPr sz="1800" spc="10" dirty="0">
                <a:latin typeface="Arial MT"/>
                <a:cs typeface="Arial MT"/>
              </a:rPr>
              <a:t> </a:t>
            </a:r>
            <a:r>
              <a:rPr sz="1800" spc="15" dirty="0">
                <a:latin typeface="Arial MT"/>
                <a:cs typeface="Arial MT"/>
              </a:rPr>
              <a:t>Adolescent.</a:t>
            </a:r>
            <a:r>
              <a:rPr sz="1800" spc="10" dirty="0">
                <a:latin typeface="Arial MT"/>
                <a:cs typeface="Arial MT"/>
              </a:rPr>
              <a:t> </a:t>
            </a:r>
            <a:r>
              <a:rPr sz="1800" dirty="0">
                <a:latin typeface="Arial MT"/>
                <a:cs typeface="Arial MT"/>
              </a:rPr>
              <a:t>9th</a:t>
            </a:r>
            <a:r>
              <a:rPr sz="1800" spc="10" dirty="0">
                <a:latin typeface="Arial MT"/>
                <a:cs typeface="Arial MT"/>
              </a:rPr>
              <a:t> </a:t>
            </a:r>
            <a:r>
              <a:rPr sz="1800" spc="-5" dirty="0">
                <a:latin typeface="Arial MT"/>
                <a:cs typeface="Arial MT"/>
              </a:rPr>
              <a:t>Edition</a:t>
            </a:r>
            <a:endParaRPr sz="1800">
              <a:latin typeface="Arial MT"/>
              <a:cs typeface="Arial M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292600" y="876300"/>
            <a:ext cx="4429760" cy="1244600"/>
          </a:xfrm>
          <a:prstGeom prst="rect">
            <a:avLst/>
          </a:prstGeom>
        </p:spPr>
        <p:txBody>
          <a:bodyPr vert="horz" wrap="square" lIns="0" tIns="12700" rIns="0" bIns="0" rtlCol="0">
            <a:spAutoFit/>
          </a:bodyPr>
          <a:lstStyle/>
          <a:p>
            <a:pPr marL="12700">
              <a:lnSpc>
                <a:spcPct val="100000"/>
              </a:lnSpc>
              <a:spcBef>
                <a:spcPts val="100"/>
              </a:spcBef>
            </a:pPr>
            <a:r>
              <a:rPr spc="-5" dirty="0"/>
              <a:t>Leukemia</a:t>
            </a:r>
          </a:p>
        </p:txBody>
      </p:sp>
      <p:sp>
        <p:nvSpPr>
          <p:cNvPr id="3" name="object 3"/>
          <p:cNvSpPr txBox="1"/>
          <p:nvPr/>
        </p:nvSpPr>
        <p:spPr>
          <a:xfrm>
            <a:off x="990600" y="2700207"/>
            <a:ext cx="185420" cy="408305"/>
          </a:xfrm>
          <a:prstGeom prst="rect">
            <a:avLst/>
          </a:prstGeom>
        </p:spPr>
        <p:txBody>
          <a:bodyPr vert="horz" wrap="square" lIns="0" tIns="13970" rIns="0" bIns="0" rtlCol="0">
            <a:spAutoFit/>
          </a:bodyPr>
          <a:lstStyle/>
          <a:p>
            <a:pPr marL="12700">
              <a:lnSpc>
                <a:spcPct val="100000"/>
              </a:lnSpc>
              <a:spcBef>
                <a:spcPts val="110"/>
              </a:spcBef>
            </a:pPr>
            <a:r>
              <a:rPr sz="2500" spc="380" dirty="0">
                <a:latin typeface="Arial MT"/>
                <a:cs typeface="Arial MT"/>
              </a:rPr>
              <a:t>•</a:t>
            </a:r>
            <a:endParaRPr sz="2500">
              <a:latin typeface="Arial MT"/>
              <a:cs typeface="Arial MT"/>
            </a:endParaRPr>
          </a:p>
        </p:txBody>
      </p:sp>
      <p:sp>
        <p:nvSpPr>
          <p:cNvPr id="4" name="object 4"/>
          <p:cNvSpPr txBox="1"/>
          <p:nvPr/>
        </p:nvSpPr>
        <p:spPr>
          <a:xfrm>
            <a:off x="1397000" y="2635504"/>
            <a:ext cx="10313670" cy="6187440"/>
          </a:xfrm>
          <a:prstGeom prst="rect">
            <a:avLst/>
          </a:prstGeom>
        </p:spPr>
        <p:txBody>
          <a:bodyPr vert="horz" wrap="square" lIns="0" tIns="12065" rIns="0" bIns="0" rtlCol="0">
            <a:spAutoFit/>
          </a:bodyPr>
          <a:lstStyle/>
          <a:p>
            <a:pPr marL="25400">
              <a:lnSpc>
                <a:spcPct val="100000"/>
              </a:lnSpc>
              <a:spcBef>
                <a:spcPts val="95"/>
              </a:spcBef>
            </a:pPr>
            <a:r>
              <a:rPr sz="3350" spc="-5" dirty="0">
                <a:latin typeface="Arial MT"/>
                <a:cs typeface="Arial MT"/>
              </a:rPr>
              <a:t>Dental</a:t>
            </a:r>
            <a:r>
              <a:rPr sz="3350" spc="-30" dirty="0">
                <a:latin typeface="Arial MT"/>
                <a:cs typeface="Arial MT"/>
              </a:rPr>
              <a:t> </a:t>
            </a:r>
            <a:r>
              <a:rPr sz="3350" spc="15" dirty="0">
                <a:latin typeface="Arial MT"/>
                <a:cs typeface="Arial MT"/>
              </a:rPr>
              <a:t>Management</a:t>
            </a:r>
            <a:endParaRPr sz="3350">
              <a:latin typeface="Arial MT"/>
              <a:cs typeface="Arial MT"/>
            </a:endParaRPr>
          </a:p>
          <a:p>
            <a:pPr>
              <a:lnSpc>
                <a:spcPct val="100000"/>
              </a:lnSpc>
              <a:spcBef>
                <a:spcPts val="50"/>
              </a:spcBef>
            </a:pPr>
            <a:endParaRPr sz="3350">
              <a:latin typeface="Arial MT"/>
              <a:cs typeface="Arial MT"/>
            </a:endParaRPr>
          </a:p>
          <a:p>
            <a:pPr marL="914400" marR="277495" indent="-419100">
              <a:lnSpc>
                <a:spcPct val="102000"/>
              </a:lnSpc>
              <a:buSzPct val="74626"/>
              <a:buChar char="•"/>
              <a:tabLst>
                <a:tab pos="913765" algn="l"/>
                <a:tab pos="914400" algn="l"/>
              </a:tabLst>
            </a:pPr>
            <a:r>
              <a:rPr sz="3350" spc="-15" dirty="0">
                <a:latin typeface="Arial MT"/>
                <a:cs typeface="Arial MT"/>
              </a:rPr>
              <a:t>Before</a:t>
            </a:r>
            <a:r>
              <a:rPr sz="3350" dirty="0">
                <a:latin typeface="Arial MT"/>
                <a:cs typeface="Arial MT"/>
              </a:rPr>
              <a:t> </a:t>
            </a:r>
            <a:r>
              <a:rPr sz="3350" spc="-5" dirty="0">
                <a:latin typeface="Arial MT"/>
                <a:cs typeface="Arial MT"/>
              </a:rPr>
              <a:t>any</a:t>
            </a:r>
            <a:r>
              <a:rPr sz="3350" dirty="0">
                <a:latin typeface="Arial MT"/>
                <a:cs typeface="Arial MT"/>
              </a:rPr>
              <a:t> </a:t>
            </a:r>
            <a:r>
              <a:rPr sz="3350" spc="-10" dirty="0">
                <a:latin typeface="Arial MT"/>
                <a:cs typeface="Arial MT"/>
              </a:rPr>
              <a:t>treatment</a:t>
            </a:r>
            <a:r>
              <a:rPr sz="3350" dirty="0">
                <a:latin typeface="Arial MT"/>
                <a:cs typeface="Arial MT"/>
              </a:rPr>
              <a:t> </a:t>
            </a:r>
            <a:r>
              <a:rPr sz="3350" spc="-5" dirty="0">
                <a:latin typeface="Arial MT"/>
                <a:cs typeface="Arial MT"/>
              </a:rPr>
              <a:t>is</a:t>
            </a:r>
            <a:r>
              <a:rPr sz="3350" dirty="0">
                <a:latin typeface="Arial MT"/>
                <a:cs typeface="Arial MT"/>
              </a:rPr>
              <a:t> </a:t>
            </a:r>
            <a:r>
              <a:rPr sz="3350" spc="20" dirty="0">
                <a:latin typeface="Arial MT"/>
                <a:cs typeface="Arial MT"/>
              </a:rPr>
              <a:t>administered,</a:t>
            </a:r>
            <a:r>
              <a:rPr sz="3350" dirty="0">
                <a:latin typeface="Arial MT"/>
                <a:cs typeface="Arial MT"/>
              </a:rPr>
              <a:t> </a:t>
            </a:r>
            <a:r>
              <a:rPr sz="3350" spc="-5" dirty="0">
                <a:latin typeface="Arial MT"/>
                <a:cs typeface="Arial MT"/>
              </a:rPr>
              <a:t>the</a:t>
            </a:r>
            <a:r>
              <a:rPr sz="3350" dirty="0">
                <a:latin typeface="Arial MT"/>
                <a:cs typeface="Arial MT"/>
              </a:rPr>
              <a:t> </a:t>
            </a:r>
            <a:r>
              <a:rPr sz="3350" spc="15" dirty="0">
                <a:latin typeface="Arial MT"/>
                <a:cs typeface="Arial MT"/>
              </a:rPr>
              <a:t>child’s </a:t>
            </a:r>
            <a:r>
              <a:rPr sz="3350" spc="-915" dirty="0">
                <a:latin typeface="Arial MT"/>
                <a:cs typeface="Arial MT"/>
              </a:rPr>
              <a:t> </a:t>
            </a:r>
            <a:r>
              <a:rPr sz="3350" spc="35" dirty="0">
                <a:latin typeface="Arial MT"/>
                <a:cs typeface="Arial MT"/>
              </a:rPr>
              <a:t>oncologist</a:t>
            </a:r>
            <a:r>
              <a:rPr sz="3350" spc="-5" dirty="0">
                <a:latin typeface="Arial MT"/>
                <a:cs typeface="Arial MT"/>
              </a:rPr>
              <a:t> must</a:t>
            </a:r>
            <a:r>
              <a:rPr sz="3350" dirty="0">
                <a:latin typeface="Arial MT"/>
                <a:cs typeface="Arial MT"/>
              </a:rPr>
              <a:t> </a:t>
            </a:r>
            <a:r>
              <a:rPr sz="3350" spc="90" dirty="0">
                <a:latin typeface="Arial MT"/>
                <a:cs typeface="Arial MT"/>
              </a:rPr>
              <a:t>be</a:t>
            </a:r>
            <a:r>
              <a:rPr sz="3350" spc="-5" dirty="0">
                <a:latin typeface="Arial MT"/>
                <a:cs typeface="Arial MT"/>
              </a:rPr>
              <a:t> </a:t>
            </a:r>
            <a:r>
              <a:rPr sz="3350" spc="40" dirty="0">
                <a:latin typeface="Arial MT"/>
                <a:cs typeface="Arial MT"/>
              </a:rPr>
              <a:t>consulted</a:t>
            </a:r>
            <a:endParaRPr sz="3350">
              <a:latin typeface="Arial MT"/>
              <a:cs typeface="Arial MT"/>
            </a:endParaRPr>
          </a:p>
          <a:p>
            <a:pPr>
              <a:lnSpc>
                <a:spcPct val="100000"/>
              </a:lnSpc>
              <a:spcBef>
                <a:spcPts val="45"/>
              </a:spcBef>
              <a:buFont typeface="Arial MT"/>
              <a:buChar char="•"/>
            </a:pPr>
            <a:endParaRPr sz="3350">
              <a:latin typeface="Arial MT"/>
              <a:cs typeface="Arial MT"/>
            </a:endParaRPr>
          </a:p>
          <a:p>
            <a:pPr marL="914400" marR="17780" indent="-419100">
              <a:lnSpc>
                <a:spcPct val="102000"/>
              </a:lnSpc>
              <a:buSzPct val="74626"/>
              <a:buChar char="•"/>
              <a:tabLst>
                <a:tab pos="913765" algn="l"/>
                <a:tab pos="914400" algn="l"/>
              </a:tabLst>
            </a:pPr>
            <a:r>
              <a:rPr sz="3350" spc="-65" dirty="0">
                <a:latin typeface="Arial MT"/>
                <a:cs typeface="Arial MT"/>
              </a:rPr>
              <a:t>For</a:t>
            </a:r>
            <a:r>
              <a:rPr sz="3350" dirty="0">
                <a:latin typeface="Arial MT"/>
                <a:cs typeface="Arial MT"/>
              </a:rPr>
              <a:t> </a:t>
            </a:r>
            <a:r>
              <a:rPr sz="3350" spc="-5" dirty="0">
                <a:latin typeface="Arial MT"/>
                <a:cs typeface="Arial MT"/>
              </a:rPr>
              <a:t>a</a:t>
            </a:r>
            <a:r>
              <a:rPr sz="3350" spc="5" dirty="0">
                <a:latin typeface="Arial MT"/>
                <a:cs typeface="Arial MT"/>
              </a:rPr>
              <a:t> </a:t>
            </a:r>
            <a:r>
              <a:rPr sz="3350" spc="70" dirty="0">
                <a:latin typeface="Arial MT"/>
                <a:cs typeface="Arial MT"/>
              </a:rPr>
              <a:t>child</a:t>
            </a:r>
            <a:r>
              <a:rPr sz="3350" spc="5" dirty="0">
                <a:latin typeface="Arial MT"/>
                <a:cs typeface="Arial MT"/>
              </a:rPr>
              <a:t> </a:t>
            </a:r>
            <a:r>
              <a:rPr sz="3350" spc="-5" dirty="0">
                <a:latin typeface="Arial MT"/>
                <a:cs typeface="Arial MT"/>
              </a:rPr>
              <a:t>whose</a:t>
            </a:r>
            <a:r>
              <a:rPr sz="3350" dirty="0">
                <a:latin typeface="Arial MT"/>
                <a:cs typeface="Arial MT"/>
              </a:rPr>
              <a:t> </a:t>
            </a:r>
            <a:r>
              <a:rPr sz="3350" spc="-5" dirty="0">
                <a:latin typeface="Arial MT"/>
                <a:cs typeface="Arial MT"/>
              </a:rPr>
              <a:t>first</a:t>
            </a:r>
            <a:r>
              <a:rPr sz="3350" spc="5" dirty="0">
                <a:latin typeface="Arial MT"/>
                <a:cs typeface="Arial MT"/>
              </a:rPr>
              <a:t> </a:t>
            </a:r>
            <a:r>
              <a:rPr sz="3350" spc="-10" dirty="0">
                <a:latin typeface="Arial MT"/>
                <a:cs typeface="Arial MT"/>
              </a:rPr>
              <a:t>remission</a:t>
            </a:r>
            <a:r>
              <a:rPr sz="3350" spc="5" dirty="0">
                <a:latin typeface="Arial MT"/>
                <a:cs typeface="Arial MT"/>
              </a:rPr>
              <a:t> </a:t>
            </a:r>
            <a:r>
              <a:rPr sz="3350" spc="-5" dirty="0">
                <a:latin typeface="Arial MT"/>
                <a:cs typeface="Arial MT"/>
              </a:rPr>
              <a:t>has</a:t>
            </a:r>
            <a:r>
              <a:rPr sz="3350" spc="5" dirty="0">
                <a:latin typeface="Arial MT"/>
                <a:cs typeface="Arial MT"/>
              </a:rPr>
              <a:t> </a:t>
            </a:r>
            <a:r>
              <a:rPr sz="3350" spc="-5" dirty="0">
                <a:latin typeface="Arial MT"/>
                <a:cs typeface="Arial MT"/>
              </a:rPr>
              <a:t>not</a:t>
            </a:r>
            <a:r>
              <a:rPr sz="3350" dirty="0">
                <a:latin typeface="Arial MT"/>
                <a:cs typeface="Arial MT"/>
              </a:rPr>
              <a:t> </a:t>
            </a:r>
            <a:r>
              <a:rPr sz="3350" spc="-5" dirty="0">
                <a:latin typeface="Arial MT"/>
                <a:cs typeface="Arial MT"/>
              </a:rPr>
              <a:t>yet</a:t>
            </a:r>
            <a:r>
              <a:rPr sz="3350" spc="5" dirty="0">
                <a:latin typeface="Arial MT"/>
                <a:cs typeface="Arial MT"/>
              </a:rPr>
              <a:t> </a:t>
            </a:r>
            <a:r>
              <a:rPr sz="3350" spc="40" dirty="0">
                <a:latin typeface="Arial MT"/>
                <a:cs typeface="Arial MT"/>
              </a:rPr>
              <a:t>been </a:t>
            </a:r>
            <a:r>
              <a:rPr sz="3350" spc="-919" dirty="0">
                <a:latin typeface="Arial MT"/>
                <a:cs typeface="Arial MT"/>
              </a:rPr>
              <a:t> </a:t>
            </a:r>
            <a:r>
              <a:rPr sz="3350" spc="35" dirty="0">
                <a:latin typeface="Arial MT"/>
                <a:cs typeface="Arial MT"/>
              </a:rPr>
              <a:t>obtained,</a:t>
            </a:r>
            <a:r>
              <a:rPr sz="3350" dirty="0">
                <a:latin typeface="Arial MT"/>
                <a:cs typeface="Arial MT"/>
              </a:rPr>
              <a:t> </a:t>
            </a:r>
            <a:r>
              <a:rPr sz="3350" spc="-5" dirty="0">
                <a:latin typeface="Arial MT"/>
                <a:cs typeface="Arial MT"/>
              </a:rPr>
              <a:t>or</a:t>
            </a:r>
            <a:r>
              <a:rPr sz="3350" spc="5" dirty="0">
                <a:latin typeface="Arial MT"/>
                <a:cs typeface="Arial MT"/>
              </a:rPr>
              <a:t> </a:t>
            </a:r>
            <a:r>
              <a:rPr sz="3350" spc="-5" dirty="0">
                <a:latin typeface="Arial MT"/>
                <a:cs typeface="Arial MT"/>
              </a:rPr>
              <a:t>one</a:t>
            </a:r>
            <a:r>
              <a:rPr sz="3350" dirty="0">
                <a:latin typeface="Arial MT"/>
                <a:cs typeface="Arial MT"/>
              </a:rPr>
              <a:t> </a:t>
            </a:r>
            <a:r>
              <a:rPr sz="3350" spc="-5" dirty="0">
                <a:latin typeface="Arial MT"/>
                <a:cs typeface="Arial MT"/>
              </a:rPr>
              <a:t>who</a:t>
            </a:r>
            <a:r>
              <a:rPr sz="3350" spc="5" dirty="0">
                <a:latin typeface="Arial MT"/>
                <a:cs typeface="Arial MT"/>
              </a:rPr>
              <a:t> </a:t>
            </a:r>
            <a:r>
              <a:rPr sz="3350" spc="-5" dirty="0">
                <a:latin typeface="Arial MT"/>
                <a:cs typeface="Arial MT"/>
              </a:rPr>
              <a:t>is</a:t>
            </a:r>
            <a:r>
              <a:rPr sz="3350" spc="5" dirty="0">
                <a:latin typeface="Arial MT"/>
                <a:cs typeface="Arial MT"/>
              </a:rPr>
              <a:t> </a:t>
            </a:r>
            <a:r>
              <a:rPr sz="3350" spc="-5" dirty="0">
                <a:latin typeface="Arial MT"/>
                <a:cs typeface="Arial MT"/>
              </a:rPr>
              <a:t>in</a:t>
            </a:r>
            <a:r>
              <a:rPr sz="3350" dirty="0">
                <a:latin typeface="Arial MT"/>
                <a:cs typeface="Arial MT"/>
              </a:rPr>
              <a:t> </a:t>
            </a:r>
            <a:r>
              <a:rPr sz="3350" spc="10" dirty="0">
                <a:latin typeface="Arial MT"/>
                <a:cs typeface="Arial MT"/>
              </a:rPr>
              <a:t>relapse,</a:t>
            </a:r>
            <a:r>
              <a:rPr sz="3350" spc="5" dirty="0">
                <a:latin typeface="Arial MT"/>
                <a:cs typeface="Arial MT"/>
              </a:rPr>
              <a:t> </a:t>
            </a:r>
            <a:r>
              <a:rPr sz="3350" spc="-5" dirty="0">
                <a:latin typeface="Arial MT"/>
                <a:cs typeface="Arial MT"/>
              </a:rPr>
              <a:t>all</a:t>
            </a:r>
            <a:r>
              <a:rPr sz="3350" spc="5" dirty="0">
                <a:latin typeface="Arial MT"/>
                <a:cs typeface="Arial MT"/>
              </a:rPr>
              <a:t> </a:t>
            </a:r>
            <a:r>
              <a:rPr sz="3350" spc="20" dirty="0">
                <a:latin typeface="Arial MT"/>
                <a:cs typeface="Arial MT"/>
              </a:rPr>
              <a:t>elective </a:t>
            </a:r>
            <a:r>
              <a:rPr sz="3350" spc="25" dirty="0">
                <a:latin typeface="Arial MT"/>
                <a:cs typeface="Arial MT"/>
              </a:rPr>
              <a:t> dental</a:t>
            </a:r>
            <a:r>
              <a:rPr sz="3350" spc="-5" dirty="0">
                <a:latin typeface="Arial MT"/>
                <a:cs typeface="Arial MT"/>
              </a:rPr>
              <a:t> </a:t>
            </a:r>
            <a:r>
              <a:rPr sz="3350" spc="40" dirty="0">
                <a:latin typeface="Arial MT"/>
                <a:cs typeface="Arial MT"/>
              </a:rPr>
              <a:t>procedures</a:t>
            </a:r>
            <a:r>
              <a:rPr sz="3350" dirty="0">
                <a:latin typeface="Arial MT"/>
                <a:cs typeface="Arial MT"/>
              </a:rPr>
              <a:t> </a:t>
            </a:r>
            <a:r>
              <a:rPr sz="3350" spc="25" dirty="0">
                <a:latin typeface="Arial MT"/>
                <a:cs typeface="Arial MT"/>
              </a:rPr>
              <a:t>should</a:t>
            </a:r>
            <a:r>
              <a:rPr sz="3350" dirty="0">
                <a:latin typeface="Arial MT"/>
                <a:cs typeface="Arial MT"/>
              </a:rPr>
              <a:t> </a:t>
            </a:r>
            <a:r>
              <a:rPr sz="3350" spc="90" dirty="0">
                <a:latin typeface="Arial MT"/>
                <a:cs typeface="Arial MT"/>
              </a:rPr>
              <a:t>be</a:t>
            </a:r>
            <a:r>
              <a:rPr sz="3350" dirty="0">
                <a:latin typeface="Arial MT"/>
                <a:cs typeface="Arial MT"/>
              </a:rPr>
              <a:t> </a:t>
            </a:r>
            <a:r>
              <a:rPr sz="3350" spc="35" dirty="0">
                <a:latin typeface="Arial MT"/>
                <a:cs typeface="Arial MT"/>
              </a:rPr>
              <a:t>deferred</a:t>
            </a:r>
            <a:endParaRPr sz="3350">
              <a:latin typeface="Arial MT"/>
              <a:cs typeface="Arial MT"/>
            </a:endParaRPr>
          </a:p>
          <a:p>
            <a:pPr>
              <a:lnSpc>
                <a:spcPct val="100000"/>
              </a:lnSpc>
              <a:spcBef>
                <a:spcPts val="50"/>
              </a:spcBef>
              <a:buFont typeface="Arial MT"/>
              <a:buChar char="•"/>
            </a:pPr>
            <a:endParaRPr sz="3350">
              <a:latin typeface="Arial MT"/>
              <a:cs typeface="Arial MT"/>
            </a:endParaRPr>
          </a:p>
          <a:p>
            <a:pPr marL="914400" marR="229870" indent="-419100">
              <a:lnSpc>
                <a:spcPct val="102000"/>
              </a:lnSpc>
              <a:buSzPct val="74626"/>
              <a:buChar char="•"/>
              <a:tabLst>
                <a:tab pos="913765" algn="l"/>
                <a:tab pos="914400" algn="l"/>
              </a:tabLst>
            </a:pPr>
            <a:r>
              <a:rPr sz="3350" spc="-25" dirty="0">
                <a:latin typeface="Arial MT"/>
                <a:cs typeface="Arial MT"/>
              </a:rPr>
              <a:t>Potential</a:t>
            </a:r>
            <a:r>
              <a:rPr sz="3350" spc="5" dirty="0">
                <a:latin typeface="Arial MT"/>
                <a:cs typeface="Arial MT"/>
              </a:rPr>
              <a:t> </a:t>
            </a:r>
            <a:r>
              <a:rPr sz="3350" spc="15" dirty="0">
                <a:latin typeface="Arial MT"/>
                <a:cs typeface="Arial MT"/>
              </a:rPr>
              <a:t>sources</a:t>
            </a:r>
            <a:r>
              <a:rPr sz="3350" spc="5" dirty="0">
                <a:latin typeface="Arial MT"/>
                <a:cs typeface="Arial MT"/>
              </a:rPr>
              <a:t> </a:t>
            </a:r>
            <a:r>
              <a:rPr sz="3350" spc="-5" dirty="0">
                <a:latin typeface="Arial MT"/>
                <a:cs typeface="Arial MT"/>
              </a:rPr>
              <a:t>of</a:t>
            </a:r>
            <a:r>
              <a:rPr sz="3350" spc="10" dirty="0">
                <a:latin typeface="Arial MT"/>
                <a:cs typeface="Arial MT"/>
              </a:rPr>
              <a:t> </a:t>
            </a:r>
            <a:r>
              <a:rPr sz="3350" spc="20" dirty="0">
                <a:latin typeface="Arial MT"/>
                <a:cs typeface="Arial MT"/>
              </a:rPr>
              <a:t>systemic</a:t>
            </a:r>
            <a:r>
              <a:rPr sz="3350" spc="5" dirty="0">
                <a:latin typeface="Arial MT"/>
                <a:cs typeface="Arial MT"/>
              </a:rPr>
              <a:t> </a:t>
            </a:r>
            <a:r>
              <a:rPr sz="3350" spc="15" dirty="0">
                <a:latin typeface="Arial MT"/>
                <a:cs typeface="Arial MT"/>
              </a:rPr>
              <a:t>infection</a:t>
            </a:r>
            <a:r>
              <a:rPr sz="3350" spc="5" dirty="0">
                <a:latin typeface="Arial MT"/>
                <a:cs typeface="Arial MT"/>
              </a:rPr>
              <a:t> </a:t>
            </a:r>
            <a:r>
              <a:rPr sz="3350" spc="-5" dirty="0">
                <a:latin typeface="Arial MT"/>
                <a:cs typeface="Arial MT"/>
              </a:rPr>
              <a:t>within</a:t>
            </a:r>
            <a:r>
              <a:rPr sz="3350" spc="10" dirty="0">
                <a:latin typeface="Arial MT"/>
                <a:cs typeface="Arial MT"/>
              </a:rPr>
              <a:t> </a:t>
            </a:r>
            <a:r>
              <a:rPr sz="3350" spc="-5" dirty="0">
                <a:latin typeface="Arial MT"/>
                <a:cs typeface="Arial MT"/>
              </a:rPr>
              <a:t>the </a:t>
            </a:r>
            <a:r>
              <a:rPr sz="3350" spc="-915" dirty="0">
                <a:latin typeface="Arial MT"/>
                <a:cs typeface="Arial MT"/>
              </a:rPr>
              <a:t> </a:t>
            </a:r>
            <a:r>
              <a:rPr sz="3350" spc="-5" dirty="0">
                <a:latin typeface="Arial MT"/>
                <a:cs typeface="Arial MT"/>
              </a:rPr>
              <a:t>oral </a:t>
            </a:r>
            <a:r>
              <a:rPr sz="3350" spc="30" dirty="0">
                <a:latin typeface="Arial MT"/>
                <a:cs typeface="Arial MT"/>
              </a:rPr>
              <a:t>cavity </a:t>
            </a:r>
            <a:r>
              <a:rPr sz="3350" spc="-5" dirty="0">
                <a:latin typeface="Arial MT"/>
                <a:cs typeface="Arial MT"/>
              </a:rPr>
              <a:t>must </a:t>
            </a:r>
            <a:r>
              <a:rPr sz="3350" spc="90" dirty="0">
                <a:latin typeface="Arial MT"/>
                <a:cs typeface="Arial MT"/>
              </a:rPr>
              <a:t>be </a:t>
            </a:r>
            <a:r>
              <a:rPr sz="3350" spc="25" dirty="0">
                <a:latin typeface="Arial MT"/>
                <a:cs typeface="Arial MT"/>
              </a:rPr>
              <a:t>controlled </a:t>
            </a:r>
            <a:r>
              <a:rPr sz="3350" spc="-5" dirty="0">
                <a:latin typeface="Arial MT"/>
                <a:cs typeface="Arial MT"/>
              </a:rPr>
              <a:t>or </a:t>
            </a:r>
            <a:r>
              <a:rPr sz="3350" spc="50" dirty="0">
                <a:latin typeface="Arial MT"/>
                <a:cs typeface="Arial MT"/>
              </a:rPr>
              <a:t>eradicated </a:t>
            </a:r>
            <a:r>
              <a:rPr sz="3350" spc="-5" dirty="0">
                <a:latin typeface="Arial MT"/>
                <a:cs typeface="Arial MT"/>
              </a:rPr>
              <a:t>as </a:t>
            </a:r>
            <a:r>
              <a:rPr sz="3350" dirty="0">
                <a:latin typeface="Arial MT"/>
                <a:cs typeface="Arial MT"/>
              </a:rPr>
              <a:t> </a:t>
            </a:r>
            <a:r>
              <a:rPr sz="3350" spc="-5" dirty="0">
                <a:latin typeface="Arial MT"/>
                <a:cs typeface="Arial MT"/>
              </a:rPr>
              <a:t>soon as</a:t>
            </a:r>
            <a:r>
              <a:rPr sz="3350" dirty="0">
                <a:latin typeface="Arial MT"/>
                <a:cs typeface="Arial MT"/>
              </a:rPr>
              <a:t> </a:t>
            </a:r>
            <a:r>
              <a:rPr sz="3350" spc="45" dirty="0">
                <a:latin typeface="Arial MT"/>
                <a:cs typeface="Arial MT"/>
              </a:rPr>
              <a:t>recognized</a:t>
            </a:r>
            <a:endParaRPr sz="3350">
              <a:latin typeface="Arial MT"/>
              <a:cs typeface="Arial M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292600" y="876300"/>
            <a:ext cx="4429760" cy="1244600"/>
          </a:xfrm>
          <a:prstGeom prst="rect">
            <a:avLst/>
          </a:prstGeom>
        </p:spPr>
        <p:txBody>
          <a:bodyPr vert="horz" wrap="square" lIns="0" tIns="12700" rIns="0" bIns="0" rtlCol="0">
            <a:spAutoFit/>
          </a:bodyPr>
          <a:lstStyle/>
          <a:p>
            <a:pPr marL="12700">
              <a:lnSpc>
                <a:spcPct val="100000"/>
              </a:lnSpc>
              <a:spcBef>
                <a:spcPts val="100"/>
              </a:spcBef>
            </a:pPr>
            <a:r>
              <a:rPr spc="-5" dirty="0"/>
              <a:t>Leukemia</a:t>
            </a:r>
          </a:p>
        </p:txBody>
      </p:sp>
      <p:sp>
        <p:nvSpPr>
          <p:cNvPr id="3" name="object 3"/>
          <p:cNvSpPr txBox="1"/>
          <p:nvPr/>
        </p:nvSpPr>
        <p:spPr>
          <a:xfrm>
            <a:off x="990600" y="2721296"/>
            <a:ext cx="176530" cy="387985"/>
          </a:xfrm>
          <a:prstGeom prst="rect">
            <a:avLst/>
          </a:prstGeom>
        </p:spPr>
        <p:txBody>
          <a:bodyPr vert="horz" wrap="square" lIns="0" tIns="15875" rIns="0" bIns="0" rtlCol="0">
            <a:spAutoFit/>
          </a:bodyPr>
          <a:lstStyle/>
          <a:p>
            <a:pPr marL="12700">
              <a:lnSpc>
                <a:spcPct val="100000"/>
              </a:lnSpc>
              <a:spcBef>
                <a:spcPts val="125"/>
              </a:spcBef>
            </a:pPr>
            <a:r>
              <a:rPr sz="2350" spc="365" dirty="0">
                <a:latin typeface="Arial MT"/>
                <a:cs typeface="Arial MT"/>
              </a:rPr>
              <a:t>•</a:t>
            </a:r>
            <a:endParaRPr sz="2350">
              <a:latin typeface="Arial MT"/>
              <a:cs typeface="Arial MT"/>
            </a:endParaRPr>
          </a:p>
        </p:txBody>
      </p:sp>
      <p:sp>
        <p:nvSpPr>
          <p:cNvPr id="4" name="object 4"/>
          <p:cNvSpPr txBox="1"/>
          <p:nvPr/>
        </p:nvSpPr>
        <p:spPr>
          <a:xfrm>
            <a:off x="1371600" y="2658364"/>
            <a:ext cx="10571480" cy="6147435"/>
          </a:xfrm>
          <a:prstGeom prst="rect">
            <a:avLst/>
          </a:prstGeom>
        </p:spPr>
        <p:txBody>
          <a:bodyPr vert="horz" wrap="square" lIns="0" tIns="14604" rIns="0" bIns="0" rtlCol="0">
            <a:spAutoFit/>
          </a:bodyPr>
          <a:lstStyle/>
          <a:p>
            <a:pPr marL="25400">
              <a:lnSpc>
                <a:spcPct val="100000"/>
              </a:lnSpc>
              <a:spcBef>
                <a:spcPts val="114"/>
              </a:spcBef>
            </a:pPr>
            <a:r>
              <a:rPr sz="3150" spc="5" dirty="0">
                <a:latin typeface="Arial MT"/>
                <a:cs typeface="Arial MT"/>
              </a:rPr>
              <a:t>Dental</a:t>
            </a:r>
            <a:r>
              <a:rPr sz="3150" spc="-30" dirty="0">
                <a:latin typeface="Arial MT"/>
                <a:cs typeface="Arial MT"/>
              </a:rPr>
              <a:t> </a:t>
            </a:r>
            <a:r>
              <a:rPr sz="3150" spc="25" dirty="0">
                <a:latin typeface="Arial MT"/>
                <a:cs typeface="Arial MT"/>
              </a:rPr>
              <a:t>management:</a:t>
            </a:r>
            <a:endParaRPr sz="3150">
              <a:latin typeface="Arial MT"/>
              <a:cs typeface="Arial MT"/>
            </a:endParaRPr>
          </a:p>
          <a:p>
            <a:pPr>
              <a:lnSpc>
                <a:spcPct val="100000"/>
              </a:lnSpc>
              <a:spcBef>
                <a:spcPts val="15"/>
              </a:spcBef>
            </a:pPr>
            <a:endParaRPr sz="3300">
              <a:latin typeface="Arial MT"/>
              <a:cs typeface="Arial MT"/>
            </a:endParaRPr>
          </a:p>
          <a:p>
            <a:pPr marL="914400" marR="123825" indent="-393700">
              <a:lnSpc>
                <a:spcPts val="3700"/>
              </a:lnSpc>
              <a:buSzPct val="74603"/>
              <a:buChar char="•"/>
              <a:tabLst>
                <a:tab pos="913765" algn="l"/>
                <a:tab pos="914400" algn="l"/>
              </a:tabLst>
            </a:pPr>
            <a:r>
              <a:rPr sz="3150" spc="-20" dirty="0">
                <a:latin typeface="Arial MT"/>
                <a:cs typeface="Arial MT"/>
              </a:rPr>
              <a:t>Routine </a:t>
            </a:r>
            <a:r>
              <a:rPr sz="3150" spc="15" dirty="0">
                <a:latin typeface="Arial MT"/>
                <a:cs typeface="Arial MT"/>
              </a:rPr>
              <a:t>preventive, </a:t>
            </a:r>
            <a:r>
              <a:rPr sz="3150" dirty="0">
                <a:latin typeface="Arial MT"/>
                <a:cs typeface="Arial MT"/>
              </a:rPr>
              <a:t>restorative, </a:t>
            </a:r>
            <a:r>
              <a:rPr sz="3150" spc="65" dirty="0">
                <a:latin typeface="Arial MT"/>
                <a:cs typeface="Arial MT"/>
              </a:rPr>
              <a:t>and </a:t>
            </a:r>
            <a:r>
              <a:rPr sz="3150" spc="50" dirty="0">
                <a:latin typeface="Arial MT"/>
                <a:cs typeface="Arial MT"/>
              </a:rPr>
              <a:t>surgical </a:t>
            </a:r>
            <a:r>
              <a:rPr sz="3150" spc="55" dirty="0">
                <a:latin typeface="Arial MT"/>
                <a:cs typeface="Arial MT"/>
              </a:rPr>
              <a:t> </a:t>
            </a:r>
            <a:r>
              <a:rPr sz="3150" spc="45" dirty="0">
                <a:latin typeface="Arial MT"/>
                <a:cs typeface="Arial MT"/>
              </a:rPr>
              <a:t>procedures </a:t>
            </a:r>
            <a:r>
              <a:rPr sz="3150" spc="65" dirty="0">
                <a:latin typeface="Arial MT"/>
                <a:cs typeface="Arial MT"/>
              </a:rPr>
              <a:t>can </a:t>
            </a:r>
            <a:r>
              <a:rPr sz="3150" spc="95" dirty="0">
                <a:latin typeface="Arial MT"/>
                <a:cs typeface="Arial MT"/>
              </a:rPr>
              <a:t>be </a:t>
            </a:r>
            <a:r>
              <a:rPr sz="3150" spc="65" dirty="0">
                <a:latin typeface="Arial MT"/>
                <a:cs typeface="Arial MT"/>
              </a:rPr>
              <a:t>provided </a:t>
            </a:r>
            <a:r>
              <a:rPr sz="3150" dirty="0">
                <a:latin typeface="Arial MT"/>
                <a:cs typeface="Arial MT"/>
              </a:rPr>
              <a:t>if </a:t>
            </a:r>
            <a:r>
              <a:rPr sz="3150" spc="5" dirty="0">
                <a:latin typeface="Arial MT"/>
                <a:cs typeface="Arial MT"/>
              </a:rPr>
              <a:t>the </a:t>
            </a:r>
            <a:r>
              <a:rPr sz="3150" spc="30" dirty="0">
                <a:latin typeface="Arial MT"/>
                <a:cs typeface="Arial MT"/>
              </a:rPr>
              <a:t>patient </a:t>
            </a:r>
            <a:r>
              <a:rPr sz="3150" spc="5" dirty="0">
                <a:latin typeface="Arial MT"/>
                <a:cs typeface="Arial MT"/>
              </a:rPr>
              <a:t>is in </a:t>
            </a:r>
            <a:r>
              <a:rPr sz="3150" spc="10" dirty="0">
                <a:latin typeface="Arial MT"/>
                <a:cs typeface="Arial MT"/>
              </a:rPr>
              <a:t> </a:t>
            </a:r>
            <a:r>
              <a:rPr sz="3150" spc="50" dirty="0">
                <a:latin typeface="Arial MT"/>
                <a:cs typeface="Arial MT"/>
              </a:rPr>
              <a:t>complete</a:t>
            </a:r>
            <a:r>
              <a:rPr sz="3150" spc="5" dirty="0">
                <a:latin typeface="Arial MT"/>
                <a:cs typeface="Arial MT"/>
              </a:rPr>
              <a:t> </a:t>
            </a:r>
            <a:r>
              <a:rPr sz="3150" dirty="0">
                <a:latin typeface="Arial MT"/>
                <a:cs typeface="Arial MT"/>
              </a:rPr>
              <a:t>remission</a:t>
            </a:r>
            <a:r>
              <a:rPr sz="3150" spc="5" dirty="0">
                <a:latin typeface="Arial MT"/>
                <a:cs typeface="Arial MT"/>
              </a:rPr>
              <a:t> yet is </a:t>
            </a:r>
            <a:r>
              <a:rPr sz="3150" spc="60" dirty="0">
                <a:latin typeface="Arial MT"/>
                <a:cs typeface="Arial MT"/>
              </a:rPr>
              <a:t>undergoing</a:t>
            </a:r>
            <a:r>
              <a:rPr sz="3150" spc="5" dirty="0">
                <a:latin typeface="Arial MT"/>
                <a:cs typeface="Arial MT"/>
              </a:rPr>
              <a:t> </a:t>
            </a:r>
            <a:r>
              <a:rPr sz="3150" spc="10" dirty="0">
                <a:latin typeface="Arial MT"/>
                <a:cs typeface="Arial MT"/>
              </a:rPr>
              <a:t>chemotherapy.</a:t>
            </a:r>
            <a:endParaRPr sz="3150">
              <a:latin typeface="Arial MT"/>
              <a:cs typeface="Arial MT"/>
            </a:endParaRPr>
          </a:p>
          <a:p>
            <a:pPr>
              <a:lnSpc>
                <a:spcPct val="100000"/>
              </a:lnSpc>
              <a:spcBef>
                <a:spcPts val="20"/>
              </a:spcBef>
              <a:buFont typeface="Arial MT"/>
              <a:buChar char="•"/>
            </a:pPr>
            <a:endParaRPr sz="3200">
              <a:latin typeface="Arial MT"/>
              <a:cs typeface="Arial MT"/>
            </a:endParaRPr>
          </a:p>
          <a:p>
            <a:pPr marL="914400" marR="563880" indent="-393700">
              <a:lnSpc>
                <a:spcPts val="3700"/>
              </a:lnSpc>
              <a:buSzPct val="74603"/>
              <a:buChar char="•"/>
              <a:tabLst>
                <a:tab pos="913765" algn="l"/>
                <a:tab pos="914400" algn="l"/>
              </a:tabLst>
            </a:pPr>
            <a:r>
              <a:rPr sz="3150" spc="5" dirty="0">
                <a:latin typeface="Arial MT"/>
                <a:cs typeface="Arial MT"/>
              </a:rPr>
              <a:t>Pulp</a:t>
            </a:r>
            <a:r>
              <a:rPr sz="3150" spc="10" dirty="0">
                <a:latin typeface="Arial MT"/>
                <a:cs typeface="Arial MT"/>
              </a:rPr>
              <a:t> </a:t>
            </a:r>
            <a:r>
              <a:rPr sz="3150" spc="30" dirty="0">
                <a:latin typeface="Arial MT"/>
                <a:cs typeface="Arial MT"/>
              </a:rPr>
              <a:t>therapy</a:t>
            </a:r>
            <a:r>
              <a:rPr sz="3150" spc="10" dirty="0">
                <a:latin typeface="Arial MT"/>
                <a:cs typeface="Arial MT"/>
              </a:rPr>
              <a:t> </a:t>
            </a:r>
            <a:r>
              <a:rPr sz="3150" spc="5" dirty="0">
                <a:latin typeface="Arial MT"/>
                <a:cs typeface="Arial MT"/>
              </a:rPr>
              <a:t>on</a:t>
            </a:r>
            <a:r>
              <a:rPr sz="3150" spc="10" dirty="0">
                <a:latin typeface="Arial MT"/>
                <a:cs typeface="Arial MT"/>
              </a:rPr>
              <a:t> </a:t>
            </a:r>
            <a:r>
              <a:rPr sz="3150" spc="40" dirty="0">
                <a:latin typeface="Arial MT"/>
                <a:cs typeface="Arial MT"/>
              </a:rPr>
              <a:t>primary</a:t>
            </a:r>
            <a:r>
              <a:rPr sz="3150" spc="10" dirty="0">
                <a:latin typeface="Arial MT"/>
                <a:cs typeface="Arial MT"/>
              </a:rPr>
              <a:t> </a:t>
            </a:r>
            <a:r>
              <a:rPr sz="3150" spc="5" dirty="0">
                <a:latin typeface="Arial MT"/>
                <a:cs typeface="Arial MT"/>
              </a:rPr>
              <a:t>teeth</a:t>
            </a:r>
            <a:r>
              <a:rPr sz="3150" spc="15" dirty="0">
                <a:latin typeface="Arial MT"/>
                <a:cs typeface="Arial MT"/>
              </a:rPr>
              <a:t> </a:t>
            </a:r>
            <a:r>
              <a:rPr sz="3150" spc="5" dirty="0">
                <a:latin typeface="Arial MT"/>
                <a:cs typeface="Arial MT"/>
              </a:rPr>
              <a:t>is</a:t>
            </a:r>
            <a:r>
              <a:rPr sz="3150" spc="10" dirty="0">
                <a:latin typeface="Arial MT"/>
                <a:cs typeface="Arial MT"/>
              </a:rPr>
              <a:t> </a:t>
            </a:r>
            <a:r>
              <a:rPr sz="3150" spc="50" dirty="0">
                <a:latin typeface="Arial MT"/>
                <a:cs typeface="Arial MT"/>
              </a:rPr>
              <a:t>contraindicated</a:t>
            </a:r>
            <a:r>
              <a:rPr sz="3150" spc="10" dirty="0">
                <a:latin typeface="Arial MT"/>
                <a:cs typeface="Arial MT"/>
              </a:rPr>
              <a:t> </a:t>
            </a:r>
            <a:r>
              <a:rPr sz="3150" spc="5" dirty="0">
                <a:latin typeface="Arial MT"/>
                <a:cs typeface="Arial MT"/>
              </a:rPr>
              <a:t>in </a:t>
            </a:r>
            <a:r>
              <a:rPr sz="3150" spc="-860" dirty="0">
                <a:latin typeface="Arial MT"/>
                <a:cs typeface="Arial MT"/>
              </a:rPr>
              <a:t> </a:t>
            </a:r>
            <a:r>
              <a:rPr sz="3150" spc="5" dirty="0">
                <a:latin typeface="Arial MT"/>
                <a:cs typeface="Arial MT"/>
              </a:rPr>
              <a:t>any</a:t>
            </a:r>
            <a:r>
              <a:rPr sz="3150" dirty="0">
                <a:latin typeface="Arial MT"/>
                <a:cs typeface="Arial MT"/>
              </a:rPr>
              <a:t> </a:t>
            </a:r>
            <a:r>
              <a:rPr sz="3150" spc="30" dirty="0">
                <a:latin typeface="Arial MT"/>
                <a:cs typeface="Arial MT"/>
              </a:rPr>
              <a:t>patient</a:t>
            </a:r>
            <a:r>
              <a:rPr sz="3150" spc="5" dirty="0">
                <a:latin typeface="Arial MT"/>
                <a:cs typeface="Arial MT"/>
              </a:rPr>
              <a:t> with a </a:t>
            </a:r>
            <a:r>
              <a:rPr sz="3150" spc="15" dirty="0">
                <a:latin typeface="Arial MT"/>
                <a:cs typeface="Arial MT"/>
              </a:rPr>
              <a:t>history</a:t>
            </a:r>
            <a:r>
              <a:rPr sz="3150" spc="5" dirty="0">
                <a:latin typeface="Arial MT"/>
                <a:cs typeface="Arial MT"/>
              </a:rPr>
              <a:t> of leukemia</a:t>
            </a:r>
            <a:endParaRPr sz="3150">
              <a:latin typeface="Arial MT"/>
              <a:cs typeface="Arial MT"/>
            </a:endParaRPr>
          </a:p>
          <a:p>
            <a:pPr>
              <a:lnSpc>
                <a:spcPct val="100000"/>
              </a:lnSpc>
              <a:spcBef>
                <a:spcPts val="15"/>
              </a:spcBef>
              <a:buFont typeface="Arial MT"/>
              <a:buChar char="•"/>
            </a:pPr>
            <a:endParaRPr sz="3200">
              <a:latin typeface="Arial MT"/>
              <a:cs typeface="Arial MT"/>
            </a:endParaRPr>
          </a:p>
          <a:p>
            <a:pPr marL="914400" marR="17780" indent="-393700">
              <a:lnSpc>
                <a:spcPts val="3700"/>
              </a:lnSpc>
              <a:buSzPct val="74603"/>
              <a:buChar char="•"/>
              <a:tabLst>
                <a:tab pos="913765" algn="l"/>
                <a:tab pos="914400" algn="l"/>
              </a:tabLst>
            </a:pPr>
            <a:r>
              <a:rPr sz="3150" spc="-30" dirty="0">
                <a:latin typeface="Arial MT"/>
                <a:cs typeface="Arial MT"/>
              </a:rPr>
              <a:t>Prior </a:t>
            </a:r>
            <a:r>
              <a:rPr sz="3150" spc="5" dirty="0">
                <a:latin typeface="Arial MT"/>
                <a:cs typeface="Arial MT"/>
              </a:rPr>
              <a:t>to the </a:t>
            </a:r>
            <a:r>
              <a:rPr sz="3150" spc="40" dirty="0">
                <a:latin typeface="Arial MT"/>
                <a:cs typeface="Arial MT"/>
              </a:rPr>
              <a:t>appointment </a:t>
            </a:r>
            <a:r>
              <a:rPr sz="3150" spc="5" dirty="0">
                <a:latin typeface="Arial MT"/>
                <a:cs typeface="Arial MT"/>
              </a:rPr>
              <a:t>(with </a:t>
            </a:r>
            <a:r>
              <a:rPr sz="3150" spc="20" dirty="0">
                <a:latin typeface="Arial MT"/>
                <a:cs typeface="Arial MT"/>
              </a:rPr>
              <a:t>consultation </a:t>
            </a:r>
            <a:r>
              <a:rPr sz="3150" spc="5" dirty="0">
                <a:latin typeface="Arial MT"/>
                <a:cs typeface="Arial MT"/>
              </a:rPr>
              <a:t>with </a:t>
            </a:r>
            <a:r>
              <a:rPr sz="3150" spc="10" dirty="0">
                <a:latin typeface="Arial MT"/>
                <a:cs typeface="Arial MT"/>
              </a:rPr>
              <a:t> </a:t>
            </a:r>
            <a:r>
              <a:rPr sz="3150" spc="40" dirty="0">
                <a:latin typeface="Arial MT"/>
                <a:cs typeface="Arial MT"/>
              </a:rPr>
              <a:t>physician, </a:t>
            </a:r>
            <a:r>
              <a:rPr sz="3150" spc="5" dirty="0">
                <a:latin typeface="Arial MT"/>
                <a:cs typeface="Arial MT"/>
              </a:rPr>
              <a:t>of </a:t>
            </a:r>
            <a:r>
              <a:rPr sz="3150" spc="50" dirty="0">
                <a:latin typeface="Arial MT"/>
                <a:cs typeface="Arial MT"/>
              </a:rPr>
              <a:t>course!) </a:t>
            </a:r>
            <a:r>
              <a:rPr sz="3150" spc="5" dirty="0">
                <a:latin typeface="Arial MT"/>
                <a:cs typeface="Arial MT"/>
              </a:rPr>
              <a:t>a </a:t>
            </a:r>
            <a:r>
              <a:rPr sz="3150" spc="50" dirty="0">
                <a:latin typeface="Arial MT"/>
                <a:cs typeface="Arial MT"/>
              </a:rPr>
              <a:t>complete </a:t>
            </a:r>
            <a:r>
              <a:rPr sz="3150" spc="75" dirty="0">
                <a:latin typeface="Arial MT"/>
                <a:cs typeface="Arial MT"/>
              </a:rPr>
              <a:t>blood </a:t>
            </a:r>
            <a:r>
              <a:rPr sz="3150" spc="40" dirty="0">
                <a:latin typeface="Arial MT"/>
                <a:cs typeface="Arial MT"/>
              </a:rPr>
              <a:t>count </a:t>
            </a:r>
            <a:r>
              <a:rPr sz="3150" spc="65" dirty="0">
                <a:latin typeface="Arial MT"/>
                <a:cs typeface="Arial MT"/>
              </a:rPr>
              <a:t>and </a:t>
            </a:r>
            <a:r>
              <a:rPr sz="3150" spc="70" dirty="0">
                <a:latin typeface="Arial MT"/>
                <a:cs typeface="Arial MT"/>
              </a:rPr>
              <a:t> </a:t>
            </a:r>
            <a:r>
              <a:rPr sz="3150" spc="25" dirty="0">
                <a:latin typeface="Arial MT"/>
                <a:cs typeface="Arial MT"/>
              </a:rPr>
              <a:t>platelet</a:t>
            </a:r>
            <a:r>
              <a:rPr sz="3150" spc="5" dirty="0">
                <a:latin typeface="Arial MT"/>
                <a:cs typeface="Arial MT"/>
              </a:rPr>
              <a:t> </a:t>
            </a:r>
            <a:r>
              <a:rPr sz="3150" spc="40" dirty="0">
                <a:latin typeface="Arial MT"/>
                <a:cs typeface="Arial MT"/>
              </a:rPr>
              <a:t>count</a:t>
            </a:r>
            <a:r>
              <a:rPr sz="3150" spc="10" dirty="0">
                <a:latin typeface="Arial MT"/>
                <a:cs typeface="Arial MT"/>
              </a:rPr>
              <a:t> </a:t>
            </a:r>
            <a:r>
              <a:rPr sz="3150" spc="35" dirty="0">
                <a:latin typeface="Arial MT"/>
                <a:cs typeface="Arial MT"/>
              </a:rPr>
              <a:t>should</a:t>
            </a:r>
            <a:r>
              <a:rPr sz="3150" spc="10" dirty="0">
                <a:latin typeface="Arial MT"/>
                <a:cs typeface="Arial MT"/>
              </a:rPr>
              <a:t> </a:t>
            </a:r>
            <a:r>
              <a:rPr sz="3150" spc="95" dirty="0">
                <a:latin typeface="Arial MT"/>
                <a:cs typeface="Arial MT"/>
              </a:rPr>
              <a:t>be</a:t>
            </a:r>
            <a:r>
              <a:rPr sz="3150" spc="10" dirty="0">
                <a:latin typeface="Arial MT"/>
                <a:cs typeface="Arial MT"/>
              </a:rPr>
              <a:t> </a:t>
            </a:r>
            <a:r>
              <a:rPr sz="3150" spc="5" dirty="0">
                <a:latin typeface="Arial MT"/>
                <a:cs typeface="Arial MT"/>
              </a:rPr>
              <a:t>taken</a:t>
            </a:r>
            <a:r>
              <a:rPr sz="3150" spc="10" dirty="0">
                <a:latin typeface="Arial MT"/>
                <a:cs typeface="Arial MT"/>
              </a:rPr>
              <a:t> </a:t>
            </a:r>
            <a:r>
              <a:rPr sz="3150" spc="5" dirty="0">
                <a:latin typeface="Arial MT"/>
                <a:cs typeface="Arial MT"/>
              </a:rPr>
              <a:t>to</a:t>
            </a:r>
            <a:r>
              <a:rPr sz="3150" spc="10" dirty="0">
                <a:latin typeface="Arial MT"/>
                <a:cs typeface="Arial MT"/>
              </a:rPr>
              <a:t> </a:t>
            </a:r>
            <a:r>
              <a:rPr sz="3150" spc="-5" dirty="0">
                <a:latin typeface="Arial MT"/>
                <a:cs typeface="Arial MT"/>
              </a:rPr>
              <a:t>ensure</a:t>
            </a:r>
            <a:r>
              <a:rPr sz="3150" spc="10" dirty="0">
                <a:latin typeface="Arial MT"/>
                <a:cs typeface="Arial MT"/>
              </a:rPr>
              <a:t> </a:t>
            </a:r>
            <a:r>
              <a:rPr sz="3150" spc="5" dirty="0">
                <a:latin typeface="Arial MT"/>
                <a:cs typeface="Arial MT"/>
              </a:rPr>
              <a:t>the</a:t>
            </a:r>
            <a:r>
              <a:rPr sz="3150" spc="10" dirty="0">
                <a:latin typeface="Arial MT"/>
                <a:cs typeface="Arial MT"/>
              </a:rPr>
              <a:t> </a:t>
            </a:r>
            <a:r>
              <a:rPr sz="3150" spc="30" dirty="0">
                <a:latin typeface="Arial MT"/>
                <a:cs typeface="Arial MT"/>
              </a:rPr>
              <a:t>patient</a:t>
            </a:r>
            <a:r>
              <a:rPr sz="3150" spc="10" dirty="0">
                <a:latin typeface="Arial MT"/>
                <a:cs typeface="Arial MT"/>
              </a:rPr>
              <a:t> </a:t>
            </a:r>
            <a:r>
              <a:rPr sz="3150" spc="5" dirty="0">
                <a:latin typeface="Arial MT"/>
                <a:cs typeface="Arial MT"/>
              </a:rPr>
              <a:t>is </a:t>
            </a:r>
            <a:r>
              <a:rPr sz="3150" spc="-860" dirty="0">
                <a:latin typeface="Arial MT"/>
                <a:cs typeface="Arial MT"/>
              </a:rPr>
              <a:t> </a:t>
            </a:r>
            <a:r>
              <a:rPr sz="3150" spc="5" dirty="0">
                <a:latin typeface="Arial MT"/>
                <a:cs typeface="Arial MT"/>
              </a:rPr>
              <a:t>not at risk for </a:t>
            </a:r>
            <a:r>
              <a:rPr sz="3150" spc="70" dirty="0">
                <a:latin typeface="Arial MT"/>
                <a:cs typeface="Arial MT"/>
              </a:rPr>
              <a:t>bleeding</a:t>
            </a:r>
            <a:r>
              <a:rPr sz="3150" spc="5" dirty="0">
                <a:latin typeface="Arial MT"/>
                <a:cs typeface="Arial MT"/>
              </a:rPr>
              <a:t> / </a:t>
            </a:r>
            <a:r>
              <a:rPr sz="3150" spc="20" dirty="0">
                <a:latin typeface="Arial MT"/>
                <a:cs typeface="Arial MT"/>
              </a:rPr>
              <a:t>infection.</a:t>
            </a:r>
            <a:endParaRPr sz="3150">
              <a:latin typeface="Arial MT"/>
              <a:cs typeface="Arial M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44600" y="544132"/>
            <a:ext cx="3469640" cy="1244600"/>
          </a:xfrm>
          <a:prstGeom prst="rect">
            <a:avLst/>
          </a:prstGeom>
        </p:spPr>
        <p:txBody>
          <a:bodyPr vert="horz" wrap="square" lIns="0" tIns="12700" rIns="0" bIns="0" rtlCol="0">
            <a:spAutoFit/>
          </a:bodyPr>
          <a:lstStyle/>
          <a:p>
            <a:pPr marL="12700">
              <a:lnSpc>
                <a:spcPct val="100000"/>
              </a:lnSpc>
              <a:spcBef>
                <a:spcPts val="100"/>
              </a:spcBef>
            </a:pPr>
            <a:r>
              <a:rPr spc="-5" dirty="0"/>
              <a:t>Asthma</a:t>
            </a:r>
          </a:p>
        </p:txBody>
      </p:sp>
      <p:sp>
        <p:nvSpPr>
          <p:cNvPr id="3" name="object 3"/>
          <p:cNvSpPr txBox="1"/>
          <p:nvPr/>
        </p:nvSpPr>
        <p:spPr>
          <a:xfrm>
            <a:off x="990600" y="4463415"/>
            <a:ext cx="196850" cy="436880"/>
          </a:xfrm>
          <a:prstGeom prst="rect">
            <a:avLst/>
          </a:prstGeom>
        </p:spPr>
        <p:txBody>
          <a:bodyPr vert="horz" wrap="square" lIns="0" tIns="12700" rIns="0" bIns="0" rtlCol="0">
            <a:spAutoFit/>
          </a:bodyPr>
          <a:lstStyle/>
          <a:p>
            <a:pPr marL="12700">
              <a:lnSpc>
                <a:spcPct val="100000"/>
              </a:lnSpc>
              <a:spcBef>
                <a:spcPts val="100"/>
              </a:spcBef>
            </a:pPr>
            <a:r>
              <a:rPr sz="2700" spc="400" dirty="0">
                <a:latin typeface="Arial MT"/>
                <a:cs typeface="Arial MT"/>
              </a:rPr>
              <a:t>•</a:t>
            </a:r>
            <a:endParaRPr sz="2700" dirty="0">
              <a:latin typeface="Arial MT"/>
              <a:cs typeface="Arial MT"/>
            </a:endParaRPr>
          </a:p>
        </p:txBody>
      </p:sp>
      <p:sp>
        <p:nvSpPr>
          <p:cNvPr id="4" name="object 4"/>
          <p:cNvSpPr txBox="1"/>
          <p:nvPr/>
        </p:nvSpPr>
        <p:spPr>
          <a:xfrm>
            <a:off x="1482090" y="4368800"/>
            <a:ext cx="10029190" cy="1120140"/>
          </a:xfrm>
          <a:prstGeom prst="rect">
            <a:avLst/>
          </a:prstGeom>
        </p:spPr>
        <p:txBody>
          <a:bodyPr vert="horz" wrap="square" lIns="0" tIns="27939" rIns="0" bIns="0" rtlCol="0">
            <a:spAutoFit/>
          </a:bodyPr>
          <a:lstStyle/>
          <a:p>
            <a:pPr marL="12700" marR="5080">
              <a:lnSpc>
                <a:spcPts val="4300"/>
              </a:lnSpc>
              <a:spcBef>
                <a:spcPts val="219"/>
              </a:spcBef>
            </a:pPr>
            <a:r>
              <a:rPr sz="3600" spc="-5" dirty="0">
                <a:latin typeface="Arial MT"/>
                <a:cs typeface="Arial MT"/>
              </a:rPr>
              <a:t>Asthma is an </a:t>
            </a:r>
            <a:r>
              <a:rPr sz="3600" spc="35" dirty="0">
                <a:latin typeface="Arial MT"/>
                <a:cs typeface="Arial MT"/>
              </a:rPr>
              <a:t>obstructive </a:t>
            </a:r>
            <a:r>
              <a:rPr sz="3600" spc="15" dirty="0">
                <a:latin typeface="Arial MT"/>
                <a:cs typeface="Arial MT"/>
              </a:rPr>
              <a:t>respiratory </a:t>
            </a:r>
            <a:r>
              <a:rPr sz="3600" spc="25" dirty="0">
                <a:latin typeface="Arial MT"/>
                <a:cs typeface="Arial MT"/>
              </a:rPr>
              <a:t>disease </a:t>
            </a:r>
            <a:r>
              <a:rPr sz="3600" dirty="0">
                <a:latin typeface="Arial MT"/>
                <a:cs typeface="Arial MT"/>
              </a:rPr>
              <a:t>that </a:t>
            </a:r>
            <a:r>
              <a:rPr sz="3600" spc="-990" dirty="0">
                <a:latin typeface="Arial MT"/>
                <a:cs typeface="Arial MT"/>
              </a:rPr>
              <a:t> </a:t>
            </a:r>
            <a:r>
              <a:rPr sz="3600" spc="30" dirty="0">
                <a:latin typeface="Arial MT"/>
                <a:cs typeface="Arial MT"/>
              </a:rPr>
              <a:t>causes</a:t>
            </a:r>
            <a:r>
              <a:rPr sz="3600" spc="5" dirty="0">
                <a:latin typeface="Arial MT"/>
                <a:cs typeface="Arial MT"/>
              </a:rPr>
              <a:t> breathlessness, </a:t>
            </a:r>
            <a:r>
              <a:rPr sz="3600" spc="70" dirty="0">
                <a:latin typeface="Arial MT"/>
                <a:cs typeface="Arial MT"/>
              </a:rPr>
              <a:t>coughing</a:t>
            </a:r>
            <a:r>
              <a:rPr sz="3600" spc="5" dirty="0">
                <a:latin typeface="Arial MT"/>
                <a:cs typeface="Arial MT"/>
              </a:rPr>
              <a:t> </a:t>
            </a:r>
            <a:r>
              <a:rPr sz="3600" spc="65" dirty="0">
                <a:latin typeface="Arial MT"/>
                <a:cs typeface="Arial MT"/>
              </a:rPr>
              <a:t>and</a:t>
            </a:r>
            <a:r>
              <a:rPr sz="3600" spc="5" dirty="0">
                <a:latin typeface="Arial MT"/>
                <a:cs typeface="Arial MT"/>
              </a:rPr>
              <a:t> </a:t>
            </a:r>
            <a:r>
              <a:rPr sz="3600" spc="20" dirty="0">
                <a:latin typeface="Arial MT"/>
                <a:cs typeface="Arial MT"/>
              </a:rPr>
              <a:t>wheezing.</a:t>
            </a:r>
            <a:endParaRPr sz="3600" dirty="0">
              <a:latin typeface="Arial MT"/>
              <a:cs typeface="Arial MT"/>
            </a:endParaRPr>
          </a:p>
        </p:txBody>
      </p:sp>
      <p:sp>
        <p:nvSpPr>
          <p:cNvPr id="7" name="object 7"/>
          <p:cNvSpPr txBox="1"/>
          <p:nvPr/>
        </p:nvSpPr>
        <p:spPr>
          <a:xfrm>
            <a:off x="990600" y="6061584"/>
            <a:ext cx="196850" cy="436880"/>
          </a:xfrm>
          <a:prstGeom prst="rect">
            <a:avLst/>
          </a:prstGeom>
        </p:spPr>
        <p:txBody>
          <a:bodyPr vert="horz" wrap="square" lIns="0" tIns="12700" rIns="0" bIns="0" rtlCol="0">
            <a:spAutoFit/>
          </a:bodyPr>
          <a:lstStyle/>
          <a:p>
            <a:pPr marL="12700">
              <a:lnSpc>
                <a:spcPct val="100000"/>
              </a:lnSpc>
              <a:spcBef>
                <a:spcPts val="100"/>
              </a:spcBef>
            </a:pPr>
            <a:r>
              <a:rPr sz="2700" spc="400" dirty="0">
                <a:latin typeface="Arial MT"/>
                <a:cs typeface="Arial MT"/>
              </a:rPr>
              <a:t>•</a:t>
            </a:r>
            <a:endParaRPr sz="2700">
              <a:latin typeface="Arial MT"/>
              <a:cs typeface="Arial MT"/>
            </a:endParaRPr>
          </a:p>
        </p:txBody>
      </p:sp>
      <p:sp>
        <p:nvSpPr>
          <p:cNvPr id="8" name="object 8"/>
          <p:cNvSpPr txBox="1"/>
          <p:nvPr/>
        </p:nvSpPr>
        <p:spPr>
          <a:xfrm>
            <a:off x="1435100" y="5994400"/>
            <a:ext cx="10231120" cy="574040"/>
          </a:xfrm>
          <a:prstGeom prst="rect">
            <a:avLst/>
          </a:prstGeom>
        </p:spPr>
        <p:txBody>
          <a:bodyPr vert="horz" wrap="square" lIns="0" tIns="12700" rIns="0" bIns="0" rtlCol="0">
            <a:spAutoFit/>
          </a:bodyPr>
          <a:lstStyle/>
          <a:p>
            <a:pPr marL="12700">
              <a:lnSpc>
                <a:spcPct val="100000"/>
              </a:lnSpc>
              <a:spcBef>
                <a:spcPts val="100"/>
              </a:spcBef>
            </a:pPr>
            <a:r>
              <a:rPr sz="3600" spc="20" dirty="0">
                <a:latin typeface="Arial MT"/>
                <a:cs typeface="Arial MT"/>
              </a:rPr>
              <a:t>Allergens</a:t>
            </a:r>
            <a:r>
              <a:rPr sz="3600" dirty="0">
                <a:latin typeface="Arial MT"/>
                <a:cs typeface="Arial MT"/>
              </a:rPr>
              <a:t> </a:t>
            </a:r>
            <a:r>
              <a:rPr sz="3600" spc="65" dirty="0">
                <a:latin typeface="Arial MT"/>
                <a:cs typeface="Arial MT"/>
              </a:rPr>
              <a:t>and</a:t>
            </a:r>
            <a:r>
              <a:rPr sz="3600" dirty="0">
                <a:latin typeface="Arial MT"/>
                <a:cs typeface="Arial MT"/>
              </a:rPr>
              <a:t> </a:t>
            </a:r>
            <a:r>
              <a:rPr sz="3600" spc="-15" dirty="0">
                <a:latin typeface="Arial MT"/>
                <a:cs typeface="Arial MT"/>
              </a:rPr>
              <a:t>stress</a:t>
            </a:r>
            <a:r>
              <a:rPr sz="3600" dirty="0">
                <a:latin typeface="Arial MT"/>
                <a:cs typeface="Arial MT"/>
              </a:rPr>
              <a:t> </a:t>
            </a:r>
            <a:r>
              <a:rPr sz="3600" spc="75" dirty="0">
                <a:latin typeface="Arial MT"/>
                <a:cs typeface="Arial MT"/>
              </a:rPr>
              <a:t>could</a:t>
            </a:r>
            <a:r>
              <a:rPr sz="3600" dirty="0">
                <a:latin typeface="Arial MT"/>
                <a:cs typeface="Arial MT"/>
              </a:rPr>
              <a:t> </a:t>
            </a:r>
            <a:r>
              <a:rPr sz="3600" spc="55" dirty="0">
                <a:latin typeface="Arial MT"/>
                <a:cs typeface="Arial MT"/>
              </a:rPr>
              <a:t>trigger</a:t>
            </a:r>
            <a:r>
              <a:rPr sz="3600" dirty="0">
                <a:latin typeface="Arial MT"/>
                <a:cs typeface="Arial MT"/>
              </a:rPr>
              <a:t> </a:t>
            </a:r>
            <a:r>
              <a:rPr sz="3600" spc="40" dirty="0">
                <a:latin typeface="Arial MT"/>
                <a:cs typeface="Arial MT"/>
              </a:rPr>
              <a:t>acute</a:t>
            </a:r>
            <a:r>
              <a:rPr sz="3600" spc="5" dirty="0">
                <a:latin typeface="Arial MT"/>
                <a:cs typeface="Arial MT"/>
              </a:rPr>
              <a:t> </a:t>
            </a:r>
            <a:r>
              <a:rPr sz="3600" spc="45" dirty="0">
                <a:latin typeface="Arial MT"/>
                <a:cs typeface="Arial MT"/>
              </a:rPr>
              <a:t>episodes</a:t>
            </a:r>
            <a:endParaRPr sz="3600" dirty="0">
              <a:latin typeface="Arial MT"/>
              <a:cs typeface="Arial MT"/>
            </a:endParaRPr>
          </a:p>
        </p:txBody>
      </p:sp>
      <p:sp>
        <p:nvSpPr>
          <p:cNvPr id="9" name="object 9"/>
          <p:cNvSpPr txBox="1"/>
          <p:nvPr/>
        </p:nvSpPr>
        <p:spPr>
          <a:xfrm>
            <a:off x="990600" y="7141084"/>
            <a:ext cx="196850" cy="436880"/>
          </a:xfrm>
          <a:prstGeom prst="rect">
            <a:avLst/>
          </a:prstGeom>
        </p:spPr>
        <p:txBody>
          <a:bodyPr vert="horz" wrap="square" lIns="0" tIns="12700" rIns="0" bIns="0" rtlCol="0">
            <a:spAutoFit/>
          </a:bodyPr>
          <a:lstStyle/>
          <a:p>
            <a:pPr marL="12700">
              <a:lnSpc>
                <a:spcPct val="100000"/>
              </a:lnSpc>
              <a:spcBef>
                <a:spcPts val="100"/>
              </a:spcBef>
            </a:pPr>
            <a:r>
              <a:rPr sz="2700" spc="400" dirty="0">
                <a:latin typeface="Arial MT"/>
                <a:cs typeface="Arial MT"/>
              </a:rPr>
              <a:t>•</a:t>
            </a:r>
            <a:endParaRPr sz="2700">
              <a:latin typeface="Arial MT"/>
              <a:cs typeface="Arial MT"/>
            </a:endParaRPr>
          </a:p>
        </p:txBody>
      </p:sp>
      <p:sp>
        <p:nvSpPr>
          <p:cNvPr id="10" name="object 10"/>
          <p:cNvSpPr txBox="1"/>
          <p:nvPr/>
        </p:nvSpPr>
        <p:spPr>
          <a:xfrm>
            <a:off x="1435100" y="7073900"/>
            <a:ext cx="10123170" cy="1120140"/>
          </a:xfrm>
          <a:prstGeom prst="rect">
            <a:avLst/>
          </a:prstGeom>
        </p:spPr>
        <p:txBody>
          <a:bodyPr vert="horz" wrap="square" lIns="0" tIns="27939" rIns="0" bIns="0" rtlCol="0">
            <a:spAutoFit/>
          </a:bodyPr>
          <a:lstStyle/>
          <a:p>
            <a:pPr marL="12700" marR="5080">
              <a:lnSpc>
                <a:spcPts val="4300"/>
              </a:lnSpc>
              <a:spcBef>
                <a:spcPts val="219"/>
              </a:spcBef>
            </a:pPr>
            <a:r>
              <a:rPr sz="3600" dirty="0">
                <a:latin typeface="Arial MT"/>
                <a:cs typeface="Arial MT"/>
              </a:rPr>
              <a:t>A </a:t>
            </a:r>
            <a:r>
              <a:rPr sz="3600" spc="30" dirty="0">
                <a:latin typeface="Arial MT"/>
                <a:cs typeface="Arial MT"/>
              </a:rPr>
              <a:t>dental</a:t>
            </a:r>
            <a:r>
              <a:rPr sz="3600" dirty="0">
                <a:latin typeface="Arial MT"/>
                <a:cs typeface="Arial MT"/>
              </a:rPr>
              <a:t> </a:t>
            </a:r>
            <a:r>
              <a:rPr sz="3600" spc="50" dirty="0">
                <a:latin typeface="Arial MT"/>
                <a:cs typeface="Arial MT"/>
              </a:rPr>
              <a:t>procedure</a:t>
            </a:r>
            <a:r>
              <a:rPr sz="3600" spc="5" dirty="0">
                <a:latin typeface="Arial MT"/>
                <a:cs typeface="Arial MT"/>
              </a:rPr>
              <a:t> </a:t>
            </a:r>
            <a:r>
              <a:rPr sz="3600" spc="15" dirty="0">
                <a:latin typeface="Arial MT"/>
                <a:cs typeface="Arial MT"/>
              </a:rPr>
              <a:t>constitutes</a:t>
            </a:r>
            <a:r>
              <a:rPr sz="3600" dirty="0">
                <a:latin typeface="Arial MT"/>
                <a:cs typeface="Arial MT"/>
              </a:rPr>
              <a:t> </a:t>
            </a:r>
            <a:r>
              <a:rPr sz="3600" spc="-5" dirty="0">
                <a:latin typeface="Arial MT"/>
                <a:cs typeface="Arial MT"/>
              </a:rPr>
              <a:t>an</a:t>
            </a:r>
            <a:r>
              <a:rPr sz="3600" spc="5" dirty="0">
                <a:latin typeface="Arial MT"/>
                <a:cs typeface="Arial MT"/>
              </a:rPr>
              <a:t> </a:t>
            </a:r>
            <a:r>
              <a:rPr sz="3600" spc="40" dirty="0">
                <a:latin typeface="Arial MT"/>
                <a:cs typeface="Arial MT"/>
              </a:rPr>
              <a:t>acute</a:t>
            </a:r>
            <a:r>
              <a:rPr sz="3600" dirty="0">
                <a:latin typeface="Arial MT"/>
                <a:cs typeface="Arial MT"/>
              </a:rPr>
              <a:t> </a:t>
            </a:r>
            <a:r>
              <a:rPr sz="3600" spc="-5" dirty="0">
                <a:latin typeface="Arial MT"/>
                <a:cs typeface="Arial MT"/>
              </a:rPr>
              <a:t>irritant</a:t>
            </a:r>
            <a:r>
              <a:rPr sz="3600" dirty="0">
                <a:latin typeface="Arial MT"/>
                <a:cs typeface="Arial MT"/>
              </a:rPr>
              <a:t> to </a:t>
            </a:r>
            <a:r>
              <a:rPr sz="3600" spc="-985" dirty="0">
                <a:latin typeface="Arial MT"/>
                <a:cs typeface="Arial MT"/>
              </a:rPr>
              <a:t> </a:t>
            </a:r>
            <a:r>
              <a:rPr sz="3600" dirty="0">
                <a:latin typeface="Arial MT"/>
                <a:cs typeface="Arial MT"/>
              </a:rPr>
              <a:t>the </a:t>
            </a:r>
            <a:r>
              <a:rPr sz="3600" spc="-5" dirty="0">
                <a:latin typeface="Arial MT"/>
                <a:cs typeface="Arial MT"/>
              </a:rPr>
              <a:t>airways </a:t>
            </a:r>
            <a:r>
              <a:rPr sz="3600" spc="65" dirty="0">
                <a:latin typeface="Arial MT"/>
                <a:cs typeface="Arial MT"/>
              </a:rPr>
              <a:t>and</a:t>
            </a:r>
            <a:r>
              <a:rPr sz="3600" dirty="0">
                <a:latin typeface="Arial MT"/>
                <a:cs typeface="Arial MT"/>
              </a:rPr>
              <a:t> may </a:t>
            </a:r>
            <a:r>
              <a:rPr sz="3600" spc="45" dirty="0">
                <a:latin typeface="Arial MT"/>
                <a:cs typeface="Arial MT"/>
              </a:rPr>
              <a:t>precipitate</a:t>
            </a:r>
            <a:r>
              <a:rPr sz="3600" dirty="0">
                <a:latin typeface="Arial MT"/>
                <a:cs typeface="Arial MT"/>
              </a:rPr>
              <a:t> </a:t>
            </a:r>
            <a:r>
              <a:rPr sz="3600" spc="-5" dirty="0">
                <a:latin typeface="Arial MT"/>
                <a:cs typeface="Arial MT"/>
              </a:rPr>
              <a:t>an</a:t>
            </a:r>
            <a:r>
              <a:rPr sz="3600" dirty="0">
                <a:latin typeface="Arial MT"/>
                <a:cs typeface="Arial MT"/>
              </a:rPr>
              <a:t> </a:t>
            </a:r>
            <a:r>
              <a:rPr sz="3600" spc="30" dirty="0">
                <a:latin typeface="Arial MT"/>
                <a:cs typeface="Arial MT"/>
              </a:rPr>
              <a:t>attack</a:t>
            </a:r>
            <a:endParaRPr sz="3600" dirty="0">
              <a:latin typeface="Arial MT"/>
              <a:cs typeface="Arial MT"/>
            </a:endParaRPr>
          </a:p>
        </p:txBody>
      </p:sp>
      <p:pic>
        <p:nvPicPr>
          <p:cNvPr id="11" name="Content Placeholder 5">
            <a:extLst>
              <a:ext uri="{FF2B5EF4-FFF2-40B4-BE49-F238E27FC236}">
                <a16:creationId xmlns:a16="http://schemas.microsoft.com/office/drawing/2014/main" id="{01C93C38-32E4-3E40-6BAF-7CBFC7194D2D}"/>
              </a:ext>
            </a:extLst>
          </p:cNvPr>
          <p:cNvPicPr>
            <a:picLocks noChangeAspect="1"/>
          </p:cNvPicPr>
          <p:nvPr/>
        </p:nvPicPr>
        <p:blipFill>
          <a:blip r:embed="rId3"/>
          <a:srcRect t="-42015" b="-42015"/>
          <a:stretch>
            <a:fillRect/>
          </a:stretch>
        </p:blipFill>
        <p:spPr>
          <a:xfrm>
            <a:off x="6350000" y="2541"/>
            <a:ext cx="5831145" cy="4569459"/>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762500" y="876300"/>
            <a:ext cx="3469640" cy="1244600"/>
          </a:xfrm>
          <a:prstGeom prst="rect">
            <a:avLst/>
          </a:prstGeom>
        </p:spPr>
        <p:txBody>
          <a:bodyPr vert="horz" wrap="square" lIns="0" tIns="12700" rIns="0" bIns="0" rtlCol="0">
            <a:spAutoFit/>
          </a:bodyPr>
          <a:lstStyle/>
          <a:p>
            <a:pPr marL="12700">
              <a:lnSpc>
                <a:spcPct val="100000"/>
              </a:lnSpc>
              <a:spcBef>
                <a:spcPts val="100"/>
              </a:spcBef>
            </a:pPr>
            <a:r>
              <a:rPr spc="-5" dirty="0"/>
              <a:t>Asthma</a:t>
            </a:r>
          </a:p>
        </p:txBody>
      </p:sp>
      <p:sp>
        <p:nvSpPr>
          <p:cNvPr id="3" name="object 3"/>
          <p:cNvSpPr txBox="1"/>
          <p:nvPr/>
        </p:nvSpPr>
        <p:spPr>
          <a:xfrm>
            <a:off x="990600" y="2700019"/>
            <a:ext cx="164465" cy="358775"/>
          </a:xfrm>
          <a:prstGeom prst="rect">
            <a:avLst/>
          </a:prstGeom>
        </p:spPr>
        <p:txBody>
          <a:bodyPr vert="horz" wrap="square" lIns="0" tIns="17145" rIns="0" bIns="0" rtlCol="0">
            <a:spAutoFit/>
          </a:bodyPr>
          <a:lstStyle/>
          <a:p>
            <a:pPr marL="12700">
              <a:lnSpc>
                <a:spcPct val="100000"/>
              </a:lnSpc>
              <a:spcBef>
                <a:spcPts val="135"/>
              </a:spcBef>
            </a:pPr>
            <a:r>
              <a:rPr sz="2150" spc="340" dirty="0">
                <a:latin typeface="Arial MT"/>
                <a:cs typeface="Arial MT"/>
              </a:rPr>
              <a:t>•</a:t>
            </a:r>
            <a:endParaRPr sz="2150">
              <a:latin typeface="Arial MT"/>
              <a:cs typeface="Arial MT"/>
            </a:endParaRPr>
          </a:p>
        </p:txBody>
      </p:sp>
      <p:sp>
        <p:nvSpPr>
          <p:cNvPr id="4" name="object 4"/>
          <p:cNvSpPr txBox="1"/>
          <p:nvPr/>
        </p:nvSpPr>
        <p:spPr>
          <a:xfrm>
            <a:off x="1333500" y="2639567"/>
            <a:ext cx="10414635" cy="6172200"/>
          </a:xfrm>
          <a:prstGeom prst="rect">
            <a:avLst/>
          </a:prstGeom>
        </p:spPr>
        <p:txBody>
          <a:bodyPr vert="horz" wrap="square" lIns="0" tIns="14604" rIns="0" bIns="0" rtlCol="0">
            <a:spAutoFit/>
          </a:bodyPr>
          <a:lstStyle/>
          <a:p>
            <a:pPr marL="25400">
              <a:lnSpc>
                <a:spcPct val="100000"/>
              </a:lnSpc>
              <a:spcBef>
                <a:spcPts val="114"/>
              </a:spcBef>
            </a:pPr>
            <a:r>
              <a:rPr sz="2900" spc="30" dirty="0">
                <a:latin typeface="Arial MT"/>
                <a:cs typeface="Arial MT"/>
              </a:rPr>
              <a:t>Important</a:t>
            </a:r>
            <a:r>
              <a:rPr sz="2900" spc="-20" dirty="0">
                <a:latin typeface="Arial MT"/>
                <a:cs typeface="Arial MT"/>
              </a:rPr>
              <a:t> </a:t>
            </a:r>
            <a:r>
              <a:rPr sz="2900" spc="25" dirty="0">
                <a:latin typeface="Arial MT"/>
                <a:cs typeface="Arial MT"/>
              </a:rPr>
              <a:t>questions</a:t>
            </a:r>
            <a:r>
              <a:rPr sz="2900" spc="-20" dirty="0">
                <a:latin typeface="Arial MT"/>
                <a:cs typeface="Arial MT"/>
              </a:rPr>
              <a:t> </a:t>
            </a:r>
            <a:r>
              <a:rPr sz="2900" spc="5" dirty="0">
                <a:latin typeface="Arial MT"/>
                <a:cs typeface="Arial MT"/>
              </a:rPr>
              <a:t>to</a:t>
            </a:r>
            <a:r>
              <a:rPr sz="2900" spc="-20" dirty="0">
                <a:latin typeface="Arial MT"/>
                <a:cs typeface="Arial MT"/>
              </a:rPr>
              <a:t> </a:t>
            </a:r>
            <a:r>
              <a:rPr sz="2900" spc="5" dirty="0">
                <a:latin typeface="Arial MT"/>
                <a:cs typeface="Arial MT"/>
              </a:rPr>
              <a:t>ask:</a:t>
            </a:r>
            <a:endParaRPr sz="2900">
              <a:latin typeface="Arial MT"/>
              <a:cs typeface="Arial MT"/>
            </a:endParaRPr>
          </a:p>
          <a:p>
            <a:pPr>
              <a:lnSpc>
                <a:spcPct val="100000"/>
              </a:lnSpc>
              <a:spcBef>
                <a:spcPts val="25"/>
              </a:spcBef>
            </a:pPr>
            <a:endParaRPr sz="2950">
              <a:latin typeface="Arial MT"/>
              <a:cs typeface="Arial MT"/>
            </a:endParaRPr>
          </a:p>
          <a:p>
            <a:pPr marL="914400" indent="-355600">
              <a:lnSpc>
                <a:spcPct val="100000"/>
              </a:lnSpc>
              <a:buSzPct val="74137"/>
              <a:buChar char="•"/>
              <a:tabLst>
                <a:tab pos="913765" algn="l"/>
                <a:tab pos="914400" algn="l"/>
              </a:tabLst>
            </a:pPr>
            <a:r>
              <a:rPr sz="2900" spc="20" dirty="0">
                <a:latin typeface="Arial MT"/>
                <a:cs typeface="Arial MT"/>
              </a:rPr>
              <a:t>Frequency</a:t>
            </a:r>
            <a:r>
              <a:rPr sz="2900" spc="-15" dirty="0">
                <a:latin typeface="Arial MT"/>
                <a:cs typeface="Arial MT"/>
              </a:rPr>
              <a:t> </a:t>
            </a:r>
            <a:r>
              <a:rPr sz="2900" spc="60" dirty="0">
                <a:latin typeface="Arial MT"/>
                <a:cs typeface="Arial MT"/>
              </a:rPr>
              <a:t>and</a:t>
            </a:r>
            <a:r>
              <a:rPr sz="2900" spc="-10" dirty="0">
                <a:latin typeface="Arial MT"/>
                <a:cs typeface="Arial MT"/>
              </a:rPr>
              <a:t> </a:t>
            </a:r>
            <a:r>
              <a:rPr sz="2900" spc="5" dirty="0">
                <a:latin typeface="Arial MT"/>
                <a:cs typeface="Arial MT"/>
              </a:rPr>
              <a:t>severity</a:t>
            </a:r>
            <a:r>
              <a:rPr sz="2900" spc="-10" dirty="0">
                <a:latin typeface="Arial MT"/>
                <a:cs typeface="Arial MT"/>
              </a:rPr>
              <a:t> </a:t>
            </a:r>
            <a:r>
              <a:rPr sz="2900" spc="5" dirty="0">
                <a:latin typeface="Arial MT"/>
                <a:cs typeface="Arial MT"/>
              </a:rPr>
              <a:t>of</a:t>
            </a:r>
            <a:r>
              <a:rPr sz="2900" spc="-10" dirty="0">
                <a:latin typeface="Arial MT"/>
                <a:cs typeface="Arial MT"/>
              </a:rPr>
              <a:t> </a:t>
            </a:r>
            <a:r>
              <a:rPr sz="2900" spc="5" dirty="0">
                <a:latin typeface="Arial MT"/>
                <a:cs typeface="Arial MT"/>
              </a:rPr>
              <a:t>attacks?</a:t>
            </a:r>
            <a:endParaRPr sz="2900">
              <a:latin typeface="Arial MT"/>
              <a:cs typeface="Arial MT"/>
            </a:endParaRPr>
          </a:p>
          <a:p>
            <a:pPr>
              <a:lnSpc>
                <a:spcPct val="100000"/>
              </a:lnSpc>
              <a:spcBef>
                <a:spcPts val="30"/>
              </a:spcBef>
              <a:buFont typeface="Arial MT"/>
              <a:buChar char="•"/>
            </a:pPr>
            <a:endParaRPr sz="2950">
              <a:latin typeface="Arial MT"/>
              <a:cs typeface="Arial MT"/>
            </a:endParaRPr>
          </a:p>
          <a:p>
            <a:pPr marL="914400" indent="-355600">
              <a:lnSpc>
                <a:spcPct val="100000"/>
              </a:lnSpc>
              <a:buSzPct val="74137"/>
              <a:buChar char="•"/>
              <a:tabLst>
                <a:tab pos="913765" algn="l"/>
                <a:tab pos="914400" algn="l"/>
              </a:tabLst>
            </a:pPr>
            <a:r>
              <a:rPr sz="2900" spc="-35" dirty="0">
                <a:latin typeface="Arial MT"/>
                <a:cs typeface="Arial MT"/>
              </a:rPr>
              <a:t>What</a:t>
            </a:r>
            <a:r>
              <a:rPr sz="2900" spc="-5" dirty="0">
                <a:latin typeface="Arial MT"/>
                <a:cs typeface="Arial MT"/>
              </a:rPr>
              <a:t> </a:t>
            </a:r>
            <a:r>
              <a:rPr sz="2900" spc="-15" dirty="0">
                <a:latin typeface="Arial MT"/>
                <a:cs typeface="Arial MT"/>
              </a:rPr>
              <a:t>are</a:t>
            </a:r>
            <a:r>
              <a:rPr sz="2900" dirty="0">
                <a:latin typeface="Arial MT"/>
                <a:cs typeface="Arial MT"/>
              </a:rPr>
              <a:t> </a:t>
            </a:r>
            <a:r>
              <a:rPr sz="2900" spc="50" dirty="0">
                <a:latin typeface="Arial MT"/>
                <a:cs typeface="Arial MT"/>
              </a:rPr>
              <a:t>triggering</a:t>
            </a:r>
            <a:r>
              <a:rPr sz="2900" spc="-5" dirty="0">
                <a:latin typeface="Arial MT"/>
                <a:cs typeface="Arial MT"/>
              </a:rPr>
              <a:t> </a:t>
            </a:r>
            <a:r>
              <a:rPr sz="2900" spc="5" dirty="0">
                <a:latin typeface="Arial MT"/>
                <a:cs typeface="Arial MT"/>
              </a:rPr>
              <a:t>agents?</a:t>
            </a:r>
            <a:endParaRPr sz="2900">
              <a:latin typeface="Arial MT"/>
              <a:cs typeface="Arial MT"/>
            </a:endParaRPr>
          </a:p>
          <a:p>
            <a:pPr>
              <a:lnSpc>
                <a:spcPct val="100000"/>
              </a:lnSpc>
              <a:spcBef>
                <a:spcPts val="25"/>
              </a:spcBef>
              <a:buFont typeface="Arial MT"/>
              <a:buChar char="•"/>
            </a:pPr>
            <a:endParaRPr sz="2950">
              <a:latin typeface="Arial MT"/>
              <a:cs typeface="Arial MT"/>
            </a:endParaRPr>
          </a:p>
          <a:p>
            <a:pPr marL="914400" indent="-355600">
              <a:lnSpc>
                <a:spcPct val="100000"/>
              </a:lnSpc>
              <a:spcBef>
                <a:spcPts val="5"/>
              </a:spcBef>
              <a:buSzPct val="74137"/>
              <a:buChar char="•"/>
              <a:tabLst>
                <a:tab pos="913765" algn="l"/>
                <a:tab pos="914400" algn="l"/>
              </a:tabLst>
            </a:pPr>
            <a:r>
              <a:rPr sz="2900" spc="-30" dirty="0">
                <a:latin typeface="Arial MT"/>
                <a:cs typeface="Arial MT"/>
              </a:rPr>
              <a:t>When</a:t>
            </a:r>
            <a:r>
              <a:rPr sz="2900" spc="-15" dirty="0">
                <a:latin typeface="Arial MT"/>
                <a:cs typeface="Arial MT"/>
              </a:rPr>
              <a:t> </a:t>
            </a:r>
            <a:r>
              <a:rPr sz="2900" spc="5" dirty="0">
                <a:latin typeface="Arial MT"/>
                <a:cs typeface="Arial MT"/>
              </a:rPr>
              <a:t>was</a:t>
            </a:r>
            <a:r>
              <a:rPr sz="2900" spc="-10" dirty="0">
                <a:latin typeface="Arial MT"/>
                <a:cs typeface="Arial MT"/>
              </a:rPr>
              <a:t> </a:t>
            </a:r>
            <a:r>
              <a:rPr sz="2900" spc="5" dirty="0">
                <a:latin typeface="Arial MT"/>
                <a:cs typeface="Arial MT"/>
              </a:rPr>
              <a:t>the</a:t>
            </a:r>
            <a:r>
              <a:rPr sz="2900" spc="-10" dirty="0">
                <a:latin typeface="Arial MT"/>
                <a:cs typeface="Arial MT"/>
              </a:rPr>
              <a:t> </a:t>
            </a:r>
            <a:r>
              <a:rPr sz="2900" spc="5" dirty="0">
                <a:latin typeface="Arial MT"/>
                <a:cs typeface="Arial MT"/>
              </a:rPr>
              <a:t>last</a:t>
            </a:r>
            <a:r>
              <a:rPr sz="2900" spc="-15" dirty="0">
                <a:latin typeface="Arial MT"/>
                <a:cs typeface="Arial MT"/>
              </a:rPr>
              <a:t> </a:t>
            </a:r>
            <a:r>
              <a:rPr sz="2900" spc="5" dirty="0">
                <a:latin typeface="Arial MT"/>
                <a:cs typeface="Arial MT"/>
              </a:rPr>
              <a:t>attack?</a:t>
            </a:r>
            <a:endParaRPr sz="2900">
              <a:latin typeface="Arial MT"/>
              <a:cs typeface="Arial MT"/>
            </a:endParaRPr>
          </a:p>
          <a:p>
            <a:pPr>
              <a:lnSpc>
                <a:spcPct val="100000"/>
              </a:lnSpc>
              <a:spcBef>
                <a:spcPts val="25"/>
              </a:spcBef>
              <a:buFont typeface="Arial MT"/>
              <a:buChar char="•"/>
            </a:pPr>
            <a:endParaRPr sz="2950">
              <a:latin typeface="Arial MT"/>
              <a:cs typeface="Arial MT"/>
            </a:endParaRPr>
          </a:p>
          <a:p>
            <a:pPr marL="914400" indent="-355600">
              <a:lnSpc>
                <a:spcPct val="100000"/>
              </a:lnSpc>
              <a:buSzPct val="74137"/>
              <a:buChar char="•"/>
              <a:tabLst>
                <a:tab pos="913765" algn="l"/>
                <a:tab pos="914400" algn="l"/>
              </a:tabLst>
            </a:pPr>
            <a:r>
              <a:rPr sz="2900" spc="-35" dirty="0">
                <a:latin typeface="Arial MT"/>
                <a:cs typeface="Arial MT"/>
              </a:rPr>
              <a:t>What</a:t>
            </a:r>
            <a:r>
              <a:rPr sz="2900" spc="-5" dirty="0">
                <a:latin typeface="Arial MT"/>
                <a:cs typeface="Arial MT"/>
              </a:rPr>
              <a:t> </a:t>
            </a:r>
            <a:r>
              <a:rPr sz="2900" spc="35" dirty="0">
                <a:latin typeface="Arial MT"/>
                <a:cs typeface="Arial MT"/>
              </a:rPr>
              <a:t>medications</a:t>
            </a:r>
            <a:r>
              <a:rPr sz="2900" dirty="0">
                <a:latin typeface="Arial MT"/>
                <a:cs typeface="Arial MT"/>
              </a:rPr>
              <a:t> </a:t>
            </a:r>
            <a:r>
              <a:rPr sz="2900" spc="45" dirty="0">
                <a:latin typeface="Arial MT"/>
                <a:cs typeface="Arial MT"/>
              </a:rPr>
              <a:t>does</a:t>
            </a:r>
            <a:r>
              <a:rPr sz="2900" dirty="0">
                <a:latin typeface="Arial MT"/>
                <a:cs typeface="Arial MT"/>
              </a:rPr>
              <a:t> </a:t>
            </a:r>
            <a:r>
              <a:rPr sz="2900" spc="5" dirty="0">
                <a:latin typeface="Arial MT"/>
                <a:cs typeface="Arial MT"/>
              </a:rPr>
              <a:t>the</a:t>
            </a:r>
            <a:r>
              <a:rPr sz="2900" spc="-5" dirty="0">
                <a:latin typeface="Arial MT"/>
                <a:cs typeface="Arial MT"/>
              </a:rPr>
              <a:t> </a:t>
            </a:r>
            <a:r>
              <a:rPr sz="2900" spc="25" dirty="0">
                <a:latin typeface="Arial MT"/>
                <a:cs typeface="Arial MT"/>
              </a:rPr>
              <a:t>patient</a:t>
            </a:r>
            <a:r>
              <a:rPr sz="2900" dirty="0">
                <a:latin typeface="Arial MT"/>
                <a:cs typeface="Arial MT"/>
              </a:rPr>
              <a:t> </a:t>
            </a:r>
            <a:r>
              <a:rPr sz="2900" spc="-25" dirty="0">
                <a:latin typeface="Arial MT"/>
                <a:cs typeface="Arial MT"/>
              </a:rPr>
              <a:t>take?</a:t>
            </a:r>
            <a:endParaRPr sz="2900">
              <a:latin typeface="Arial MT"/>
              <a:cs typeface="Arial MT"/>
            </a:endParaRPr>
          </a:p>
          <a:p>
            <a:pPr>
              <a:lnSpc>
                <a:spcPct val="100000"/>
              </a:lnSpc>
              <a:spcBef>
                <a:spcPts val="5"/>
              </a:spcBef>
              <a:buFont typeface="Arial MT"/>
              <a:buChar char="•"/>
            </a:pPr>
            <a:endParaRPr sz="2950">
              <a:latin typeface="Arial MT"/>
              <a:cs typeface="Arial MT"/>
            </a:endParaRPr>
          </a:p>
          <a:p>
            <a:pPr marL="914400" marR="17780" indent="-355600">
              <a:lnSpc>
                <a:spcPct val="100600"/>
              </a:lnSpc>
              <a:spcBef>
                <a:spcPts val="5"/>
              </a:spcBef>
              <a:buSzPct val="74137"/>
              <a:buChar char="•"/>
              <a:tabLst>
                <a:tab pos="913765" algn="l"/>
                <a:tab pos="914400" algn="l"/>
              </a:tabLst>
            </a:pPr>
            <a:r>
              <a:rPr sz="2900" spc="5" dirty="0">
                <a:latin typeface="Arial MT"/>
                <a:cs typeface="Arial MT"/>
              </a:rPr>
              <a:t>Does the </a:t>
            </a:r>
            <a:r>
              <a:rPr sz="2900" spc="25" dirty="0">
                <a:latin typeface="Arial MT"/>
                <a:cs typeface="Arial MT"/>
              </a:rPr>
              <a:t>patient</a:t>
            </a:r>
            <a:r>
              <a:rPr sz="2900" spc="5" dirty="0">
                <a:latin typeface="Arial MT"/>
                <a:cs typeface="Arial MT"/>
              </a:rPr>
              <a:t> </a:t>
            </a:r>
            <a:r>
              <a:rPr sz="2900" spc="45" dirty="0">
                <a:latin typeface="Arial MT"/>
                <a:cs typeface="Arial MT"/>
              </a:rPr>
              <a:t>carry</a:t>
            </a:r>
            <a:r>
              <a:rPr sz="2900" spc="5" dirty="0">
                <a:latin typeface="Arial MT"/>
                <a:cs typeface="Arial MT"/>
              </a:rPr>
              <a:t> </a:t>
            </a:r>
            <a:r>
              <a:rPr sz="2900" spc="35" dirty="0">
                <a:latin typeface="Arial MT"/>
                <a:cs typeface="Arial MT"/>
              </a:rPr>
              <a:t>medications</a:t>
            </a:r>
            <a:r>
              <a:rPr sz="2900" spc="5" dirty="0">
                <a:latin typeface="Arial MT"/>
                <a:cs typeface="Arial MT"/>
              </a:rPr>
              <a:t> with them (AKA at the </a:t>
            </a:r>
            <a:r>
              <a:rPr sz="2900" spc="-790" dirty="0">
                <a:latin typeface="Arial MT"/>
                <a:cs typeface="Arial MT"/>
              </a:rPr>
              <a:t> </a:t>
            </a:r>
            <a:r>
              <a:rPr sz="2900" spc="25" dirty="0">
                <a:latin typeface="Arial MT"/>
                <a:cs typeface="Arial MT"/>
              </a:rPr>
              <a:t>dentist</a:t>
            </a:r>
            <a:r>
              <a:rPr sz="2900" spc="-5" dirty="0">
                <a:latin typeface="Arial MT"/>
                <a:cs typeface="Arial MT"/>
              </a:rPr>
              <a:t> office)?</a:t>
            </a:r>
            <a:endParaRPr sz="2900">
              <a:latin typeface="Arial MT"/>
              <a:cs typeface="Arial MT"/>
            </a:endParaRPr>
          </a:p>
          <a:p>
            <a:pPr>
              <a:lnSpc>
                <a:spcPct val="100000"/>
              </a:lnSpc>
              <a:spcBef>
                <a:spcPts val="25"/>
              </a:spcBef>
              <a:buFont typeface="Arial MT"/>
              <a:buChar char="•"/>
            </a:pPr>
            <a:endParaRPr sz="2950">
              <a:latin typeface="Arial MT"/>
              <a:cs typeface="Arial MT"/>
            </a:endParaRPr>
          </a:p>
          <a:p>
            <a:pPr marL="914400" indent="-355600">
              <a:lnSpc>
                <a:spcPct val="100000"/>
              </a:lnSpc>
              <a:buSzPct val="74137"/>
              <a:buChar char="•"/>
              <a:tabLst>
                <a:tab pos="913765" algn="l"/>
                <a:tab pos="914400" algn="l"/>
              </a:tabLst>
            </a:pPr>
            <a:r>
              <a:rPr sz="2900" spc="5" dirty="0">
                <a:latin typeface="Arial MT"/>
                <a:cs typeface="Arial MT"/>
              </a:rPr>
              <a:t>Does</a:t>
            </a:r>
            <a:r>
              <a:rPr sz="2900" dirty="0">
                <a:latin typeface="Arial MT"/>
                <a:cs typeface="Arial MT"/>
              </a:rPr>
              <a:t> </a:t>
            </a:r>
            <a:r>
              <a:rPr sz="2900" spc="5" dirty="0">
                <a:latin typeface="Arial MT"/>
                <a:cs typeface="Arial MT"/>
              </a:rPr>
              <a:t>the</a:t>
            </a:r>
            <a:r>
              <a:rPr sz="2900" dirty="0">
                <a:latin typeface="Arial MT"/>
                <a:cs typeface="Arial MT"/>
              </a:rPr>
              <a:t> </a:t>
            </a:r>
            <a:r>
              <a:rPr sz="2900" spc="25" dirty="0">
                <a:latin typeface="Arial MT"/>
                <a:cs typeface="Arial MT"/>
              </a:rPr>
              <a:t>patient</a:t>
            </a:r>
            <a:r>
              <a:rPr sz="2900" dirty="0">
                <a:latin typeface="Arial MT"/>
                <a:cs typeface="Arial MT"/>
              </a:rPr>
              <a:t> </a:t>
            </a:r>
            <a:r>
              <a:rPr sz="2900" spc="5" dirty="0">
                <a:latin typeface="Arial MT"/>
                <a:cs typeface="Arial MT"/>
              </a:rPr>
              <a:t>have</a:t>
            </a:r>
            <a:r>
              <a:rPr sz="2900" dirty="0">
                <a:latin typeface="Arial MT"/>
                <a:cs typeface="Arial MT"/>
              </a:rPr>
              <a:t> </a:t>
            </a:r>
            <a:r>
              <a:rPr sz="2900" spc="5" dirty="0">
                <a:latin typeface="Arial MT"/>
                <a:cs typeface="Arial MT"/>
              </a:rPr>
              <a:t>limitations</a:t>
            </a:r>
            <a:r>
              <a:rPr sz="2900" dirty="0">
                <a:latin typeface="Arial MT"/>
                <a:cs typeface="Arial MT"/>
              </a:rPr>
              <a:t> </a:t>
            </a:r>
            <a:r>
              <a:rPr sz="2900" spc="5" dirty="0">
                <a:latin typeface="Arial MT"/>
                <a:cs typeface="Arial MT"/>
              </a:rPr>
              <a:t>on</a:t>
            </a:r>
            <a:r>
              <a:rPr sz="2900" dirty="0">
                <a:latin typeface="Arial MT"/>
                <a:cs typeface="Arial MT"/>
              </a:rPr>
              <a:t> </a:t>
            </a:r>
            <a:r>
              <a:rPr sz="2900" spc="5" dirty="0">
                <a:latin typeface="Arial MT"/>
                <a:cs typeface="Arial MT"/>
              </a:rPr>
              <a:t>activity?</a:t>
            </a:r>
            <a:endParaRPr sz="2900">
              <a:latin typeface="Arial MT"/>
              <a:cs typeface="Arial M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762500" y="876300"/>
            <a:ext cx="3469640" cy="1244600"/>
          </a:xfrm>
          <a:prstGeom prst="rect">
            <a:avLst/>
          </a:prstGeom>
        </p:spPr>
        <p:txBody>
          <a:bodyPr vert="horz" wrap="square" lIns="0" tIns="12700" rIns="0" bIns="0" rtlCol="0">
            <a:spAutoFit/>
          </a:bodyPr>
          <a:lstStyle/>
          <a:p>
            <a:pPr marL="12700">
              <a:lnSpc>
                <a:spcPct val="100000"/>
              </a:lnSpc>
              <a:spcBef>
                <a:spcPts val="100"/>
              </a:spcBef>
            </a:pPr>
            <a:r>
              <a:rPr spc="-5" dirty="0"/>
              <a:t>Asthma</a:t>
            </a:r>
          </a:p>
        </p:txBody>
      </p:sp>
      <p:sp>
        <p:nvSpPr>
          <p:cNvPr id="3" name="object 3"/>
          <p:cNvSpPr txBox="1"/>
          <p:nvPr/>
        </p:nvSpPr>
        <p:spPr>
          <a:xfrm>
            <a:off x="990600" y="2816734"/>
            <a:ext cx="196850" cy="436880"/>
          </a:xfrm>
          <a:prstGeom prst="rect">
            <a:avLst/>
          </a:prstGeom>
        </p:spPr>
        <p:txBody>
          <a:bodyPr vert="horz" wrap="square" lIns="0" tIns="12700" rIns="0" bIns="0" rtlCol="0">
            <a:spAutoFit/>
          </a:bodyPr>
          <a:lstStyle/>
          <a:p>
            <a:pPr marL="12700">
              <a:lnSpc>
                <a:spcPct val="100000"/>
              </a:lnSpc>
              <a:spcBef>
                <a:spcPts val="100"/>
              </a:spcBef>
            </a:pPr>
            <a:r>
              <a:rPr sz="2700" spc="400" dirty="0">
                <a:latin typeface="Arial MT"/>
                <a:cs typeface="Arial MT"/>
              </a:rPr>
              <a:t>•</a:t>
            </a:r>
            <a:endParaRPr sz="2700">
              <a:latin typeface="Arial MT"/>
              <a:cs typeface="Arial MT"/>
            </a:endParaRPr>
          </a:p>
        </p:txBody>
      </p:sp>
      <p:sp>
        <p:nvSpPr>
          <p:cNvPr id="4" name="object 4"/>
          <p:cNvSpPr txBox="1"/>
          <p:nvPr/>
        </p:nvSpPr>
        <p:spPr>
          <a:xfrm>
            <a:off x="1422400" y="2743200"/>
            <a:ext cx="10384155" cy="5984240"/>
          </a:xfrm>
          <a:prstGeom prst="rect">
            <a:avLst/>
          </a:prstGeom>
        </p:spPr>
        <p:txBody>
          <a:bodyPr vert="horz" wrap="square" lIns="0" tIns="12700" rIns="0" bIns="0" rtlCol="0">
            <a:spAutoFit/>
          </a:bodyPr>
          <a:lstStyle/>
          <a:p>
            <a:pPr marL="25400">
              <a:lnSpc>
                <a:spcPct val="100000"/>
              </a:lnSpc>
              <a:spcBef>
                <a:spcPts val="100"/>
              </a:spcBef>
            </a:pPr>
            <a:r>
              <a:rPr sz="3600" spc="-15" dirty="0">
                <a:latin typeface="Arial MT"/>
                <a:cs typeface="Arial MT"/>
              </a:rPr>
              <a:t>Warning</a:t>
            </a:r>
            <a:r>
              <a:rPr sz="3600" spc="-30" dirty="0">
                <a:latin typeface="Arial MT"/>
                <a:cs typeface="Arial MT"/>
              </a:rPr>
              <a:t> </a:t>
            </a:r>
            <a:r>
              <a:rPr sz="3600" spc="30" dirty="0">
                <a:latin typeface="Arial MT"/>
                <a:cs typeface="Arial MT"/>
              </a:rPr>
              <a:t>signs…</a:t>
            </a:r>
            <a:endParaRPr sz="3600">
              <a:latin typeface="Arial MT"/>
              <a:cs typeface="Arial MT"/>
            </a:endParaRPr>
          </a:p>
          <a:p>
            <a:pPr>
              <a:lnSpc>
                <a:spcPct val="100000"/>
              </a:lnSpc>
              <a:spcBef>
                <a:spcPts val="40"/>
              </a:spcBef>
            </a:pPr>
            <a:endParaRPr sz="3600">
              <a:latin typeface="Arial MT"/>
              <a:cs typeface="Arial MT"/>
            </a:endParaRPr>
          </a:p>
          <a:p>
            <a:pPr marL="914400" indent="-444500">
              <a:lnSpc>
                <a:spcPct val="100000"/>
              </a:lnSpc>
              <a:buSzPct val="75000"/>
              <a:buChar char="•"/>
              <a:tabLst>
                <a:tab pos="913765" algn="l"/>
                <a:tab pos="914400" algn="l"/>
              </a:tabLst>
            </a:pPr>
            <a:r>
              <a:rPr sz="3600" spc="-30" dirty="0">
                <a:latin typeface="Arial MT"/>
                <a:cs typeface="Arial MT"/>
              </a:rPr>
              <a:t>Patients</a:t>
            </a:r>
            <a:r>
              <a:rPr sz="3600" spc="5" dirty="0">
                <a:latin typeface="Arial MT"/>
                <a:cs typeface="Arial MT"/>
              </a:rPr>
              <a:t> </a:t>
            </a:r>
            <a:r>
              <a:rPr sz="3600" spc="30" dirty="0">
                <a:latin typeface="Arial MT"/>
                <a:cs typeface="Arial MT"/>
              </a:rPr>
              <a:t>taking</a:t>
            </a:r>
            <a:r>
              <a:rPr sz="3600" spc="5" dirty="0">
                <a:latin typeface="Arial MT"/>
                <a:cs typeface="Arial MT"/>
              </a:rPr>
              <a:t> </a:t>
            </a:r>
            <a:r>
              <a:rPr sz="3600" spc="25" dirty="0">
                <a:latin typeface="Arial MT"/>
                <a:cs typeface="Arial MT"/>
              </a:rPr>
              <a:t>systemic</a:t>
            </a:r>
            <a:r>
              <a:rPr sz="3600" spc="5" dirty="0">
                <a:latin typeface="Arial MT"/>
                <a:cs typeface="Arial MT"/>
              </a:rPr>
              <a:t> </a:t>
            </a:r>
            <a:r>
              <a:rPr sz="3600" spc="35" dirty="0">
                <a:latin typeface="Arial MT"/>
                <a:cs typeface="Arial MT"/>
              </a:rPr>
              <a:t>corticosteroids</a:t>
            </a:r>
            <a:endParaRPr sz="3600">
              <a:latin typeface="Arial MT"/>
              <a:cs typeface="Arial MT"/>
            </a:endParaRPr>
          </a:p>
          <a:p>
            <a:pPr>
              <a:lnSpc>
                <a:spcPct val="100000"/>
              </a:lnSpc>
              <a:spcBef>
                <a:spcPts val="40"/>
              </a:spcBef>
              <a:buFont typeface="Arial MT"/>
              <a:buChar char="•"/>
            </a:pPr>
            <a:endParaRPr sz="3600">
              <a:latin typeface="Arial MT"/>
              <a:cs typeface="Arial MT"/>
            </a:endParaRPr>
          </a:p>
          <a:p>
            <a:pPr marL="1803400" lvl="1" indent="-444500">
              <a:lnSpc>
                <a:spcPct val="100000"/>
              </a:lnSpc>
              <a:buSzPct val="75000"/>
              <a:buChar char="•"/>
              <a:tabLst>
                <a:tab pos="1802764" algn="l"/>
                <a:tab pos="1803400" algn="l"/>
              </a:tabLst>
            </a:pPr>
            <a:r>
              <a:rPr sz="3600" spc="-10" dirty="0">
                <a:latin typeface="Arial MT"/>
                <a:cs typeface="Arial MT"/>
              </a:rPr>
              <a:t>Prednisone.</a:t>
            </a:r>
            <a:endParaRPr sz="3600">
              <a:latin typeface="Arial MT"/>
              <a:cs typeface="Arial MT"/>
            </a:endParaRPr>
          </a:p>
          <a:p>
            <a:pPr lvl="1">
              <a:lnSpc>
                <a:spcPct val="100000"/>
              </a:lnSpc>
              <a:spcBef>
                <a:spcPts val="25"/>
              </a:spcBef>
              <a:buFont typeface="Arial MT"/>
              <a:buChar char="•"/>
            </a:pPr>
            <a:endParaRPr sz="3750">
              <a:latin typeface="Arial MT"/>
              <a:cs typeface="Arial MT"/>
            </a:endParaRPr>
          </a:p>
          <a:p>
            <a:pPr marL="1803400" marR="17780" lvl="1" indent="-444500">
              <a:lnSpc>
                <a:spcPts val="4300"/>
              </a:lnSpc>
              <a:buSzPct val="75000"/>
              <a:buChar char="•"/>
              <a:tabLst>
                <a:tab pos="1802764" algn="l"/>
                <a:tab pos="1803400" algn="l"/>
              </a:tabLst>
            </a:pPr>
            <a:r>
              <a:rPr sz="3600" spc="45" dirty="0">
                <a:latin typeface="Arial MT"/>
                <a:cs typeface="Arial MT"/>
              </a:rPr>
              <a:t>Used</a:t>
            </a:r>
            <a:r>
              <a:rPr sz="3600" dirty="0">
                <a:latin typeface="Arial MT"/>
                <a:cs typeface="Arial MT"/>
              </a:rPr>
              <a:t> </a:t>
            </a:r>
            <a:r>
              <a:rPr sz="3600" spc="-5" dirty="0">
                <a:latin typeface="Arial MT"/>
                <a:cs typeface="Arial MT"/>
              </a:rPr>
              <a:t>in</a:t>
            </a:r>
            <a:r>
              <a:rPr sz="3600" dirty="0">
                <a:latin typeface="Arial MT"/>
                <a:cs typeface="Arial MT"/>
              </a:rPr>
              <a:t> </a:t>
            </a:r>
            <a:r>
              <a:rPr sz="3600" spc="-10" dirty="0">
                <a:latin typeface="Arial MT"/>
                <a:cs typeface="Arial MT"/>
              </a:rPr>
              <a:t>treatment</a:t>
            </a:r>
            <a:r>
              <a:rPr sz="3600" dirty="0">
                <a:latin typeface="Arial MT"/>
                <a:cs typeface="Arial MT"/>
              </a:rPr>
              <a:t> </a:t>
            </a:r>
            <a:r>
              <a:rPr sz="3600" spc="-5" dirty="0">
                <a:latin typeface="Arial MT"/>
                <a:cs typeface="Arial MT"/>
              </a:rPr>
              <a:t>after</a:t>
            </a:r>
            <a:r>
              <a:rPr sz="3600" dirty="0">
                <a:latin typeface="Arial MT"/>
                <a:cs typeface="Arial MT"/>
              </a:rPr>
              <a:t> </a:t>
            </a:r>
            <a:r>
              <a:rPr sz="3600" spc="30" dirty="0">
                <a:latin typeface="Arial MT"/>
                <a:cs typeface="Arial MT"/>
              </a:rPr>
              <a:t>attack</a:t>
            </a:r>
            <a:r>
              <a:rPr sz="3600" dirty="0">
                <a:latin typeface="Arial MT"/>
                <a:cs typeface="Arial MT"/>
              </a:rPr>
              <a:t> </a:t>
            </a:r>
            <a:r>
              <a:rPr sz="3600" spc="-5" dirty="0">
                <a:latin typeface="Arial MT"/>
                <a:cs typeface="Arial MT"/>
              </a:rPr>
              <a:t>or</a:t>
            </a:r>
            <a:r>
              <a:rPr sz="3600" dirty="0">
                <a:latin typeface="Arial MT"/>
                <a:cs typeface="Arial MT"/>
              </a:rPr>
              <a:t> if</a:t>
            </a:r>
            <a:r>
              <a:rPr sz="3600" spc="5" dirty="0">
                <a:latin typeface="Arial MT"/>
                <a:cs typeface="Arial MT"/>
              </a:rPr>
              <a:t> </a:t>
            </a:r>
            <a:r>
              <a:rPr sz="3600" dirty="0">
                <a:latin typeface="Arial MT"/>
                <a:cs typeface="Arial MT"/>
              </a:rPr>
              <a:t>asthma </a:t>
            </a:r>
            <a:r>
              <a:rPr sz="3600" spc="-990" dirty="0">
                <a:latin typeface="Arial MT"/>
                <a:cs typeface="Arial MT"/>
              </a:rPr>
              <a:t> </a:t>
            </a:r>
            <a:r>
              <a:rPr sz="3600" spc="-5" dirty="0">
                <a:latin typeface="Arial MT"/>
                <a:cs typeface="Arial MT"/>
              </a:rPr>
              <a:t>is </a:t>
            </a:r>
            <a:r>
              <a:rPr sz="3600" dirty="0">
                <a:latin typeface="Arial MT"/>
                <a:cs typeface="Arial MT"/>
              </a:rPr>
              <a:t>not </a:t>
            </a:r>
            <a:r>
              <a:rPr sz="3600" spc="35" dirty="0">
                <a:latin typeface="Arial MT"/>
                <a:cs typeface="Arial MT"/>
              </a:rPr>
              <a:t>under</a:t>
            </a:r>
            <a:r>
              <a:rPr sz="3600" dirty="0">
                <a:latin typeface="Arial MT"/>
                <a:cs typeface="Arial MT"/>
              </a:rPr>
              <a:t> </a:t>
            </a:r>
            <a:r>
              <a:rPr sz="3600" spc="15" dirty="0">
                <a:latin typeface="Arial MT"/>
                <a:cs typeface="Arial MT"/>
              </a:rPr>
              <a:t>control.</a:t>
            </a:r>
            <a:endParaRPr sz="3600">
              <a:latin typeface="Arial MT"/>
              <a:cs typeface="Arial MT"/>
            </a:endParaRPr>
          </a:p>
          <a:p>
            <a:pPr lvl="1">
              <a:lnSpc>
                <a:spcPct val="100000"/>
              </a:lnSpc>
              <a:spcBef>
                <a:spcPts val="20"/>
              </a:spcBef>
              <a:buFont typeface="Arial MT"/>
              <a:buChar char="•"/>
            </a:pPr>
            <a:endParaRPr sz="3600">
              <a:latin typeface="Arial MT"/>
              <a:cs typeface="Arial MT"/>
            </a:endParaRPr>
          </a:p>
          <a:p>
            <a:pPr marL="914400" marR="195580" indent="-444500">
              <a:lnSpc>
                <a:spcPts val="4300"/>
              </a:lnSpc>
              <a:buSzPct val="75000"/>
              <a:buChar char="•"/>
              <a:tabLst>
                <a:tab pos="913765" algn="l"/>
                <a:tab pos="914400" algn="l"/>
              </a:tabLst>
            </a:pPr>
            <a:r>
              <a:rPr sz="3600" spc="-30" dirty="0">
                <a:latin typeface="Arial MT"/>
                <a:cs typeface="Arial MT"/>
              </a:rPr>
              <a:t>Patients</a:t>
            </a:r>
            <a:r>
              <a:rPr sz="3600" dirty="0">
                <a:latin typeface="Arial MT"/>
                <a:cs typeface="Arial MT"/>
              </a:rPr>
              <a:t> </a:t>
            </a:r>
            <a:r>
              <a:rPr sz="3600" spc="-5" dirty="0">
                <a:latin typeface="Arial MT"/>
                <a:cs typeface="Arial MT"/>
              </a:rPr>
              <a:t>who</a:t>
            </a:r>
            <a:r>
              <a:rPr sz="3600" spc="5" dirty="0">
                <a:latin typeface="Arial MT"/>
                <a:cs typeface="Arial MT"/>
              </a:rPr>
              <a:t> </a:t>
            </a:r>
            <a:r>
              <a:rPr sz="3600" spc="-20" dirty="0">
                <a:latin typeface="Arial MT"/>
                <a:cs typeface="Arial MT"/>
              </a:rPr>
              <a:t>were</a:t>
            </a:r>
            <a:r>
              <a:rPr sz="3600" spc="5" dirty="0">
                <a:latin typeface="Arial MT"/>
                <a:cs typeface="Arial MT"/>
              </a:rPr>
              <a:t> </a:t>
            </a:r>
            <a:r>
              <a:rPr sz="3600" spc="30" dirty="0">
                <a:latin typeface="Arial MT"/>
                <a:cs typeface="Arial MT"/>
              </a:rPr>
              <a:t>hospitalized</a:t>
            </a:r>
            <a:r>
              <a:rPr sz="3600" spc="5" dirty="0">
                <a:latin typeface="Arial MT"/>
                <a:cs typeface="Arial MT"/>
              </a:rPr>
              <a:t> </a:t>
            </a:r>
            <a:r>
              <a:rPr sz="3600" spc="-5" dirty="0">
                <a:latin typeface="Arial MT"/>
                <a:cs typeface="Arial MT"/>
              </a:rPr>
              <a:t>or</a:t>
            </a:r>
            <a:r>
              <a:rPr sz="3600" spc="5" dirty="0">
                <a:latin typeface="Arial MT"/>
                <a:cs typeface="Arial MT"/>
              </a:rPr>
              <a:t> </a:t>
            </a:r>
            <a:r>
              <a:rPr sz="3600" spc="-5" dirty="0">
                <a:latin typeface="Arial MT"/>
                <a:cs typeface="Arial MT"/>
              </a:rPr>
              <a:t>in</a:t>
            </a:r>
            <a:r>
              <a:rPr sz="3600" dirty="0">
                <a:latin typeface="Arial MT"/>
                <a:cs typeface="Arial MT"/>
              </a:rPr>
              <a:t> the</a:t>
            </a:r>
            <a:r>
              <a:rPr sz="3600" spc="5" dirty="0">
                <a:latin typeface="Arial MT"/>
                <a:cs typeface="Arial MT"/>
              </a:rPr>
              <a:t> </a:t>
            </a:r>
            <a:r>
              <a:rPr sz="3600" spc="-204" dirty="0">
                <a:latin typeface="Arial MT"/>
                <a:cs typeface="Arial MT"/>
              </a:rPr>
              <a:t>ER</a:t>
            </a:r>
            <a:r>
              <a:rPr sz="3600" spc="5" dirty="0">
                <a:latin typeface="Arial MT"/>
                <a:cs typeface="Arial MT"/>
              </a:rPr>
              <a:t> </a:t>
            </a:r>
            <a:r>
              <a:rPr sz="3600" spc="-5" dirty="0">
                <a:latin typeface="Arial MT"/>
                <a:cs typeface="Arial MT"/>
              </a:rPr>
              <a:t>in </a:t>
            </a:r>
            <a:r>
              <a:rPr sz="3600" spc="-985" dirty="0">
                <a:latin typeface="Arial MT"/>
                <a:cs typeface="Arial MT"/>
              </a:rPr>
              <a:t> </a:t>
            </a:r>
            <a:r>
              <a:rPr sz="3600" spc="-5" dirty="0">
                <a:latin typeface="Arial MT"/>
                <a:cs typeface="Arial MT"/>
              </a:rPr>
              <a:t>the </a:t>
            </a:r>
            <a:r>
              <a:rPr sz="3600" dirty="0">
                <a:latin typeface="Arial MT"/>
                <a:cs typeface="Arial MT"/>
              </a:rPr>
              <a:t>last </a:t>
            </a:r>
            <a:r>
              <a:rPr sz="3600" spc="-70" dirty="0">
                <a:latin typeface="Arial MT"/>
                <a:cs typeface="Arial MT"/>
              </a:rPr>
              <a:t>year.</a:t>
            </a:r>
            <a:endParaRPr sz="3600">
              <a:latin typeface="Arial MT"/>
              <a:cs typeface="Arial M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762500" y="876300"/>
            <a:ext cx="3469640" cy="1244600"/>
          </a:xfrm>
          <a:prstGeom prst="rect">
            <a:avLst/>
          </a:prstGeom>
        </p:spPr>
        <p:txBody>
          <a:bodyPr vert="horz" wrap="square" lIns="0" tIns="12700" rIns="0" bIns="0" rtlCol="0">
            <a:spAutoFit/>
          </a:bodyPr>
          <a:lstStyle/>
          <a:p>
            <a:pPr marL="12700">
              <a:lnSpc>
                <a:spcPct val="100000"/>
              </a:lnSpc>
              <a:spcBef>
                <a:spcPts val="100"/>
              </a:spcBef>
            </a:pPr>
            <a:r>
              <a:rPr spc="-5" dirty="0"/>
              <a:t>Asthma</a:t>
            </a:r>
          </a:p>
        </p:txBody>
      </p:sp>
      <p:sp>
        <p:nvSpPr>
          <p:cNvPr id="3" name="object 3"/>
          <p:cNvSpPr txBox="1"/>
          <p:nvPr/>
        </p:nvSpPr>
        <p:spPr>
          <a:xfrm>
            <a:off x="990600" y="3623184"/>
            <a:ext cx="196850" cy="436880"/>
          </a:xfrm>
          <a:prstGeom prst="rect">
            <a:avLst/>
          </a:prstGeom>
        </p:spPr>
        <p:txBody>
          <a:bodyPr vert="horz" wrap="square" lIns="0" tIns="12700" rIns="0" bIns="0" rtlCol="0">
            <a:spAutoFit/>
          </a:bodyPr>
          <a:lstStyle/>
          <a:p>
            <a:pPr marL="12700">
              <a:lnSpc>
                <a:spcPct val="100000"/>
              </a:lnSpc>
              <a:spcBef>
                <a:spcPts val="100"/>
              </a:spcBef>
            </a:pPr>
            <a:r>
              <a:rPr sz="2700" spc="400" dirty="0">
                <a:latin typeface="Arial MT"/>
                <a:cs typeface="Arial MT"/>
              </a:rPr>
              <a:t>•</a:t>
            </a:r>
            <a:endParaRPr sz="2700">
              <a:latin typeface="Arial MT"/>
              <a:cs typeface="Arial MT"/>
            </a:endParaRPr>
          </a:p>
        </p:txBody>
      </p:sp>
      <p:sp>
        <p:nvSpPr>
          <p:cNvPr id="4" name="object 4"/>
          <p:cNvSpPr txBox="1"/>
          <p:nvPr/>
        </p:nvSpPr>
        <p:spPr>
          <a:xfrm>
            <a:off x="1397000" y="3556000"/>
            <a:ext cx="10307955" cy="4371340"/>
          </a:xfrm>
          <a:prstGeom prst="rect">
            <a:avLst/>
          </a:prstGeom>
        </p:spPr>
        <p:txBody>
          <a:bodyPr vert="horz" wrap="square" lIns="0" tIns="12700" rIns="0" bIns="0" rtlCol="0">
            <a:spAutoFit/>
          </a:bodyPr>
          <a:lstStyle/>
          <a:p>
            <a:pPr marL="50800">
              <a:lnSpc>
                <a:spcPct val="100000"/>
              </a:lnSpc>
              <a:spcBef>
                <a:spcPts val="100"/>
              </a:spcBef>
            </a:pPr>
            <a:r>
              <a:rPr sz="3600" spc="-5" dirty="0">
                <a:latin typeface="Arial MT"/>
                <a:cs typeface="Arial MT"/>
              </a:rPr>
              <a:t>Dental</a:t>
            </a:r>
            <a:r>
              <a:rPr sz="3600" dirty="0">
                <a:latin typeface="Arial MT"/>
                <a:cs typeface="Arial MT"/>
              </a:rPr>
              <a:t> </a:t>
            </a:r>
            <a:r>
              <a:rPr sz="3600" spc="-10" dirty="0">
                <a:latin typeface="Arial MT"/>
                <a:cs typeface="Arial MT"/>
              </a:rPr>
              <a:t>treatment</a:t>
            </a:r>
            <a:r>
              <a:rPr sz="3600" spc="5" dirty="0">
                <a:latin typeface="Arial MT"/>
                <a:cs typeface="Arial MT"/>
              </a:rPr>
              <a:t> </a:t>
            </a:r>
            <a:r>
              <a:rPr sz="3600" spc="-5" dirty="0">
                <a:latin typeface="Arial MT"/>
                <a:cs typeface="Arial MT"/>
              </a:rPr>
              <a:t>on</a:t>
            </a:r>
            <a:r>
              <a:rPr sz="3600" dirty="0">
                <a:latin typeface="Arial MT"/>
                <a:cs typeface="Arial MT"/>
              </a:rPr>
              <a:t> the</a:t>
            </a:r>
            <a:r>
              <a:rPr sz="3600" spc="5" dirty="0">
                <a:latin typeface="Arial MT"/>
                <a:cs typeface="Arial MT"/>
              </a:rPr>
              <a:t> </a:t>
            </a:r>
            <a:r>
              <a:rPr sz="3600" spc="20" dirty="0">
                <a:latin typeface="Arial MT"/>
                <a:cs typeface="Arial MT"/>
              </a:rPr>
              <a:t>Asthmatic</a:t>
            </a:r>
            <a:r>
              <a:rPr sz="3600" spc="5" dirty="0">
                <a:latin typeface="Arial MT"/>
                <a:cs typeface="Arial MT"/>
              </a:rPr>
              <a:t> </a:t>
            </a:r>
            <a:r>
              <a:rPr sz="3600" spc="20" dirty="0">
                <a:latin typeface="Arial MT"/>
                <a:cs typeface="Arial MT"/>
              </a:rPr>
              <a:t>patient:</a:t>
            </a:r>
            <a:endParaRPr sz="3600">
              <a:latin typeface="Arial MT"/>
              <a:cs typeface="Arial MT"/>
            </a:endParaRPr>
          </a:p>
          <a:p>
            <a:pPr>
              <a:lnSpc>
                <a:spcPct val="100000"/>
              </a:lnSpc>
              <a:spcBef>
                <a:spcPts val="25"/>
              </a:spcBef>
            </a:pPr>
            <a:endParaRPr sz="3750">
              <a:latin typeface="Arial MT"/>
              <a:cs typeface="Arial MT"/>
            </a:endParaRPr>
          </a:p>
          <a:p>
            <a:pPr marL="939800" marR="43180" indent="-444500" algn="just">
              <a:lnSpc>
                <a:spcPts val="4300"/>
              </a:lnSpc>
              <a:buSzPct val="75000"/>
              <a:buChar char="•"/>
              <a:tabLst>
                <a:tab pos="939800" algn="l"/>
              </a:tabLst>
            </a:pPr>
            <a:r>
              <a:rPr sz="3600" dirty="0">
                <a:latin typeface="Arial MT"/>
                <a:cs typeface="Arial MT"/>
              </a:rPr>
              <a:t>If </a:t>
            </a:r>
            <a:r>
              <a:rPr sz="3600" spc="35" dirty="0">
                <a:latin typeface="Arial MT"/>
                <a:cs typeface="Arial MT"/>
              </a:rPr>
              <a:t>using bronchodilator </a:t>
            </a:r>
            <a:r>
              <a:rPr sz="3600" spc="45" dirty="0">
                <a:latin typeface="Arial MT"/>
                <a:cs typeface="Arial MT"/>
              </a:rPr>
              <a:t>(“puffer”), </a:t>
            </a:r>
            <a:r>
              <a:rPr sz="3600" dirty="0">
                <a:latin typeface="Arial MT"/>
                <a:cs typeface="Arial MT"/>
              </a:rPr>
              <a:t>take </a:t>
            </a:r>
            <a:r>
              <a:rPr sz="3600" spc="-5" dirty="0">
                <a:latin typeface="Arial MT"/>
                <a:cs typeface="Arial MT"/>
              </a:rPr>
              <a:t>a </a:t>
            </a:r>
            <a:r>
              <a:rPr sz="3600" spc="45" dirty="0">
                <a:latin typeface="Arial MT"/>
                <a:cs typeface="Arial MT"/>
              </a:rPr>
              <a:t>dose </a:t>
            </a:r>
            <a:r>
              <a:rPr sz="3600" spc="-990" dirty="0">
                <a:latin typeface="Arial MT"/>
                <a:cs typeface="Arial MT"/>
              </a:rPr>
              <a:t> </a:t>
            </a:r>
            <a:r>
              <a:rPr sz="3600" spc="20" dirty="0">
                <a:latin typeface="Arial MT"/>
                <a:cs typeface="Arial MT"/>
              </a:rPr>
              <a:t>before</a:t>
            </a:r>
            <a:r>
              <a:rPr sz="3600" spc="-15" dirty="0">
                <a:latin typeface="Arial MT"/>
                <a:cs typeface="Arial MT"/>
              </a:rPr>
              <a:t> </a:t>
            </a:r>
            <a:r>
              <a:rPr sz="3600" spc="35" dirty="0">
                <a:latin typeface="Arial MT"/>
                <a:cs typeface="Arial MT"/>
              </a:rPr>
              <a:t>appointment</a:t>
            </a:r>
            <a:r>
              <a:rPr sz="3600" spc="-10" dirty="0">
                <a:latin typeface="Arial MT"/>
                <a:cs typeface="Arial MT"/>
              </a:rPr>
              <a:t> </a:t>
            </a:r>
            <a:r>
              <a:rPr sz="3600" spc="65" dirty="0">
                <a:latin typeface="Arial MT"/>
                <a:cs typeface="Arial MT"/>
              </a:rPr>
              <a:t>and</a:t>
            </a:r>
            <a:r>
              <a:rPr sz="3600" spc="-10" dirty="0">
                <a:latin typeface="Arial MT"/>
                <a:cs typeface="Arial MT"/>
              </a:rPr>
              <a:t> </a:t>
            </a:r>
            <a:r>
              <a:rPr sz="3600" u="heavy" spc="75" dirty="0">
                <a:uFill>
                  <a:solidFill>
                    <a:srgbClr val="000000"/>
                  </a:solidFill>
                </a:uFill>
                <a:latin typeface="Arial MT"/>
                <a:cs typeface="Arial MT"/>
              </a:rPr>
              <a:t>bring</a:t>
            </a:r>
            <a:r>
              <a:rPr sz="3600" u="heavy" spc="-10" dirty="0">
                <a:uFill>
                  <a:solidFill>
                    <a:srgbClr val="000000"/>
                  </a:solidFill>
                </a:uFill>
                <a:latin typeface="Arial MT"/>
                <a:cs typeface="Arial MT"/>
              </a:rPr>
              <a:t> </a:t>
            </a:r>
            <a:r>
              <a:rPr sz="3600" u="heavy" dirty="0">
                <a:uFill>
                  <a:solidFill>
                    <a:srgbClr val="000000"/>
                  </a:solidFill>
                </a:uFill>
                <a:latin typeface="Arial MT"/>
                <a:cs typeface="Arial MT"/>
              </a:rPr>
              <a:t>to</a:t>
            </a:r>
            <a:r>
              <a:rPr sz="3600" u="heavy" spc="-10" dirty="0">
                <a:uFill>
                  <a:solidFill>
                    <a:srgbClr val="000000"/>
                  </a:solidFill>
                </a:uFill>
                <a:latin typeface="Arial MT"/>
                <a:cs typeface="Arial MT"/>
              </a:rPr>
              <a:t> </a:t>
            </a:r>
            <a:r>
              <a:rPr sz="3600" u="heavy" spc="35" dirty="0">
                <a:uFill>
                  <a:solidFill>
                    <a:srgbClr val="000000"/>
                  </a:solidFill>
                </a:uFill>
                <a:latin typeface="Arial MT"/>
                <a:cs typeface="Arial MT"/>
              </a:rPr>
              <a:t>appointment </a:t>
            </a:r>
            <a:r>
              <a:rPr sz="3600" spc="-990" dirty="0">
                <a:latin typeface="Arial MT"/>
                <a:cs typeface="Arial MT"/>
              </a:rPr>
              <a:t> </a:t>
            </a:r>
            <a:r>
              <a:rPr sz="3600" u="heavy" spc="-5" dirty="0">
                <a:uFill>
                  <a:solidFill>
                    <a:srgbClr val="000000"/>
                  </a:solidFill>
                </a:uFill>
                <a:latin typeface="Arial MT"/>
                <a:cs typeface="Arial MT"/>
              </a:rPr>
              <a:t>as well</a:t>
            </a:r>
            <a:r>
              <a:rPr sz="3600" spc="-5" dirty="0">
                <a:latin typeface="Arial MT"/>
                <a:cs typeface="Arial MT"/>
              </a:rPr>
              <a:t>.</a:t>
            </a:r>
            <a:endParaRPr sz="3600">
              <a:latin typeface="Arial MT"/>
              <a:cs typeface="Arial MT"/>
            </a:endParaRPr>
          </a:p>
          <a:p>
            <a:pPr>
              <a:lnSpc>
                <a:spcPct val="100000"/>
              </a:lnSpc>
              <a:spcBef>
                <a:spcPts val="20"/>
              </a:spcBef>
              <a:buFont typeface="Arial MT"/>
              <a:buChar char="•"/>
            </a:pPr>
            <a:endParaRPr sz="3600">
              <a:latin typeface="Arial MT"/>
              <a:cs typeface="Arial MT"/>
            </a:endParaRPr>
          </a:p>
          <a:p>
            <a:pPr marL="1828800" marR="298450" lvl="1" indent="-444500">
              <a:lnSpc>
                <a:spcPts val="4300"/>
              </a:lnSpc>
              <a:buSzPct val="75000"/>
              <a:buChar char="•"/>
              <a:tabLst>
                <a:tab pos="1828164" algn="l"/>
                <a:tab pos="1828800" algn="l"/>
              </a:tabLst>
            </a:pPr>
            <a:r>
              <a:rPr sz="3600" spc="-5" dirty="0">
                <a:latin typeface="Arial MT"/>
                <a:cs typeface="Arial MT"/>
              </a:rPr>
              <a:t>Salbutamol</a:t>
            </a:r>
            <a:r>
              <a:rPr sz="3600" dirty="0">
                <a:latin typeface="Arial MT"/>
                <a:cs typeface="Arial MT"/>
              </a:rPr>
              <a:t> </a:t>
            </a:r>
            <a:r>
              <a:rPr sz="3600" spc="55" dirty="0">
                <a:latin typeface="Arial MT"/>
                <a:cs typeface="Arial MT"/>
              </a:rPr>
              <a:t>(called</a:t>
            </a:r>
            <a:r>
              <a:rPr sz="3600" dirty="0">
                <a:latin typeface="Arial MT"/>
                <a:cs typeface="Arial MT"/>
              </a:rPr>
              <a:t> </a:t>
            </a:r>
            <a:r>
              <a:rPr sz="3600" spc="10" dirty="0">
                <a:latin typeface="Arial MT"/>
                <a:cs typeface="Arial MT"/>
              </a:rPr>
              <a:t>Albuterol</a:t>
            </a:r>
            <a:r>
              <a:rPr sz="3600" spc="5" dirty="0">
                <a:latin typeface="Arial MT"/>
                <a:cs typeface="Arial MT"/>
              </a:rPr>
              <a:t> </a:t>
            </a:r>
            <a:r>
              <a:rPr sz="3600" spc="-5" dirty="0">
                <a:latin typeface="Arial MT"/>
                <a:cs typeface="Arial MT"/>
              </a:rPr>
              <a:t>in</a:t>
            </a:r>
            <a:r>
              <a:rPr sz="3600" dirty="0">
                <a:latin typeface="Arial MT"/>
                <a:cs typeface="Arial MT"/>
              </a:rPr>
              <a:t> </a:t>
            </a:r>
            <a:r>
              <a:rPr sz="3600" spc="-70" dirty="0">
                <a:latin typeface="Arial MT"/>
                <a:cs typeface="Arial MT"/>
              </a:rPr>
              <a:t>US)</a:t>
            </a:r>
            <a:r>
              <a:rPr sz="3600" spc="5" dirty="0">
                <a:latin typeface="Arial MT"/>
                <a:cs typeface="Arial MT"/>
              </a:rPr>
              <a:t> </a:t>
            </a:r>
            <a:r>
              <a:rPr sz="3600" dirty="0">
                <a:latin typeface="Arial MT"/>
                <a:cs typeface="Arial MT"/>
              </a:rPr>
              <a:t>AKA </a:t>
            </a:r>
            <a:r>
              <a:rPr sz="3600" spc="-985" dirty="0">
                <a:latin typeface="Arial MT"/>
                <a:cs typeface="Arial MT"/>
              </a:rPr>
              <a:t> </a:t>
            </a:r>
            <a:r>
              <a:rPr sz="3600" spc="-55" dirty="0">
                <a:latin typeface="Arial MT"/>
                <a:cs typeface="Arial MT"/>
              </a:rPr>
              <a:t>Ventolin</a:t>
            </a:r>
            <a:endParaRPr sz="3600">
              <a:latin typeface="Arial MT"/>
              <a:cs typeface="Arial MT"/>
            </a:endParaRPr>
          </a:p>
        </p:txBody>
      </p:sp>
      <p:pic>
        <p:nvPicPr>
          <p:cNvPr id="5" name="object 5"/>
          <p:cNvPicPr/>
          <p:nvPr/>
        </p:nvPicPr>
        <p:blipFill>
          <a:blip r:embed="rId2" cstate="print"/>
          <a:stretch>
            <a:fillRect/>
          </a:stretch>
        </p:blipFill>
        <p:spPr>
          <a:xfrm>
            <a:off x="304800" y="6858000"/>
            <a:ext cx="1727200" cy="2400300"/>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762500" y="876300"/>
            <a:ext cx="3469640" cy="1244600"/>
          </a:xfrm>
          <a:prstGeom prst="rect">
            <a:avLst/>
          </a:prstGeom>
        </p:spPr>
        <p:txBody>
          <a:bodyPr vert="horz" wrap="square" lIns="0" tIns="12700" rIns="0" bIns="0" rtlCol="0">
            <a:spAutoFit/>
          </a:bodyPr>
          <a:lstStyle/>
          <a:p>
            <a:pPr marL="12700">
              <a:lnSpc>
                <a:spcPct val="100000"/>
              </a:lnSpc>
              <a:spcBef>
                <a:spcPts val="100"/>
              </a:spcBef>
            </a:pPr>
            <a:r>
              <a:rPr spc="-5" dirty="0"/>
              <a:t>Asthma</a:t>
            </a:r>
          </a:p>
        </p:txBody>
      </p:sp>
      <p:sp>
        <p:nvSpPr>
          <p:cNvPr id="3" name="object 3"/>
          <p:cNvSpPr txBox="1"/>
          <p:nvPr/>
        </p:nvSpPr>
        <p:spPr>
          <a:xfrm>
            <a:off x="990600" y="2721296"/>
            <a:ext cx="176530" cy="387985"/>
          </a:xfrm>
          <a:prstGeom prst="rect">
            <a:avLst/>
          </a:prstGeom>
        </p:spPr>
        <p:txBody>
          <a:bodyPr vert="horz" wrap="square" lIns="0" tIns="15875" rIns="0" bIns="0" rtlCol="0">
            <a:spAutoFit/>
          </a:bodyPr>
          <a:lstStyle/>
          <a:p>
            <a:pPr marL="12700">
              <a:lnSpc>
                <a:spcPct val="100000"/>
              </a:lnSpc>
              <a:spcBef>
                <a:spcPts val="125"/>
              </a:spcBef>
            </a:pPr>
            <a:r>
              <a:rPr sz="2350" spc="365" dirty="0">
                <a:latin typeface="Arial MT"/>
                <a:cs typeface="Arial MT"/>
              </a:rPr>
              <a:t>•</a:t>
            </a:r>
            <a:endParaRPr sz="2350">
              <a:latin typeface="Arial MT"/>
              <a:cs typeface="Arial MT"/>
            </a:endParaRPr>
          </a:p>
        </p:txBody>
      </p:sp>
      <p:sp>
        <p:nvSpPr>
          <p:cNvPr id="4" name="object 4"/>
          <p:cNvSpPr txBox="1"/>
          <p:nvPr/>
        </p:nvSpPr>
        <p:spPr>
          <a:xfrm>
            <a:off x="1371600" y="2658364"/>
            <a:ext cx="10368280" cy="5465085"/>
          </a:xfrm>
          <a:prstGeom prst="rect">
            <a:avLst/>
          </a:prstGeom>
        </p:spPr>
        <p:txBody>
          <a:bodyPr vert="horz" wrap="square" lIns="0" tIns="14604" rIns="0" bIns="0" rtlCol="0">
            <a:spAutoFit/>
          </a:bodyPr>
          <a:lstStyle/>
          <a:p>
            <a:pPr marL="25400">
              <a:lnSpc>
                <a:spcPct val="100000"/>
              </a:lnSpc>
              <a:spcBef>
                <a:spcPts val="114"/>
              </a:spcBef>
            </a:pPr>
            <a:r>
              <a:rPr sz="2400" spc="5" dirty="0">
                <a:latin typeface="Arial MT"/>
                <a:cs typeface="Arial MT"/>
              </a:rPr>
              <a:t>Dental </a:t>
            </a:r>
            <a:r>
              <a:rPr sz="2400" dirty="0">
                <a:latin typeface="Arial MT"/>
                <a:cs typeface="Arial MT"/>
              </a:rPr>
              <a:t>treatment</a:t>
            </a:r>
            <a:r>
              <a:rPr sz="2400" spc="5" dirty="0">
                <a:latin typeface="Arial MT"/>
                <a:cs typeface="Arial MT"/>
              </a:rPr>
              <a:t> of</a:t>
            </a:r>
            <a:r>
              <a:rPr sz="2400" spc="10" dirty="0">
                <a:latin typeface="Arial MT"/>
                <a:cs typeface="Arial MT"/>
              </a:rPr>
              <a:t> </a:t>
            </a:r>
            <a:r>
              <a:rPr sz="2400" spc="5" dirty="0">
                <a:latin typeface="Arial MT"/>
                <a:cs typeface="Arial MT"/>
              </a:rPr>
              <a:t>the </a:t>
            </a:r>
            <a:r>
              <a:rPr sz="2400" spc="25" dirty="0">
                <a:latin typeface="Arial MT"/>
                <a:cs typeface="Arial MT"/>
              </a:rPr>
              <a:t>asthmatic</a:t>
            </a:r>
            <a:r>
              <a:rPr sz="2400" spc="5" dirty="0">
                <a:latin typeface="Arial MT"/>
                <a:cs typeface="Arial MT"/>
              </a:rPr>
              <a:t> </a:t>
            </a:r>
            <a:r>
              <a:rPr sz="2400" spc="25" dirty="0">
                <a:latin typeface="Arial MT"/>
                <a:cs typeface="Arial MT"/>
              </a:rPr>
              <a:t>patient:</a:t>
            </a:r>
            <a:endParaRPr sz="2400" dirty="0">
              <a:latin typeface="Arial MT"/>
              <a:cs typeface="Arial MT"/>
            </a:endParaRPr>
          </a:p>
          <a:p>
            <a:pPr>
              <a:lnSpc>
                <a:spcPct val="100000"/>
              </a:lnSpc>
            </a:pPr>
            <a:endParaRPr sz="2400" dirty="0">
              <a:latin typeface="Arial MT"/>
              <a:cs typeface="Arial MT"/>
            </a:endParaRPr>
          </a:p>
          <a:p>
            <a:pPr marL="914400" indent="-393700">
              <a:lnSpc>
                <a:spcPct val="100000"/>
              </a:lnSpc>
              <a:buSzPct val="74603"/>
              <a:buChar char="•"/>
              <a:tabLst>
                <a:tab pos="913765" algn="l"/>
                <a:tab pos="914400" algn="l"/>
              </a:tabLst>
            </a:pPr>
            <a:r>
              <a:rPr sz="2400" spc="35" dirty="0">
                <a:latin typeface="Arial MT"/>
                <a:cs typeface="Arial MT"/>
              </a:rPr>
              <a:t>Reduce</a:t>
            </a:r>
            <a:r>
              <a:rPr sz="2400" spc="5" dirty="0">
                <a:latin typeface="Arial MT"/>
                <a:cs typeface="Arial MT"/>
              </a:rPr>
              <a:t> anxiety</a:t>
            </a:r>
            <a:r>
              <a:rPr sz="2400" spc="10" dirty="0">
                <a:latin typeface="Arial MT"/>
                <a:cs typeface="Arial MT"/>
              </a:rPr>
              <a:t> </a:t>
            </a:r>
            <a:r>
              <a:rPr sz="2400" spc="5" dirty="0">
                <a:latin typeface="Arial MT"/>
                <a:cs typeface="Arial MT"/>
              </a:rPr>
              <a:t>that</a:t>
            </a:r>
            <a:r>
              <a:rPr sz="2400" spc="10" dirty="0">
                <a:latin typeface="Arial MT"/>
                <a:cs typeface="Arial MT"/>
              </a:rPr>
              <a:t> may </a:t>
            </a:r>
            <a:r>
              <a:rPr sz="2400" spc="45" dirty="0">
                <a:latin typeface="Arial MT"/>
                <a:cs typeface="Arial MT"/>
              </a:rPr>
              <a:t>precipitate</a:t>
            </a:r>
            <a:r>
              <a:rPr sz="2400" spc="10" dirty="0">
                <a:latin typeface="Arial MT"/>
                <a:cs typeface="Arial MT"/>
              </a:rPr>
              <a:t> </a:t>
            </a:r>
            <a:r>
              <a:rPr sz="2400" spc="35" dirty="0">
                <a:latin typeface="Arial MT"/>
                <a:cs typeface="Arial MT"/>
              </a:rPr>
              <a:t>attack</a:t>
            </a:r>
            <a:endParaRPr sz="2400" dirty="0">
              <a:latin typeface="Arial MT"/>
              <a:cs typeface="Arial MT"/>
            </a:endParaRPr>
          </a:p>
          <a:p>
            <a:pPr>
              <a:lnSpc>
                <a:spcPct val="100000"/>
              </a:lnSpc>
              <a:spcBef>
                <a:spcPts val="55"/>
              </a:spcBef>
              <a:buFont typeface="Arial MT"/>
              <a:buChar char="•"/>
            </a:pPr>
            <a:endParaRPr sz="2400" dirty="0">
              <a:latin typeface="Arial MT"/>
              <a:cs typeface="Arial MT"/>
            </a:endParaRPr>
          </a:p>
          <a:p>
            <a:pPr marL="1803400" lvl="1" indent="-393700">
              <a:lnSpc>
                <a:spcPct val="100000"/>
              </a:lnSpc>
              <a:buSzPct val="74603"/>
              <a:buChar char="•"/>
              <a:tabLst>
                <a:tab pos="1802764" algn="l"/>
                <a:tab pos="1803400" algn="l"/>
              </a:tabLst>
            </a:pPr>
            <a:r>
              <a:rPr sz="2400" spc="-5" dirty="0">
                <a:latin typeface="Arial MT"/>
                <a:cs typeface="Arial MT"/>
              </a:rPr>
              <a:t>Nitrous </a:t>
            </a:r>
            <a:r>
              <a:rPr sz="2400" spc="40" dirty="0">
                <a:latin typeface="Arial MT"/>
                <a:cs typeface="Arial MT"/>
              </a:rPr>
              <a:t>oxide</a:t>
            </a:r>
            <a:r>
              <a:rPr sz="2400" spc="-5" dirty="0">
                <a:latin typeface="Arial MT"/>
                <a:cs typeface="Arial MT"/>
              </a:rPr>
              <a:t> </a:t>
            </a:r>
            <a:r>
              <a:rPr lang="en-CA" sz="2400" spc="5" dirty="0">
                <a:latin typeface="Arial MT"/>
                <a:cs typeface="Arial MT"/>
              </a:rPr>
              <a:t>could be used for mild to moderate asthma not for Severe Asthmatics</a:t>
            </a:r>
          </a:p>
          <a:p>
            <a:pPr marL="1803400" lvl="1" indent="-393700">
              <a:lnSpc>
                <a:spcPct val="100000"/>
              </a:lnSpc>
              <a:buSzPct val="74603"/>
              <a:buChar char="•"/>
              <a:tabLst>
                <a:tab pos="1802764" algn="l"/>
                <a:tab pos="1803400" algn="l"/>
              </a:tabLst>
            </a:pPr>
            <a:r>
              <a:rPr lang="en-CA" sz="2400" spc="5" dirty="0">
                <a:latin typeface="Arial MT"/>
                <a:cs typeface="Arial MT"/>
              </a:rPr>
              <a:t>Oral sedation with antihistamines and benzodiazepines</a:t>
            </a:r>
            <a:endParaRPr sz="2400" dirty="0">
              <a:latin typeface="Arial MT"/>
              <a:cs typeface="Arial MT"/>
            </a:endParaRPr>
          </a:p>
          <a:p>
            <a:pPr lvl="1">
              <a:lnSpc>
                <a:spcPct val="100000"/>
              </a:lnSpc>
              <a:spcBef>
                <a:spcPts val="15"/>
              </a:spcBef>
              <a:buFont typeface="Arial MT"/>
              <a:buChar char="•"/>
            </a:pPr>
            <a:endParaRPr sz="2400" dirty="0">
              <a:latin typeface="Arial MT"/>
              <a:cs typeface="Arial MT"/>
            </a:endParaRPr>
          </a:p>
          <a:p>
            <a:pPr marL="914400" marR="17780" indent="-393700">
              <a:lnSpc>
                <a:spcPts val="3700"/>
              </a:lnSpc>
              <a:buSzPct val="74603"/>
              <a:buChar char="•"/>
              <a:tabLst>
                <a:tab pos="913765" algn="l"/>
                <a:tab pos="914400" algn="l"/>
              </a:tabLst>
            </a:pPr>
            <a:r>
              <a:rPr sz="2400" spc="30" dirty="0">
                <a:latin typeface="Arial MT"/>
                <a:cs typeface="Arial MT"/>
              </a:rPr>
              <a:t>Avoid</a:t>
            </a:r>
            <a:r>
              <a:rPr sz="2400" dirty="0">
                <a:latin typeface="Arial MT"/>
                <a:cs typeface="Arial MT"/>
              </a:rPr>
              <a:t> </a:t>
            </a:r>
            <a:r>
              <a:rPr sz="2400" spc="-50" dirty="0">
                <a:latin typeface="Arial MT"/>
                <a:cs typeface="Arial MT"/>
              </a:rPr>
              <a:t>NSAIDS</a:t>
            </a:r>
            <a:r>
              <a:rPr sz="2400" spc="5" dirty="0">
                <a:latin typeface="Arial MT"/>
                <a:cs typeface="Arial MT"/>
              </a:rPr>
              <a:t> as</a:t>
            </a:r>
            <a:r>
              <a:rPr sz="2400" dirty="0">
                <a:latin typeface="Arial MT"/>
                <a:cs typeface="Arial MT"/>
              </a:rPr>
              <a:t> </a:t>
            </a:r>
            <a:r>
              <a:rPr sz="2400" spc="5" dirty="0">
                <a:latin typeface="Arial MT"/>
                <a:cs typeface="Arial MT"/>
              </a:rPr>
              <a:t>they </a:t>
            </a:r>
            <a:r>
              <a:rPr sz="2400" spc="10" dirty="0">
                <a:latin typeface="Arial MT"/>
                <a:cs typeface="Arial MT"/>
              </a:rPr>
              <a:t>may</a:t>
            </a:r>
            <a:r>
              <a:rPr sz="2400" dirty="0">
                <a:latin typeface="Arial MT"/>
                <a:cs typeface="Arial MT"/>
              </a:rPr>
              <a:t> </a:t>
            </a:r>
            <a:r>
              <a:rPr sz="2400" spc="40" dirty="0">
                <a:latin typeface="Arial MT"/>
                <a:cs typeface="Arial MT"/>
              </a:rPr>
              <a:t>cause</a:t>
            </a:r>
            <a:r>
              <a:rPr sz="2400" spc="5" dirty="0">
                <a:latin typeface="Arial MT"/>
                <a:cs typeface="Arial MT"/>
              </a:rPr>
              <a:t> </a:t>
            </a:r>
            <a:r>
              <a:rPr sz="2400" spc="30" dirty="0">
                <a:latin typeface="Arial MT"/>
                <a:cs typeface="Arial MT"/>
              </a:rPr>
              <a:t>wheezing</a:t>
            </a:r>
            <a:r>
              <a:rPr sz="2400" dirty="0">
                <a:latin typeface="Arial MT"/>
                <a:cs typeface="Arial MT"/>
              </a:rPr>
              <a:t> </a:t>
            </a:r>
            <a:r>
              <a:rPr sz="2400" spc="5" dirty="0">
                <a:latin typeface="Arial MT"/>
                <a:cs typeface="Arial MT"/>
              </a:rPr>
              <a:t>in </a:t>
            </a:r>
            <a:r>
              <a:rPr sz="2400" spc="10" dirty="0">
                <a:latin typeface="Arial MT"/>
                <a:cs typeface="Arial MT"/>
              </a:rPr>
              <a:t>some </a:t>
            </a:r>
            <a:r>
              <a:rPr sz="2400" spc="-860" dirty="0">
                <a:latin typeface="Arial MT"/>
                <a:cs typeface="Arial MT"/>
              </a:rPr>
              <a:t> </a:t>
            </a:r>
            <a:r>
              <a:rPr sz="2400" spc="25" dirty="0">
                <a:latin typeface="Arial MT"/>
                <a:cs typeface="Arial MT"/>
              </a:rPr>
              <a:t>patients.</a:t>
            </a:r>
            <a:endParaRPr sz="2400" dirty="0">
              <a:latin typeface="Arial MT"/>
              <a:cs typeface="Arial MT"/>
            </a:endParaRPr>
          </a:p>
          <a:p>
            <a:pPr>
              <a:lnSpc>
                <a:spcPct val="100000"/>
              </a:lnSpc>
              <a:buFont typeface="Arial MT"/>
              <a:buChar char="•"/>
            </a:pPr>
            <a:endParaRPr sz="2400" dirty="0">
              <a:latin typeface="Arial MT"/>
              <a:cs typeface="Arial MT"/>
            </a:endParaRPr>
          </a:p>
          <a:p>
            <a:pPr marL="914400" indent="-393700">
              <a:lnSpc>
                <a:spcPct val="100000"/>
              </a:lnSpc>
              <a:spcBef>
                <a:spcPts val="5"/>
              </a:spcBef>
              <a:buSzPct val="74603"/>
              <a:buChar char="•"/>
              <a:tabLst>
                <a:tab pos="913765" algn="l"/>
                <a:tab pos="914400" algn="l"/>
              </a:tabLst>
            </a:pPr>
            <a:r>
              <a:rPr sz="2400" spc="35" dirty="0">
                <a:latin typeface="Arial MT"/>
                <a:cs typeface="Arial MT"/>
              </a:rPr>
              <a:t>Acetaminophen</a:t>
            </a:r>
            <a:r>
              <a:rPr sz="2400" spc="-15" dirty="0">
                <a:latin typeface="Arial MT"/>
                <a:cs typeface="Arial MT"/>
              </a:rPr>
              <a:t> </a:t>
            </a:r>
            <a:r>
              <a:rPr sz="2400" spc="5" dirty="0">
                <a:latin typeface="Arial MT"/>
                <a:cs typeface="Arial MT"/>
              </a:rPr>
              <a:t>is</a:t>
            </a:r>
            <a:r>
              <a:rPr sz="2400" spc="-10" dirty="0">
                <a:latin typeface="Arial MT"/>
                <a:cs typeface="Arial MT"/>
              </a:rPr>
              <a:t> </a:t>
            </a:r>
            <a:r>
              <a:rPr sz="2400" spc="50" dirty="0">
                <a:latin typeface="Arial MT"/>
                <a:cs typeface="Arial MT"/>
              </a:rPr>
              <a:t>recommended</a:t>
            </a:r>
            <a:endParaRPr sz="2400" dirty="0">
              <a:latin typeface="Arial MT"/>
              <a:cs typeface="Arial MT"/>
            </a:endParaRPr>
          </a:p>
          <a:p>
            <a:pPr>
              <a:lnSpc>
                <a:spcPct val="100000"/>
              </a:lnSpc>
              <a:spcBef>
                <a:spcPts val="5"/>
              </a:spcBef>
              <a:buFont typeface="Arial MT"/>
              <a:buChar char="•"/>
            </a:pPr>
            <a:endParaRPr sz="2400" dirty="0">
              <a:latin typeface="Arial MT"/>
              <a:cs typeface="Arial MT"/>
            </a:endParaRPr>
          </a:p>
          <a:p>
            <a:pPr marL="914400" marR="494030" indent="-393700">
              <a:lnSpc>
                <a:spcPts val="3700"/>
              </a:lnSpc>
              <a:buSzPct val="74603"/>
              <a:buChar char="•"/>
              <a:tabLst>
                <a:tab pos="913765" algn="l"/>
                <a:tab pos="914400" algn="l"/>
              </a:tabLst>
            </a:pPr>
            <a:r>
              <a:rPr sz="2400" spc="30" dirty="0">
                <a:latin typeface="Arial MT"/>
                <a:cs typeface="Arial MT"/>
              </a:rPr>
              <a:t>Avoid</a:t>
            </a:r>
            <a:r>
              <a:rPr sz="2400" dirty="0">
                <a:latin typeface="Arial MT"/>
                <a:cs typeface="Arial MT"/>
              </a:rPr>
              <a:t> </a:t>
            </a:r>
            <a:r>
              <a:rPr sz="2400" spc="40" dirty="0">
                <a:latin typeface="Arial MT"/>
                <a:cs typeface="Arial MT"/>
              </a:rPr>
              <a:t>narcotics</a:t>
            </a:r>
            <a:r>
              <a:rPr sz="2400" dirty="0">
                <a:latin typeface="Arial MT"/>
                <a:cs typeface="Arial MT"/>
              </a:rPr>
              <a:t> </a:t>
            </a:r>
            <a:r>
              <a:rPr sz="2400" spc="65" dirty="0">
                <a:latin typeface="Arial MT"/>
                <a:cs typeface="Arial MT"/>
              </a:rPr>
              <a:t>and</a:t>
            </a:r>
            <a:r>
              <a:rPr sz="2400" dirty="0">
                <a:latin typeface="Arial MT"/>
                <a:cs typeface="Arial MT"/>
              </a:rPr>
              <a:t> </a:t>
            </a:r>
            <a:r>
              <a:rPr sz="2400" spc="65" dirty="0">
                <a:latin typeface="Arial MT"/>
                <a:cs typeface="Arial MT"/>
              </a:rPr>
              <a:t>and</a:t>
            </a:r>
            <a:r>
              <a:rPr sz="2400" spc="5" dirty="0">
                <a:latin typeface="Arial MT"/>
                <a:cs typeface="Arial MT"/>
              </a:rPr>
              <a:t> </a:t>
            </a:r>
            <a:r>
              <a:rPr sz="2400" spc="35" dirty="0">
                <a:latin typeface="Arial MT"/>
                <a:cs typeface="Arial MT"/>
              </a:rPr>
              <a:t>barbiturates</a:t>
            </a:r>
            <a:r>
              <a:rPr sz="2400" dirty="0">
                <a:latin typeface="Arial MT"/>
                <a:cs typeface="Arial MT"/>
              </a:rPr>
              <a:t> </a:t>
            </a:r>
            <a:r>
              <a:rPr sz="2400" spc="5" dirty="0">
                <a:latin typeface="Arial MT"/>
                <a:cs typeface="Arial MT"/>
              </a:rPr>
              <a:t>as</a:t>
            </a:r>
            <a:r>
              <a:rPr sz="2400" dirty="0">
                <a:latin typeface="Arial MT"/>
                <a:cs typeface="Arial MT"/>
              </a:rPr>
              <a:t> </a:t>
            </a:r>
            <a:r>
              <a:rPr sz="2400" spc="5" dirty="0">
                <a:latin typeface="Arial MT"/>
                <a:cs typeface="Arial MT"/>
              </a:rPr>
              <a:t>they </a:t>
            </a:r>
            <a:r>
              <a:rPr sz="2400" spc="10" dirty="0">
                <a:latin typeface="Arial MT"/>
                <a:cs typeface="Arial MT"/>
              </a:rPr>
              <a:t>may </a:t>
            </a:r>
            <a:r>
              <a:rPr sz="2400" spc="-860" dirty="0">
                <a:latin typeface="Arial MT"/>
                <a:cs typeface="Arial MT"/>
              </a:rPr>
              <a:t> </a:t>
            </a:r>
            <a:r>
              <a:rPr sz="2400" spc="40" dirty="0">
                <a:latin typeface="Arial MT"/>
                <a:cs typeface="Arial MT"/>
              </a:rPr>
              <a:t>cause</a:t>
            </a:r>
            <a:r>
              <a:rPr sz="2400" dirty="0">
                <a:latin typeface="Arial MT"/>
                <a:cs typeface="Arial MT"/>
              </a:rPr>
              <a:t> </a:t>
            </a:r>
            <a:r>
              <a:rPr sz="2400" spc="45" dirty="0">
                <a:latin typeface="Arial MT"/>
                <a:cs typeface="Arial MT"/>
              </a:rPr>
              <a:t>bronchospasm</a:t>
            </a:r>
            <a:r>
              <a:rPr lang="en-CA" sz="2400" spc="45" dirty="0">
                <a:latin typeface="Arial MT"/>
                <a:cs typeface="Arial MT"/>
              </a:rPr>
              <a:t> ( potential of stimulating histamine release)</a:t>
            </a:r>
            <a:endParaRPr sz="2400" dirty="0">
              <a:latin typeface="Arial MT"/>
              <a:cs typeface="Arial MT"/>
            </a:endParaRPr>
          </a:p>
        </p:txBody>
      </p:sp>
      <p:pic>
        <p:nvPicPr>
          <p:cNvPr id="5" name="object 5"/>
          <p:cNvPicPr/>
          <p:nvPr/>
        </p:nvPicPr>
        <p:blipFill>
          <a:blip r:embed="rId2" cstate="print"/>
          <a:stretch>
            <a:fillRect/>
          </a:stretch>
        </p:blipFill>
        <p:spPr>
          <a:xfrm>
            <a:off x="10960100" y="520700"/>
            <a:ext cx="1536700" cy="3657600"/>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F563D5D-3DD2-7E7A-DE72-3AD358BDEEEC}"/>
              </a:ext>
            </a:extLst>
          </p:cNvPr>
          <p:cNvSpPr>
            <a:spLocks noGrp="1"/>
          </p:cNvSpPr>
          <p:nvPr>
            <p:ph type="body" idx="1"/>
          </p:nvPr>
        </p:nvSpPr>
        <p:spPr>
          <a:xfrm>
            <a:off x="863600" y="762000"/>
            <a:ext cx="11089640" cy="7879080"/>
          </a:xfrm>
        </p:spPr>
        <p:txBody>
          <a:bodyPr/>
          <a:lstStyle/>
          <a:p>
            <a:r>
              <a:rPr lang="en-US" sz="3200" dirty="0"/>
              <a:t>The following steps should be taken to manage an</a:t>
            </a:r>
          </a:p>
          <a:p>
            <a:r>
              <a:rPr lang="en-US" sz="3200" dirty="0"/>
              <a:t>acute asthmatic attack in the dental office:</a:t>
            </a:r>
          </a:p>
          <a:p>
            <a:endParaRPr lang="en-US" sz="3200" dirty="0"/>
          </a:p>
          <a:p>
            <a:r>
              <a:rPr lang="en-US" sz="3200" dirty="0"/>
              <a:t>1. Discontinue the dental procedure </a:t>
            </a:r>
          </a:p>
          <a:p>
            <a:endParaRPr lang="en-US" sz="3200" dirty="0"/>
          </a:p>
          <a:p>
            <a:r>
              <a:rPr lang="en-US" sz="3200" dirty="0"/>
              <a:t>2. Keep the airway open and administer beta 2-agonist with inhaler or nebulizer</a:t>
            </a:r>
          </a:p>
          <a:p>
            <a:endParaRPr lang="en-US" sz="3200" dirty="0"/>
          </a:p>
          <a:p>
            <a:r>
              <a:rPr lang="en-US" sz="3200" dirty="0"/>
              <a:t>3. Administer oxygen via face mask nasal hood,</a:t>
            </a:r>
          </a:p>
          <a:p>
            <a:r>
              <a:rPr lang="en-US" sz="3200" dirty="0"/>
              <a:t>or cannula</a:t>
            </a:r>
          </a:p>
          <a:p>
            <a:endParaRPr lang="en-US" sz="3200" dirty="0"/>
          </a:p>
          <a:p>
            <a:r>
              <a:rPr lang="en-US" sz="3200" dirty="0"/>
              <a:t>4. If no improvement takes </a:t>
            </a:r>
            <a:r>
              <a:rPr lang="en-US" sz="3200" dirty="0" err="1"/>
              <a:t>place,administer</a:t>
            </a:r>
            <a:r>
              <a:rPr lang="en-US" sz="3200" dirty="0"/>
              <a:t> </a:t>
            </a:r>
            <a:r>
              <a:rPr lang="en-US" sz="3200" dirty="0" err="1"/>
              <a:t>epinepherine</a:t>
            </a:r>
            <a:endParaRPr lang="en-US" sz="3200" dirty="0"/>
          </a:p>
          <a:p>
            <a:r>
              <a:rPr lang="en-US" sz="3200" dirty="0"/>
              <a:t>(1:1000 solution, 0.01 mg/kg of body weight to a maximum dose of .3 mg)</a:t>
            </a:r>
          </a:p>
          <a:p>
            <a:endParaRPr lang="en-US" sz="3200" dirty="0"/>
          </a:p>
          <a:p>
            <a:endParaRPr lang="en-CA" sz="3200" dirty="0"/>
          </a:p>
        </p:txBody>
      </p:sp>
    </p:spTree>
    <p:extLst>
      <p:ext uri="{BB962C8B-B14F-4D97-AF65-F5344CB8AC3E}">
        <p14:creationId xmlns:p14="http://schemas.microsoft.com/office/powerpoint/2010/main" val="38337409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20320">
              <a:lnSpc>
                <a:spcPct val="100000"/>
              </a:lnSpc>
              <a:spcBef>
                <a:spcPts val="100"/>
              </a:spcBef>
            </a:pPr>
            <a:r>
              <a:rPr spc="50" dirty="0"/>
              <a:t>Epilepsy</a:t>
            </a:r>
          </a:p>
        </p:txBody>
      </p:sp>
      <p:sp>
        <p:nvSpPr>
          <p:cNvPr id="3" name="object 3"/>
          <p:cNvSpPr txBox="1"/>
          <p:nvPr/>
        </p:nvSpPr>
        <p:spPr>
          <a:xfrm>
            <a:off x="990600" y="2784984"/>
            <a:ext cx="196850" cy="436880"/>
          </a:xfrm>
          <a:prstGeom prst="rect">
            <a:avLst/>
          </a:prstGeom>
        </p:spPr>
        <p:txBody>
          <a:bodyPr vert="horz" wrap="square" lIns="0" tIns="12700" rIns="0" bIns="0" rtlCol="0">
            <a:spAutoFit/>
          </a:bodyPr>
          <a:lstStyle/>
          <a:p>
            <a:pPr marL="12700">
              <a:lnSpc>
                <a:spcPct val="100000"/>
              </a:lnSpc>
              <a:spcBef>
                <a:spcPts val="100"/>
              </a:spcBef>
            </a:pPr>
            <a:r>
              <a:rPr sz="2700" spc="400" dirty="0">
                <a:latin typeface="Arial MT"/>
                <a:cs typeface="Arial MT"/>
              </a:rPr>
              <a:t>•</a:t>
            </a:r>
            <a:endParaRPr sz="2700">
              <a:latin typeface="Arial MT"/>
              <a:cs typeface="Arial MT"/>
            </a:endParaRPr>
          </a:p>
        </p:txBody>
      </p:sp>
      <p:sp>
        <p:nvSpPr>
          <p:cNvPr id="4" name="object 4"/>
          <p:cNvSpPr txBox="1"/>
          <p:nvPr/>
        </p:nvSpPr>
        <p:spPr>
          <a:xfrm>
            <a:off x="1435100" y="2717800"/>
            <a:ext cx="10535920" cy="4396588"/>
          </a:xfrm>
          <a:prstGeom prst="rect">
            <a:avLst/>
          </a:prstGeom>
        </p:spPr>
        <p:txBody>
          <a:bodyPr vert="horz" wrap="square" lIns="0" tIns="27940" rIns="0" bIns="0" rtlCol="0">
            <a:spAutoFit/>
          </a:bodyPr>
          <a:lstStyle/>
          <a:p>
            <a:pPr marL="12700" marR="5080">
              <a:lnSpc>
                <a:spcPts val="4300"/>
              </a:lnSpc>
              <a:spcBef>
                <a:spcPts val="220"/>
              </a:spcBef>
            </a:pPr>
            <a:r>
              <a:rPr sz="2800" b="1" spc="-5" dirty="0">
                <a:latin typeface="+mj-lt"/>
                <a:cs typeface="Arial MT"/>
              </a:rPr>
              <a:t>Definition: </a:t>
            </a:r>
            <a:r>
              <a:rPr sz="2800" b="1" spc="40" dirty="0">
                <a:latin typeface="+mj-lt"/>
                <a:cs typeface="Arial MT"/>
              </a:rPr>
              <a:t>“Epilepsy </a:t>
            </a:r>
            <a:r>
              <a:rPr sz="2800" b="1" spc="45" dirty="0">
                <a:latin typeface="+mj-lt"/>
                <a:cs typeface="Arial MT"/>
              </a:rPr>
              <a:t>includes </a:t>
            </a:r>
            <a:r>
              <a:rPr sz="2800" b="1" spc="35" dirty="0">
                <a:latin typeface="+mj-lt"/>
                <a:cs typeface="Arial MT"/>
              </a:rPr>
              <a:t>disorders </a:t>
            </a:r>
            <a:r>
              <a:rPr sz="2800" b="1" spc="-5" dirty="0">
                <a:latin typeface="+mj-lt"/>
                <a:cs typeface="Arial MT"/>
              </a:rPr>
              <a:t>or </a:t>
            </a:r>
            <a:r>
              <a:rPr sz="2800" b="1" dirty="0">
                <a:latin typeface="+mj-lt"/>
                <a:cs typeface="Arial MT"/>
              </a:rPr>
              <a:t> </a:t>
            </a:r>
            <a:r>
              <a:rPr sz="2800" b="1" spc="10" dirty="0">
                <a:latin typeface="+mj-lt"/>
                <a:cs typeface="Arial MT"/>
              </a:rPr>
              <a:t>syndromes </a:t>
            </a:r>
            <a:r>
              <a:rPr sz="2800" b="1" spc="-5" dirty="0">
                <a:latin typeface="+mj-lt"/>
                <a:cs typeface="Arial MT"/>
              </a:rPr>
              <a:t>with </a:t>
            </a:r>
            <a:r>
              <a:rPr sz="2800" b="1" spc="30" dirty="0">
                <a:latin typeface="+mj-lt"/>
                <a:cs typeface="Arial MT"/>
              </a:rPr>
              <a:t>widely </a:t>
            </a:r>
            <a:r>
              <a:rPr sz="2800" b="1" spc="20" dirty="0">
                <a:latin typeface="+mj-lt"/>
                <a:cs typeface="Arial MT"/>
              </a:rPr>
              <a:t>variable </a:t>
            </a:r>
            <a:r>
              <a:rPr sz="2800" b="1" spc="45" dirty="0">
                <a:latin typeface="+mj-lt"/>
                <a:cs typeface="Arial MT"/>
              </a:rPr>
              <a:t>pathophysiologic </a:t>
            </a:r>
            <a:r>
              <a:rPr sz="2800" b="1" spc="50" dirty="0">
                <a:latin typeface="+mj-lt"/>
                <a:cs typeface="Arial MT"/>
              </a:rPr>
              <a:t> </a:t>
            </a:r>
            <a:r>
              <a:rPr sz="2800" b="1" spc="40" dirty="0">
                <a:latin typeface="+mj-lt"/>
                <a:cs typeface="Arial MT"/>
              </a:rPr>
              <a:t>findings, </a:t>
            </a:r>
            <a:r>
              <a:rPr sz="2800" b="1" spc="50" dirty="0">
                <a:latin typeface="+mj-lt"/>
                <a:cs typeface="Arial MT"/>
              </a:rPr>
              <a:t>clinical </a:t>
            </a:r>
            <a:r>
              <a:rPr sz="2800" b="1" dirty="0">
                <a:latin typeface="+mj-lt"/>
                <a:cs typeface="Arial MT"/>
              </a:rPr>
              <a:t>manifestations, </a:t>
            </a:r>
            <a:r>
              <a:rPr sz="2800" b="1" spc="-10" dirty="0">
                <a:latin typeface="+mj-lt"/>
                <a:cs typeface="Arial MT"/>
              </a:rPr>
              <a:t>treatments, </a:t>
            </a:r>
            <a:r>
              <a:rPr sz="2800" b="1" spc="65" dirty="0">
                <a:latin typeface="+mj-lt"/>
                <a:cs typeface="Arial MT"/>
              </a:rPr>
              <a:t>and </a:t>
            </a:r>
            <a:r>
              <a:rPr sz="2800" b="1" spc="70" dirty="0">
                <a:latin typeface="+mj-lt"/>
                <a:cs typeface="Arial MT"/>
              </a:rPr>
              <a:t> </a:t>
            </a:r>
            <a:r>
              <a:rPr sz="2800" b="1" spc="20" dirty="0">
                <a:latin typeface="+mj-lt"/>
                <a:cs typeface="Arial MT"/>
              </a:rPr>
              <a:t>outcomes. </a:t>
            </a:r>
            <a:r>
              <a:rPr sz="2800" b="1" dirty="0">
                <a:latin typeface="+mj-lt"/>
                <a:cs typeface="Arial MT"/>
              </a:rPr>
              <a:t>It </a:t>
            </a:r>
            <a:r>
              <a:rPr sz="2800" b="1" spc="-5" dirty="0">
                <a:latin typeface="+mj-lt"/>
                <a:cs typeface="Arial MT"/>
              </a:rPr>
              <a:t>is </a:t>
            </a:r>
            <a:r>
              <a:rPr sz="2800" b="1" dirty="0">
                <a:latin typeface="+mj-lt"/>
                <a:cs typeface="Arial MT"/>
              </a:rPr>
              <a:t>not </a:t>
            </a:r>
            <a:r>
              <a:rPr sz="2800" b="1" spc="-5" dirty="0">
                <a:latin typeface="+mj-lt"/>
                <a:cs typeface="Arial MT"/>
              </a:rPr>
              <a:t>a </a:t>
            </a:r>
            <a:r>
              <a:rPr sz="2800" b="1" spc="70" dirty="0">
                <a:latin typeface="+mj-lt"/>
                <a:cs typeface="Arial MT"/>
              </a:rPr>
              <a:t>specific </a:t>
            </a:r>
            <a:r>
              <a:rPr sz="2800" b="1" spc="40" dirty="0">
                <a:latin typeface="+mj-lt"/>
                <a:cs typeface="Arial MT"/>
              </a:rPr>
              <a:t>diagnosis </a:t>
            </a:r>
            <a:r>
              <a:rPr sz="2800" b="1" spc="65" dirty="0">
                <a:latin typeface="+mj-lt"/>
                <a:cs typeface="Arial MT"/>
              </a:rPr>
              <a:t>but </a:t>
            </a:r>
            <a:r>
              <a:rPr sz="2800" b="1" spc="-5" dirty="0">
                <a:latin typeface="+mj-lt"/>
                <a:cs typeface="Arial MT"/>
              </a:rPr>
              <a:t>rather a </a:t>
            </a:r>
            <a:r>
              <a:rPr sz="2800" b="1" spc="-990" dirty="0">
                <a:latin typeface="+mj-lt"/>
                <a:cs typeface="Arial MT"/>
              </a:rPr>
              <a:t> </a:t>
            </a:r>
            <a:r>
              <a:rPr sz="2800" b="1" spc="15" dirty="0">
                <a:latin typeface="+mj-lt"/>
                <a:cs typeface="Arial MT"/>
              </a:rPr>
              <a:t>term </a:t>
            </a:r>
            <a:r>
              <a:rPr sz="2800" b="1" dirty="0">
                <a:latin typeface="+mj-lt"/>
                <a:cs typeface="Arial MT"/>
              </a:rPr>
              <a:t>that </a:t>
            </a:r>
            <a:r>
              <a:rPr sz="2800" b="1" spc="-15" dirty="0">
                <a:latin typeface="+mj-lt"/>
                <a:cs typeface="Arial MT"/>
              </a:rPr>
              <a:t>refers </a:t>
            </a:r>
            <a:r>
              <a:rPr sz="2800" b="1" dirty="0">
                <a:latin typeface="+mj-lt"/>
                <a:cs typeface="Arial MT"/>
              </a:rPr>
              <a:t>to </a:t>
            </a:r>
            <a:r>
              <a:rPr sz="2800" b="1" spc="-5" dirty="0">
                <a:latin typeface="+mj-lt"/>
                <a:cs typeface="Arial MT"/>
              </a:rPr>
              <a:t>a </a:t>
            </a:r>
            <a:r>
              <a:rPr sz="2800" b="1" spc="65" dirty="0">
                <a:latin typeface="+mj-lt"/>
                <a:cs typeface="Arial MT"/>
              </a:rPr>
              <a:t>group </a:t>
            </a:r>
            <a:r>
              <a:rPr sz="2800" b="1" dirty="0">
                <a:latin typeface="+mj-lt"/>
                <a:cs typeface="Arial MT"/>
              </a:rPr>
              <a:t>of </a:t>
            </a:r>
            <a:r>
              <a:rPr sz="2800" b="1" spc="35" dirty="0">
                <a:latin typeface="+mj-lt"/>
                <a:cs typeface="Arial MT"/>
              </a:rPr>
              <a:t>disorders </a:t>
            </a:r>
            <a:r>
              <a:rPr sz="2800" b="1" spc="40" dirty="0">
                <a:latin typeface="+mj-lt"/>
                <a:cs typeface="Arial MT"/>
              </a:rPr>
              <a:t> </a:t>
            </a:r>
            <a:r>
              <a:rPr sz="2800" b="1" spc="45" dirty="0">
                <a:latin typeface="+mj-lt"/>
                <a:cs typeface="Arial MT"/>
              </a:rPr>
              <a:t>characterized</a:t>
            </a:r>
            <a:r>
              <a:rPr sz="2800" b="1" spc="120" dirty="0">
                <a:latin typeface="+mj-lt"/>
                <a:cs typeface="Arial MT"/>
              </a:rPr>
              <a:t> </a:t>
            </a:r>
            <a:r>
              <a:rPr sz="2800" b="1" spc="95" dirty="0">
                <a:latin typeface="+mj-lt"/>
                <a:cs typeface="Arial MT"/>
              </a:rPr>
              <a:t>by</a:t>
            </a:r>
            <a:r>
              <a:rPr sz="2800" b="1" spc="125" dirty="0">
                <a:latin typeface="+mj-lt"/>
                <a:cs typeface="Arial MT"/>
              </a:rPr>
              <a:t> </a:t>
            </a:r>
            <a:r>
              <a:rPr sz="2800" b="1" spc="45" dirty="0">
                <a:latin typeface="+mj-lt"/>
                <a:cs typeface="Arial MT"/>
              </a:rPr>
              <a:t>chronic</a:t>
            </a:r>
            <a:r>
              <a:rPr sz="2800" b="1" spc="120" dirty="0">
                <a:latin typeface="+mj-lt"/>
                <a:cs typeface="Arial MT"/>
              </a:rPr>
              <a:t> </a:t>
            </a:r>
            <a:r>
              <a:rPr sz="2800" b="1" spc="65" dirty="0">
                <a:latin typeface="+mj-lt"/>
                <a:cs typeface="Arial MT"/>
              </a:rPr>
              <a:t>and</a:t>
            </a:r>
            <a:r>
              <a:rPr sz="2800" b="1" spc="125" dirty="0">
                <a:latin typeface="+mj-lt"/>
                <a:cs typeface="Arial MT"/>
              </a:rPr>
              <a:t> </a:t>
            </a:r>
            <a:r>
              <a:rPr sz="2800" b="1" spc="5" dirty="0">
                <a:latin typeface="+mj-lt"/>
                <a:cs typeface="Arial MT"/>
              </a:rPr>
              <a:t>recurrent, </a:t>
            </a:r>
            <a:r>
              <a:rPr sz="2800" b="1" spc="10" dirty="0">
                <a:latin typeface="+mj-lt"/>
                <a:cs typeface="Arial MT"/>
              </a:rPr>
              <a:t> paroxysmal </a:t>
            </a:r>
            <a:r>
              <a:rPr sz="2800" b="1" spc="55" dirty="0">
                <a:latin typeface="+mj-lt"/>
                <a:cs typeface="Arial MT"/>
              </a:rPr>
              <a:t>changes </a:t>
            </a:r>
            <a:r>
              <a:rPr sz="2800" b="1" spc="-5" dirty="0">
                <a:latin typeface="+mj-lt"/>
                <a:cs typeface="Arial MT"/>
              </a:rPr>
              <a:t>in </a:t>
            </a:r>
            <a:r>
              <a:rPr sz="2800" b="1" spc="30" dirty="0">
                <a:latin typeface="+mj-lt"/>
                <a:cs typeface="Arial MT"/>
              </a:rPr>
              <a:t>neurologic </a:t>
            </a:r>
            <a:r>
              <a:rPr sz="2800" b="1" spc="20" dirty="0">
                <a:latin typeface="+mj-lt"/>
                <a:cs typeface="Arial MT"/>
              </a:rPr>
              <a:t>function, </a:t>
            </a:r>
            <a:r>
              <a:rPr sz="2800" b="1" spc="15" dirty="0">
                <a:latin typeface="+mj-lt"/>
                <a:cs typeface="Arial MT"/>
              </a:rPr>
              <a:t>altered </a:t>
            </a:r>
            <a:r>
              <a:rPr sz="2800" b="1" spc="-990" dirty="0">
                <a:latin typeface="+mj-lt"/>
                <a:cs typeface="Arial MT"/>
              </a:rPr>
              <a:t> </a:t>
            </a:r>
            <a:r>
              <a:rPr sz="2800" b="1" spc="25" dirty="0">
                <a:latin typeface="+mj-lt"/>
                <a:cs typeface="Arial MT"/>
              </a:rPr>
              <a:t>consciousness, </a:t>
            </a:r>
            <a:r>
              <a:rPr sz="2800" b="1" spc="-5" dirty="0">
                <a:latin typeface="+mj-lt"/>
                <a:cs typeface="Arial MT"/>
              </a:rPr>
              <a:t>or </a:t>
            </a:r>
            <a:r>
              <a:rPr sz="2800" b="1" spc="5" dirty="0">
                <a:latin typeface="+mj-lt"/>
                <a:cs typeface="Arial MT"/>
              </a:rPr>
              <a:t>involuntary </a:t>
            </a:r>
            <a:r>
              <a:rPr sz="2800" b="1" dirty="0">
                <a:latin typeface="+mj-lt"/>
                <a:cs typeface="Arial MT"/>
              </a:rPr>
              <a:t>movements </a:t>
            </a:r>
            <a:r>
              <a:rPr sz="2800" b="1" spc="65" dirty="0">
                <a:latin typeface="+mj-lt"/>
                <a:cs typeface="Arial MT"/>
              </a:rPr>
              <a:t>caused </a:t>
            </a:r>
            <a:r>
              <a:rPr sz="2800" b="1" spc="70" dirty="0">
                <a:latin typeface="+mj-lt"/>
                <a:cs typeface="Arial MT"/>
              </a:rPr>
              <a:t> </a:t>
            </a:r>
            <a:r>
              <a:rPr sz="2800" b="1" spc="95" dirty="0">
                <a:latin typeface="+mj-lt"/>
                <a:cs typeface="Arial MT"/>
              </a:rPr>
              <a:t>by </a:t>
            </a:r>
            <a:r>
              <a:rPr sz="2800" b="1" spc="30" dirty="0">
                <a:latin typeface="+mj-lt"/>
                <a:cs typeface="Arial MT"/>
              </a:rPr>
              <a:t>abnormal </a:t>
            </a:r>
            <a:r>
              <a:rPr sz="2800" b="1" spc="40" dirty="0">
                <a:latin typeface="+mj-lt"/>
                <a:cs typeface="Arial MT"/>
              </a:rPr>
              <a:t>electrical </a:t>
            </a:r>
            <a:r>
              <a:rPr sz="2800" b="1" spc="25" dirty="0">
                <a:latin typeface="+mj-lt"/>
                <a:cs typeface="Arial MT"/>
              </a:rPr>
              <a:t>activity </a:t>
            </a:r>
            <a:r>
              <a:rPr sz="2800" b="1" spc="-5" dirty="0">
                <a:latin typeface="+mj-lt"/>
                <a:cs typeface="Arial MT"/>
              </a:rPr>
              <a:t>in </a:t>
            </a:r>
            <a:r>
              <a:rPr sz="2800" b="1" dirty="0">
                <a:latin typeface="+mj-lt"/>
                <a:cs typeface="Arial MT"/>
              </a:rPr>
              <a:t>the </a:t>
            </a:r>
            <a:r>
              <a:rPr sz="2800" b="1" spc="55" dirty="0">
                <a:latin typeface="+mj-lt"/>
                <a:cs typeface="Arial MT"/>
              </a:rPr>
              <a:t>brain.” </a:t>
            </a:r>
            <a:r>
              <a:rPr sz="2800" b="1" spc="-55" dirty="0">
                <a:latin typeface="+mj-lt"/>
                <a:cs typeface="Arial MT"/>
              </a:rPr>
              <a:t>(From </a:t>
            </a:r>
            <a:r>
              <a:rPr sz="2800" b="1" spc="-50" dirty="0">
                <a:latin typeface="+mj-lt"/>
                <a:cs typeface="Arial MT"/>
              </a:rPr>
              <a:t> </a:t>
            </a:r>
            <a:r>
              <a:rPr sz="2800" b="1" spc="-5" dirty="0">
                <a:latin typeface="+mj-lt"/>
                <a:cs typeface="Arial MT"/>
              </a:rPr>
              <a:t>Dental</a:t>
            </a:r>
            <a:r>
              <a:rPr sz="2800" b="1" spc="10" dirty="0">
                <a:latin typeface="+mj-lt"/>
                <a:cs typeface="Arial MT"/>
              </a:rPr>
              <a:t> </a:t>
            </a:r>
            <a:r>
              <a:rPr sz="2800" b="1" spc="15" dirty="0">
                <a:latin typeface="+mj-lt"/>
                <a:cs typeface="Arial MT"/>
              </a:rPr>
              <a:t>Management</a:t>
            </a:r>
            <a:r>
              <a:rPr sz="2800" b="1" spc="10" dirty="0">
                <a:latin typeface="+mj-lt"/>
                <a:cs typeface="Arial MT"/>
              </a:rPr>
              <a:t> </a:t>
            </a:r>
            <a:r>
              <a:rPr sz="2800" b="1" dirty="0">
                <a:latin typeface="+mj-lt"/>
                <a:cs typeface="Arial MT"/>
              </a:rPr>
              <a:t>of</a:t>
            </a:r>
            <a:r>
              <a:rPr sz="2800" b="1" spc="15" dirty="0">
                <a:latin typeface="+mj-lt"/>
                <a:cs typeface="Arial MT"/>
              </a:rPr>
              <a:t> </a:t>
            </a:r>
            <a:r>
              <a:rPr sz="2800" b="1" dirty="0">
                <a:latin typeface="+mj-lt"/>
                <a:cs typeface="Arial MT"/>
              </a:rPr>
              <a:t>the</a:t>
            </a:r>
            <a:r>
              <a:rPr sz="2800" b="1" spc="10" dirty="0">
                <a:latin typeface="+mj-lt"/>
                <a:cs typeface="Arial MT"/>
              </a:rPr>
              <a:t> </a:t>
            </a:r>
            <a:r>
              <a:rPr sz="2800" b="1" spc="40" dirty="0">
                <a:latin typeface="+mj-lt"/>
                <a:cs typeface="Arial MT"/>
              </a:rPr>
              <a:t>Medically</a:t>
            </a:r>
            <a:r>
              <a:rPr sz="2800" b="1" spc="15" dirty="0">
                <a:latin typeface="+mj-lt"/>
                <a:cs typeface="Arial MT"/>
              </a:rPr>
              <a:t> </a:t>
            </a:r>
            <a:r>
              <a:rPr sz="2800" b="1" spc="25" dirty="0">
                <a:latin typeface="+mj-lt"/>
                <a:cs typeface="Arial MT"/>
              </a:rPr>
              <a:t>Compromised </a:t>
            </a:r>
            <a:r>
              <a:rPr sz="2800" b="1" spc="-990" dirty="0">
                <a:latin typeface="+mj-lt"/>
                <a:cs typeface="Arial MT"/>
              </a:rPr>
              <a:t> </a:t>
            </a:r>
            <a:r>
              <a:rPr sz="2800" b="1" spc="-25" dirty="0">
                <a:latin typeface="+mj-lt"/>
                <a:cs typeface="Arial MT"/>
              </a:rPr>
              <a:t>Patient).</a:t>
            </a:r>
            <a:endParaRPr sz="2800" b="1" dirty="0">
              <a:latin typeface="+mj-lt"/>
              <a:cs typeface="Arial M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11200" y="609600"/>
            <a:ext cx="3928109" cy="1244600"/>
          </a:xfrm>
          <a:prstGeom prst="rect">
            <a:avLst/>
          </a:prstGeom>
        </p:spPr>
        <p:txBody>
          <a:bodyPr vert="horz" wrap="square" lIns="0" tIns="12700" rIns="0" bIns="0" rtlCol="0">
            <a:spAutoFit/>
          </a:bodyPr>
          <a:lstStyle/>
          <a:p>
            <a:pPr marL="20320">
              <a:lnSpc>
                <a:spcPct val="100000"/>
              </a:lnSpc>
              <a:spcBef>
                <a:spcPts val="100"/>
              </a:spcBef>
            </a:pPr>
            <a:r>
              <a:rPr spc="50" dirty="0"/>
              <a:t>Epilepsy</a:t>
            </a:r>
          </a:p>
        </p:txBody>
      </p:sp>
      <p:sp>
        <p:nvSpPr>
          <p:cNvPr id="3" name="object 3"/>
          <p:cNvSpPr txBox="1"/>
          <p:nvPr/>
        </p:nvSpPr>
        <p:spPr>
          <a:xfrm>
            <a:off x="990600" y="4982084"/>
            <a:ext cx="196850" cy="436880"/>
          </a:xfrm>
          <a:prstGeom prst="rect">
            <a:avLst/>
          </a:prstGeom>
        </p:spPr>
        <p:txBody>
          <a:bodyPr vert="horz" wrap="square" lIns="0" tIns="12700" rIns="0" bIns="0" rtlCol="0">
            <a:spAutoFit/>
          </a:bodyPr>
          <a:lstStyle/>
          <a:p>
            <a:pPr marL="12700">
              <a:lnSpc>
                <a:spcPct val="100000"/>
              </a:lnSpc>
              <a:spcBef>
                <a:spcPts val="100"/>
              </a:spcBef>
            </a:pPr>
            <a:r>
              <a:rPr sz="2700" spc="400" dirty="0">
                <a:latin typeface="Arial MT"/>
                <a:cs typeface="Arial MT"/>
              </a:rPr>
              <a:t>•</a:t>
            </a:r>
            <a:endParaRPr sz="2700">
              <a:latin typeface="Arial MT"/>
              <a:cs typeface="Arial MT"/>
            </a:endParaRPr>
          </a:p>
        </p:txBody>
      </p:sp>
      <p:sp>
        <p:nvSpPr>
          <p:cNvPr id="4" name="object 4"/>
          <p:cNvSpPr txBox="1"/>
          <p:nvPr/>
        </p:nvSpPr>
        <p:spPr>
          <a:xfrm>
            <a:off x="1435100" y="4914900"/>
            <a:ext cx="8851900" cy="574040"/>
          </a:xfrm>
          <a:prstGeom prst="rect">
            <a:avLst/>
          </a:prstGeom>
        </p:spPr>
        <p:txBody>
          <a:bodyPr vert="horz" wrap="square" lIns="0" tIns="12700" rIns="0" bIns="0" rtlCol="0">
            <a:spAutoFit/>
          </a:bodyPr>
          <a:lstStyle/>
          <a:p>
            <a:pPr marL="12700">
              <a:lnSpc>
                <a:spcPct val="100000"/>
              </a:lnSpc>
              <a:spcBef>
                <a:spcPts val="100"/>
              </a:spcBef>
            </a:pPr>
            <a:r>
              <a:rPr sz="3600" dirty="0">
                <a:latin typeface="Arial MT"/>
                <a:cs typeface="Arial MT"/>
              </a:rPr>
              <a:t>Most </a:t>
            </a:r>
            <a:r>
              <a:rPr sz="3600" spc="30" dirty="0">
                <a:latin typeface="Arial MT"/>
                <a:cs typeface="Arial MT"/>
              </a:rPr>
              <a:t>common</a:t>
            </a:r>
            <a:r>
              <a:rPr sz="3600" dirty="0">
                <a:latin typeface="Arial MT"/>
                <a:cs typeface="Arial MT"/>
              </a:rPr>
              <a:t> </a:t>
            </a:r>
            <a:r>
              <a:rPr sz="3600" spc="45" dirty="0">
                <a:latin typeface="Arial MT"/>
                <a:cs typeface="Arial MT"/>
              </a:rPr>
              <a:t>chronic</a:t>
            </a:r>
            <a:r>
              <a:rPr sz="3600" spc="5" dirty="0">
                <a:latin typeface="Arial MT"/>
                <a:cs typeface="Arial MT"/>
              </a:rPr>
              <a:t> </a:t>
            </a:r>
            <a:r>
              <a:rPr sz="3600" spc="30" dirty="0">
                <a:latin typeface="Arial MT"/>
                <a:cs typeface="Arial MT"/>
              </a:rPr>
              <a:t>neurologic</a:t>
            </a:r>
            <a:r>
              <a:rPr sz="3600" dirty="0">
                <a:latin typeface="Arial MT"/>
                <a:cs typeface="Arial MT"/>
              </a:rPr>
              <a:t> </a:t>
            </a:r>
            <a:r>
              <a:rPr sz="3600" spc="40" dirty="0">
                <a:latin typeface="Arial MT"/>
                <a:cs typeface="Arial MT"/>
              </a:rPr>
              <a:t>condition</a:t>
            </a:r>
            <a:endParaRPr sz="3600">
              <a:latin typeface="Arial MT"/>
              <a:cs typeface="Arial MT"/>
            </a:endParaRPr>
          </a:p>
        </p:txBody>
      </p:sp>
      <p:sp>
        <p:nvSpPr>
          <p:cNvPr id="5" name="object 5"/>
          <p:cNvSpPr txBox="1"/>
          <p:nvPr/>
        </p:nvSpPr>
        <p:spPr>
          <a:xfrm>
            <a:off x="990600" y="6061584"/>
            <a:ext cx="196850" cy="436880"/>
          </a:xfrm>
          <a:prstGeom prst="rect">
            <a:avLst/>
          </a:prstGeom>
        </p:spPr>
        <p:txBody>
          <a:bodyPr vert="horz" wrap="square" lIns="0" tIns="12700" rIns="0" bIns="0" rtlCol="0">
            <a:spAutoFit/>
          </a:bodyPr>
          <a:lstStyle/>
          <a:p>
            <a:pPr marL="12700">
              <a:lnSpc>
                <a:spcPct val="100000"/>
              </a:lnSpc>
              <a:spcBef>
                <a:spcPts val="100"/>
              </a:spcBef>
            </a:pPr>
            <a:r>
              <a:rPr sz="2700" spc="400" dirty="0">
                <a:latin typeface="Arial MT"/>
                <a:cs typeface="Arial MT"/>
              </a:rPr>
              <a:t>•</a:t>
            </a:r>
            <a:endParaRPr sz="2700">
              <a:latin typeface="Arial MT"/>
              <a:cs typeface="Arial MT"/>
            </a:endParaRPr>
          </a:p>
        </p:txBody>
      </p:sp>
      <p:sp>
        <p:nvSpPr>
          <p:cNvPr id="6" name="object 6"/>
          <p:cNvSpPr txBox="1"/>
          <p:nvPr/>
        </p:nvSpPr>
        <p:spPr>
          <a:xfrm>
            <a:off x="1435100" y="5994400"/>
            <a:ext cx="8868410" cy="574040"/>
          </a:xfrm>
          <a:prstGeom prst="rect">
            <a:avLst/>
          </a:prstGeom>
        </p:spPr>
        <p:txBody>
          <a:bodyPr vert="horz" wrap="square" lIns="0" tIns="12700" rIns="0" bIns="0" rtlCol="0">
            <a:spAutoFit/>
          </a:bodyPr>
          <a:lstStyle/>
          <a:p>
            <a:pPr marL="12700">
              <a:lnSpc>
                <a:spcPct val="100000"/>
              </a:lnSpc>
              <a:spcBef>
                <a:spcPts val="100"/>
              </a:spcBef>
            </a:pPr>
            <a:r>
              <a:rPr sz="3600" spc="-55" dirty="0">
                <a:latin typeface="Arial MT"/>
                <a:cs typeface="Arial MT"/>
              </a:rPr>
              <a:t>Peak</a:t>
            </a:r>
            <a:r>
              <a:rPr sz="3600" spc="-10" dirty="0">
                <a:latin typeface="Arial MT"/>
                <a:cs typeface="Arial MT"/>
              </a:rPr>
              <a:t> </a:t>
            </a:r>
            <a:r>
              <a:rPr sz="3600" spc="65" dirty="0">
                <a:latin typeface="Arial MT"/>
                <a:cs typeface="Arial MT"/>
              </a:rPr>
              <a:t>incidence</a:t>
            </a:r>
            <a:r>
              <a:rPr sz="3600" spc="-5" dirty="0">
                <a:latin typeface="Arial MT"/>
                <a:cs typeface="Arial MT"/>
              </a:rPr>
              <a:t> is in </a:t>
            </a:r>
            <a:r>
              <a:rPr sz="3600" spc="65" dirty="0">
                <a:latin typeface="Arial MT"/>
                <a:cs typeface="Arial MT"/>
              </a:rPr>
              <a:t>childhood</a:t>
            </a:r>
            <a:r>
              <a:rPr sz="3600" spc="-5" dirty="0">
                <a:latin typeface="Arial MT"/>
                <a:cs typeface="Arial MT"/>
              </a:rPr>
              <a:t> </a:t>
            </a:r>
            <a:r>
              <a:rPr sz="3600" spc="65" dirty="0">
                <a:latin typeface="Arial MT"/>
                <a:cs typeface="Arial MT"/>
              </a:rPr>
              <a:t>and</a:t>
            </a:r>
            <a:r>
              <a:rPr sz="3600" spc="-5" dirty="0">
                <a:latin typeface="Arial MT"/>
                <a:cs typeface="Arial MT"/>
              </a:rPr>
              <a:t> </a:t>
            </a:r>
            <a:r>
              <a:rPr sz="3600" spc="65" dirty="0">
                <a:latin typeface="Arial MT"/>
                <a:cs typeface="Arial MT"/>
              </a:rPr>
              <a:t>old</a:t>
            </a:r>
            <a:r>
              <a:rPr sz="3600" spc="-5" dirty="0">
                <a:latin typeface="Arial MT"/>
                <a:cs typeface="Arial MT"/>
              </a:rPr>
              <a:t> </a:t>
            </a:r>
            <a:r>
              <a:rPr sz="3600" spc="65" dirty="0">
                <a:latin typeface="Arial MT"/>
                <a:cs typeface="Arial MT"/>
              </a:rPr>
              <a:t>age</a:t>
            </a:r>
            <a:endParaRPr sz="3600">
              <a:latin typeface="Arial MT"/>
              <a:cs typeface="Arial MT"/>
            </a:endParaRPr>
          </a:p>
        </p:txBody>
      </p:sp>
      <p:pic>
        <p:nvPicPr>
          <p:cNvPr id="7" name="Content Placeholder 5">
            <a:extLst>
              <a:ext uri="{FF2B5EF4-FFF2-40B4-BE49-F238E27FC236}">
                <a16:creationId xmlns:a16="http://schemas.microsoft.com/office/drawing/2014/main" id="{F0265991-FECA-2F75-1E2D-AD7BDD46CA56}"/>
              </a:ext>
            </a:extLst>
          </p:cNvPr>
          <p:cNvPicPr>
            <a:picLocks noChangeAspect="1"/>
          </p:cNvPicPr>
          <p:nvPr/>
        </p:nvPicPr>
        <p:blipFill>
          <a:blip r:embed="rId2"/>
          <a:srcRect t="-17512" b="-17512"/>
          <a:stretch>
            <a:fillRect/>
          </a:stretch>
        </p:blipFill>
        <p:spPr>
          <a:xfrm>
            <a:off x="5116104" y="1250043"/>
            <a:ext cx="6644096" cy="3159397"/>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20320">
              <a:lnSpc>
                <a:spcPct val="100000"/>
              </a:lnSpc>
              <a:spcBef>
                <a:spcPts val="100"/>
              </a:spcBef>
            </a:pPr>
            <a:r>
              <a:rPr spc="50" dirty="0"/>
              <a:t>Epilepsy</a:t>
            </a:r>
          </a:p>
        </p:txBody>
      </p:sp>
      <p:sp>
        <p:nvSpPr>
          <p:cNvPr id="3" name="object 3"/>
          <p:cNvSpPr txBox="1"/>
          <p:nvPr/>
        </p:nvSpPr>
        <p:spPr>
          <a:xfrm>
            <a:off x="990600" y="2823084"/>
            <a:ext cx="196850" cy="436880"/>
          </a:xfrm>
          <a:prstGeom prst="rect">
            <a:avLst/>
          </a:prstGeom>
        </p:spPr>
        <p:txBody>
          <a:bodyPr vert="horz" wrap="square" lIns="0" tIns="12700" rIns="0" bIns="0" rtlCol="0">
            <a:spAutoFit/>
          </a:bodyPr>
          <a:lstStyle/>
          <a:p>
            <a:pPr marL="12700">
              <a:lnSpc>
                <a:spcPct val="100000"/>
              </a:lnSpc>
              <a:spcBef>
                <a:spcPts val="100"/>
              </a:spcBef>
            </a:pPr>
            <a:r>
              <a:rPr sz="2700" spc="400" dirty="0">
                <a:latin typeface="Arial MT"/>
                <a:cs typeface="Arial MT"/>
              </a:rPr>
              <a:t>•</a:t>
            </a:r>
            <a:endParaRPr sz="2700">
              <a:latin typeface="Arial MT"/>
              <a:cs typeface="Arial MT"/>
            </a:endParaRPr>
          </a:p>
        </p:txBody>
      </p:sp>
      <p:sp>
        <p:nvSpPr>
          <p:cNvPr id="4" name="object 4"/>
          <p:cNvSpPr txBox="1"/>
          <p:nvPr/>
        </p:nvSpPr>
        <p:spPr>
          <a:xfrm>
            <a:off x="1422400" y="2755900"/>
            <a:ext cx="10214610" cy="5971540"/>
          </a:xfrm>
          <a:prstGeom prst="rect">
            <a:avLst/>
          </a:prstGeom>
        </p:spPr>
        <p:txBody>
          <a:bodyPr vert="horz" wrap="square" lIns="0" tIns="12700" rIns="0" bIns="0" rtlCol="0">
            <a:spAutoFit/>
          </a:bodyPr>
          <a:lstStyle/>
          <a:p>
            <a:pPr marL="25400">
              <a:lnSpc>
                <a:spcPct val="100000"/>
              </a:lnSpc>
              <a:spcBef>
                <a:spcPts val="100"/>
              </a:spcBef>
            </a:pPr>
            <a:r>
              <a:rPr sz="3600" spc="25" dirty="0">
                <a:latin typeface="Arial MT"/>
                <a:cs typeface="Arial MT"/>
              </a:rPr>
              <a:t>Important</a:t>
            </a:r>
            <a:r>
              <a:rPr sz="3600" spc="-15" dirty="0">
                <a:latin typeface="Arial MT"/>
                <a:cs typeface="Arial MT"/>
              </a:rPr>
              <a:t> </a:t>
            </a:r>
            <a:r>
              <a:rPr sz="3600" spc="5" dirty="0">
                <a:latin typeface="Arial MT"/>
                <a:cs typeface="Arial MT"/>
              </a:rPr>
              <a:t>information</a:t>
            </a:r>
            <a:r>
              <a:rPr sz="3600" spc="-10" dirty="0">
                <a:latin typeface="Arial MT"/>
                <a:cs typeface="Arial MT"/>
              </a:rPr>
              <a:t> </a:t>
            </a:r>
            <a:r>
              <a:rPr sz="3600" dirty="0">
                <a:latin typeface="Arial MT"/>
                <a:cs typeface="Arial MT"/>
              </a:rPr>
              <a:t>to</a:t>
            </a:r>
            <a:r>
              <a:rPr sz="3600" spc="-10" dirty="0">
                <a:latin typeface="Arial MT"/>
                <a:cs typeface="Arial MT"/>
              </a:rPr>
              <a:t> </a:t>
            </a:r>
            <a:r>
              <a:rPr sz="3600" spc="25" dirty="0">
                <a:latin typeface="Arial MT"/>
                <a:cs typeface="Arial MT"/>
              </a:rPr>
              <a:t>gather:</a:t>
            </a:r>
            <a:endParaRPr sz="3600">
              <a:latin typeface="Arial MT"/>
              <a:cs typeface="Arial MT"/>
            </a:endParaRPr>
          </a:p>
          <a:p>
            <a:pPr>
              <a:lnSpc>
                <a:spcPct val="100000"/>
              </a:lnSpc>
              <a:spcBef>
                <a:spcPts val="40"/>
              </a:spcBef>
            </a:pPr>
            <a:endParaRPr sz="3600">
              <a:latin typeface="Arial MT"/>
              <a:cs typeface="Arial MT"/>
            </a:endParaRPr>
          </a:p>
          <a:p>
            <a:pPr marL="914400" indent="-444500">
              <a:lnSpc>
                <a:spcPct val="100000"/>
              </a:lnSpc>
              <a:buSzPct val="75000"/>
              <a:buChar char="•"/>
              <a:tabLst>
                <a:tab pos="913765" algn="l"/>
                <a:tab pos="914400" algn="l"/>
              </a:tabLst>
            </a:pPr>
            <a:r>
              <a:rPr sz="3600" spc="-50" dirty="0">
                <a:latin typeface="Arial MT"/>
                <a:cs typeface="Arial MT"/>
              </a:rPr>
              <a:t>What</a:t>
            </a:r>
            <a:r>
              <a:rPr sz="3600" spc="-20" dirty="0">
                <a:latin typeface="Arial MT"/>
                <a:cs typeface="Arial MT"/>
              </a:rPr>
              <a:t> </a:t>
            </a:r>
            <a:r>
              <a:rPr sz="3600" spc="45" dirty="0">
                <a:latin typeface="Arial MT"/>
                <a:cs typeface="Arial MT"/>
              </a:rPr>
              <a:t>type</a:t>
            </a:r>
            <a:r>
              <a:rPr sz="3600" spc="-15" dirty="0">
                <a:latin typeface="Arial MT"/>
                <a:cs typeface="Arial MT"/>
              </a:rPr>
              <a:t> </a:t>
            </a:r>
            <a:r>
              <a:rPr sz="3600" dirty="0">
                <a:latin typeface="Arial MT"/>
                <a:cs typeface="Arial MT"/>
              </a:rPr>
              <a:t>of</a:t>
            </a:r>
            <a:r>
              <a:rPr sz="3600" spc="-15" dirty="0">
                <a:latin typeface="Arial MT"/>
                <a:cs typeface="Arial MT"/>
              </a:rPr>
              <a:t> </a:t>
            </a:r>
            <a:r>
              <a:rPr sz="3600" spc="-35" dirty="0">
                <a:latin typeface="Arial MT"/>
                <a:cs typeface="Arial MT"/>
              </a:rPr>
              <a:t>seizure?</a:t>
            </a:r>
            <a:endParaRPr sz="3600">
              <a:latin typeface="Arial MT"/>
              <a:cs typeface="Arial MT"/>
            </a:endParaRPr>
          </a:p>
          <a:p>
            <a:pPr>
              <a:lnSpc>
                <a:spcPct val="100000"/>
              </a:lnSpc>
              <a:spcBef>
                <a:spcPts val="40"/>
              </a:spcBef>
              <a:buFont typeface="Arial MT"/>
              <a:buChar char="•"/>
            </a:pPr>
            <a:endParaRPr sz="3600">
              <a:latin typeface="Arial MT"/>
              <a:cs typeface="Arial MT"/>
            </a:endParaRPr>
          </a:p>
          <a:p>
            <a:pPr marL="914400" indent="-444500">
              <a:lnSpc>
                <a:spcPct val="100000"/>
              </a:lnSpc>
              <a:buSzPct val="75000"/>
              <a:buChar char="•"/>
              <a:tabLst>
                <a:tab pos="913765" algn="l"/>
                <a:tab pos="914400" algn="l"/>
              </a:tabLst>
            </a:pPr>
            <a:r>
              <a:rPr sz="3600" spc="-50" dirty="0">
                <a:latin typeface="Arial MT"/>
                <a:cs typeface="Arial MT"/>
              </a:rPr>
              <a:t>When</a:t>
            </a:r>
            <a:r>
              <a:rPr sz="3600" spc="-15" dirty="0">
                <a:latin typeface="Arial MT"/>
                <a:cs typeface="Arial MT"/>
              </a:rPr>
              <a:t> </a:t>
            </a:r>
            <a:r>
              <a:rPr sz="3600" spc="-5" dirty="0">
                <a:latin typeface="Arial MT"/>
                <a:cs typeface="Arial MT"/>
              </a:rPr>
              <a:t>was</a:t>
            </a:r>
            <a:r>
              <a:rPr sz="3600" spc="-15" dirty="0">
                <a:latin typeface="Arial MT"/>
                <a:cs typeface="Arial MT"/>
              </a:rPr>
              <a:t> </a:t>
            </a:r>
            <a:r>
              <a:rPr sz="3600" dirty="0">
                <a:latin typeface="Arial MT"/>
                <a:cs typeface="Arial MT"/>
              </a:rPr>
              <a:t>the</a:t>
            </a:r>
            <a:r>
              <a:rPr sz="3600" spc="-15" dirty="0">
                <a:latin typeface="Arial MT"/>
                <a:cs typeface="Arial MT"/>
              </a:rPr>
              <a:t> </a:t>
            </a:r>
            <a:r>
              <a:rPr sz="3600" dirty="0">
                <a:latin typeface="Arial MT"/>
                <a:cs typeface="Arial MT"/>
              </a:rPr>
              <a:t>last</a:t>
            </a:r>
            <a:r>
              <a:rPr sz="3600" spc="-15" dirty="0">
                <a:latin typeface="Arial MT"/>
                <a:cs typeface="Arial MT"/>
              </a:rPr>
              <a:t> </a:t>
            </a:r>
            <a:r>
              <a:rPr sz="3600" spc="-35" dirty="0">
                <a:latin typeface="Arial MT"/>
                <a:cs typeface="Arial MT"/>
              </a:rPr>
              <a:t>seizure?</a:t>
            </a:r>
            <a:endParaRPr sz="3600">
              <a:latin typeface="Arial MT"/>
              <a:cs typeface="Arial MT"/>
            </a:endParaRPr>
          </a:p>
          <a:p>
            <a:pPr>
              <a:lnSpc>
                <a:spcPct val="100000"/>
              </a:lnSpc>
              <a:spcBef>
                <a:spcPts val="40"/>
              </a:spcBef>
              <a:buFont typeface="Arial MT"/>
              <a:buChar char="•"/>
            </a:pPr>
            <a:endParaRPr sz="3600">
              <a:latin typeface="Arial MT"/>
              <a:cs typeface="Arial MT"/>
            </a:endParaRPr>
          </a:p>
          <a:p>
            <a:pPr marL="914400" indent="-444500">
              <a:lnSpc>
                <a:spcPct val="100000"/>
              </a:lnSpc>
              <a:buSzPct val="75000"/>
              <a:buChar char="•"/>
              <a:tabLst>
                <a:tab pos="913765" algn="l"/>
                <a:tab pos="914400" algn="l"/>
              </a:tabLst>
            </a:pPr>
            <a:r>
              <a:rPr sz="3600" spc="15" dirty="0">
                <a:latin typeface="Arial MT"/>
                <a:cs typeface="Arial MT"/>
              </a:rPr>
              <a:t>Medications?</a:t>
            </a:r>
            <a:r>
              <a:rPr sz="3600" spc="-10" dirty="0">
                <a:latin typeface="Arial MT"/>
                <a:cs typeface="Arial MT"/>
              </a:rPr>
              <a:t> </a:t>
            </a:r>
            <a:r>
              <a:rPr sz="3600" spc="-5" dirty="0">
                <a:latin typeface="Arial MT"/>
                <a:cs typeface="Arial MT"/>
              </a:rPr>
              <a:t>Does</a:t>
            </a:r>
            <a:r>
              <a:rPr sz="3600" spc="-10" dirty="0">
                <a:latin typeface="Arial MT"/>
                <a:cs typeface="Arial MT"/>
              </a:rPr>
              <a:t> </a:t>
            </a:r>
            <a:r>
              <a:rPr sz="3600" spc="25" dirty="0">
                <a:latin typeface="Arial MT"/>
                <a:cs typeface="Arial MT"/>
              </a:rPr>
              <a:t>patient</a:t>
            </a:r>
            <a:r>
              <a:rPr sz="3600" spc="-5" dirty="0">
                <a:latin typeface="Arial MT"/>
                <a:cs typeface="Arial MT"/>
              </a:rPr>
              <a:t> </a:t>
            </a:r>
            <a:r>
              <a:rPr sz="3600" dirty="0">
                <a:latin typeface="Arial MT"/>
                <a:cs typeface="Arial MT"/>
              </a:rPr>
              <a:t>take</a:t>
            </a:r>
            <a:r>
              <a:rPr sz="3600" spc="-10" dirty="0">
                <a:latin typeface="Arial MT"/>
                <a:cs typeface="Arial MT"/>
              </a:rPr>
              <a:t> </a:t>
            </a:r>
            <a:r>
              <a:rPr sz="3600" spc="15" dirty="0">
                <a:latin typeface="Arial MT"/>
                <a:cs typeface="Arial MT"/>
              </a:rPr>
              <a:t>medications?</a:t>
            </a:r>
            <a:endParaRPr sz="3600">
              <a:latin typeface="Arial MT"/>
              <a:cs typeface="Arial MT"/>
            </a:endParaRPr>
          </a:p>
          <a:p>
            <a:pPr>
              <a:lnSpc>
                <a:spcPct val="100000"/>
              </a:lnSpc>
              <a:spcBef>
                <a:spcPts val="40"/>
              </a:spcBef>
              <a:buFont typeface="Arial MT"/>
              <a:buChar char="•"/>
            </a:pPr>
            <a:endParaRPr sz="3600">
              <a:latin typeface="Arial MT"/>
              <a:cs typeface="Arial MT"/>
            </a:endParaRPr>
          </a:p>
          <a:p>
            <a:pPr marL="914400" indent="-444500">
              <a:lnSpc>
                <a:spcPct val="100000"/>
              </a:lnSpc>
              <a:buSzPct val="75000"/>
              <a:buChar char="•"/>
              <a:tabLst>
                <a:tab pos="913765" algn="l"/>
                <a:tab pos="914400" algn="l"/>
              </a:tabLst>
            </a:pPr>
            <a:r>
              <a:rPr sz="3600" spc="-50" dirty="0">
                <a:latin typeface="Arial MT"/>
                <a:cs typeface="Arial MT"/>
              </a:rPr>
              <a:t>What</a:t>
            </a:r>
            <a:r>
              <a:rPr sz="3600" spc="-30" dirty="0">
                <a:latin typeface="Arial MT"/>
                <a:cs typeface="Arial MT"/>
              </a:rPr>
              <a:t> </a:t>
            </a:r>
            <a:r>
              <a:rPr sz="3600" spc="15" dirty="0">
                <a:latin typeface="Arial MT"/>
                <a:cs typeface="Arial MT"/>
              </a:rPr>
              <a:t>provokes</a:t>
            </a:r>
            <a:r>
              <a:rPr sz="3600" spc="-25" dirty="0">
                <a:latin typeface="Arial MT"/>
                <a:cs typeface="Arial MT"/>
              </a:rPr>
              <a:t> </a:t>
            </a:r>
            <a:r>
              <a:rPr sz="3600" spc="-30" dirty="0">
                <a:latin typeface="Arial MT"/>
                <a:cs typeface="Arial MT"/>
              </a:rPr>
              <a:t>seizures?</a:t>
            </a:r>
            <a:endParaRPr sz="3600">
              <a:latin typeface="Arial MT"/>
              <a:cs typeface="Arial MT"/>
            </a:endParaRPr>
          </a:p>
          <a:p>
            <a:pPr>
              <a:lnSpc>
                <a:spcPct val="100000"/>
              </a:lnSpc>
              <a:spcBef>
                <a:spcPts val="40"/>
              </a:spcBef>
              <a:buFont typeface="Arial MT"/>
              <a:buChar char="•"/>
            </a:pPr>
            <a:endParaRPr sz="3600">
              <a:latin typeface="Arial MT"/>
              <a:cs typeface="Arial MT"/>
            </a:endParaRPr>
          </a:p>
          <a:p>
            <a:pPr marL="914400" indent="-444500">
              <a:lnSpc>
                <a:spcPct val="100000"/>
              </a:lnSpc>
              <a:buSzPct val="75000"/>
              <a:buChar char="•"/>
              <a:tabLst>
                <a:tab pos="913765" algn="l"/>
                <a:tab pos="914400" algn="l"/>
              </a:tabLst>
            </a:pPr>
            <a:r>
              <a:rPr sz="3600" dirty="0">
                <a:latin typeface="Arial MT"/>
                <a:cs typeface="Arial MT"/>
              </a:rPr>
              <a:t>Any</a:t>
            </a:r>
            <a:r>
              <a:rPr sz="3600" spc="-15" dirty="0">
                <a:latin typeface="Arial MT"/>
                <a:cs typeface="Arial MT"/>
              </a:rPr>
              <a:t> </a:t>
            </a:r>
            <a:r>
              <a:rPr sz="3600" spc="35" dirty="0">
                <a:latin typeface="Arial MT"/>
                <a:cs typeface="Arial MT"/>
              </a:rPr>
              <a:t>pre-indications</a:t>
            </a:r>
            <a:r>
              <a:rPr sz="3600" spc="-15" dirty="0">
                <a:latin typeface="Arial MT"/>
                <a:cs typeface="Arial MT"/>
              </a:rPr>
              <a:t> </a:t>
            </a:r>
            <a:r>
              <a:rPr sz="3600" dirty="0">
                <a:latin typeface="Arial MT"/>
                <a:cs typeface="Arial MT"/>
              </a:rPr>
              <a:t>of</a:t>
            </a:r>
            <a:r>
              <a:rPr sz="3600" spc="-15" dirty="0">
                <a:latin typeface="Arial MT"/>
                <a:cs typeface="Arial MT"/>
              </a:rPr>
              <a:t> </a:t>
            </a:r>
            <a:r>
              <a:rPr sz="3600" spc="-10" dirty="0">
                <a:latin typeface="Arial MT"/>
                <a:cs typeface="Arial MT"/>
              </a:rPr>
              <a:t>seizure</a:t>
            </a:r>
            <a:r>
              <a:rPr sz="3600" spc="-15" dirty="0">
                <a:latin typeface="Arial MT"/>
                <a:cs typeface="Arial MT"/>
              </a:rPr>
              <a:t> </a:t>
            </a:r>
            <a:r>
              <a:rPr sz="3600" spc="25" dirty="0">
                <a:latin typeface="Arial MT"/>
                <a:cs typeface="Arial MT"/>
              </a:rPr>
              <a:t>activity</a:t>
            </a:r>
            <a:r>
              <a:rPr sz="3600" spc="-15" dirty="0">
                <a:latin typeface="Arial MT"/>
                <a:cs typeface="Arial MT"/>
              </a:rPr>
              <a:t> </a:t>
            </a:r>
            <a:r>
              <a:rPr sz="3600" spc="-30" dirty="0">
                <a:latin typeface="Arial MT"/>
                <a:cs typeface="Arial MT"/>
              </a:rPr>
              <a:t>(aura)?</a:t>
            </a:r>
            <a:endParaRPr sz="3600">
              <a:latin typeface="Arial MT"/>
              <a:cs typeface="Arial M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11200" y="448184"/>
            <a:ext cx="3928109" cy="1244600"/>
          </a:xfrm>
          <a:prstGeom prst="rect">
            <a:avLst/>
          </a:prstGeom>
        </p:spPr>
        <p:txBody>
          <a:bodyPr vert="horz" wrap="square" lIns="0" tIns="12700" rIns="0" bIns="0" rtlCol="0">
            <a:spAutoFit/>
          </a:bodyPr>
          <a:lstStyle/>
          <a:p>
            <a:pPr marL="20320">
              <a:lnSpc>
                <a:spcPct val="100000"/>
              </a:lnSpc>
              <a:spcBef>
                <a:spcPts val="100"/>
              </a:spcBef>
            </a:pPr>
            <a:r>
              <a:rPr spc="50" dirty="0"/>
              <a:t>Epilepsy</a:t>
            </a:r>
          </a:p>
        </p:txBody>
      </p:sp>
      <p:sp>
        <p:nvSpPr>
          <p:cNvPr id="3" name="object 3"/>
          <p:cNvSpPr txBox="1"/>
          <p:nvPr/>
        </p:nvSpPr>
        <p:spPr>
          <a:xfrm>
            <a:off x="990600" y="3960152"/>
            <a:ext cx="196850" cy="436880"/>
          </a:xfrm>
          <a:prstGeom prst="rect">
            <a:avLst/>
          </a:prstGeom>
        </p:spPr>
        <p:txBody>
          <a:bodyPr vert="horz" wrap="square" lIns="0" tIns="12700" rIns="0" bIns="0" rtlCol="0">
            <a:spAutoFit/>
          </a:bodyPr>
          <a:lstStyle/>
          <a:p>
            <a:pPr marL="12700">
              <a:lnSpc>
                <a:spcPct val="100000"/>
              </a:lnSpc>
              <a:spcBef>
                <a:spcPts val="100"/>
              </a:spcBef>
            </a:pPr>
            <a:r>
              <a:rPr sz="2700" spc="400" dirty="0">
                <a:latin typeface="Arial MT"/>
                <a:cs typeface="Arial MT"/>
              </a:rPr>
              <a:t>•</a:t>
            </a:r>
            <a:endParaRPr sz="2700" dirty="0">
              <a:latin typeface="Arial MT"/>
              <a:cs typeface="Arial MT"/>
            </a:endParaRPr>
          </a:p>
        </p:txBody>
      </p:sp>
      <p:sp>
        <p:nvSpPr>
          <p:cNvPr id="4" name="object 4"/>
          <p:cNvSpPr txBox="1"/>
          <p:nvPr/>
        </p:nvSpPr>
        <p:spPr>
          <a:xfrm>
            <a:off x="1397000" y="3841624"/>
            <a:ext cx="9925685" cy="1120140"/>
          </a:xfrm>
          <a:prstGeom prst="rect">
            <a:avLst/>
          </a:prstGeom>
        </p:spPr>
        <p:txBody>
          <a:bodyPr vert="horz" wrap="square" lIns="0" tIns="27939" rIns="0" bIns="0" rtlCol="0">
            <a:spAutoFit/>
          </a:bodyPr>
          <a:lstStyle/>
          <a:p>
            <a:pPr marL="12700" marR="5080">
              <a:lnSpc>
                <a:spcPts val="4300"/>
              </a:lnSpc>
              <a:spcBef>
                <a:spcPts val="219"/>
              </a:spcBef>
            </a:pPr>
            <a:r>
              <a:rPr sz="3600" spc="40" dirty="0">
                <a:latin typeface="Arial MT"/>
                <a:cs typeface="Arial MT"/>
              </a:rPr>
              <a:t>Medically</a:t>
            </a:r>
            <a:r>
              <a:rPr sz="3600" dirty="0">
                <a:latin typeface="Arial MT"/>
                <a:cs typeface="Arial MT"/>
              </a:rPr>
              <a:t> </a:t>
            </a:r>
            <a:r>
              <a:rPr sz="3600" spc="55" dirty="0">
                <a:latin typeface="Arial MT"/>
                <a:cs typeface="Arial MT"/>
              </a:rPr>
              <a:t>managed</a:t>
            </a:r>
            <a:r>
              <a:rPr sz="3600" dirty="0">
                <a:latin typeface="Arial MT"/>
                <a:cs typeface="Arial MT"/>
              </a:rPr>
              <a:t> </a:t>
            </a:r>
            <a:r>
              <a:rPr sz="3600" spc="-5" dirty="0">
                <a:latin typeface="Arial MT"/>
                <a:cs typeface="Arial MT"/>
              </a:rPr>
              <a:t>with</a:t>
            </a:r>
            <a:r>
              <a:rPr sz="3600" spc="5" dirty="0">
                <a:latin typeface="Arial MT"/>
                <a:cs typeface="Arial MT"/>
              </a:rPr>
              <a:t> </a:t>
            </a:r>
            <a:r>
              <a:rPr sz="3600" spc="45" dirty="0">
                <a:latin typeface="Arial MT"/>
                <a:cs typeface="Arial MT"/>
              </a:rPr>
              <a:t>long</a:t>
            </a:r>
            <a:r>
              <a:rPr sz="3600" dirty="0">
                <a:latin typeface="Arial MT"/>
                <a:cs typeface="Arial MT"/>
              </a:rPr>
              <a:t> </a:t>
            </a:r>
            <a:r>
              <a:rPr sz="3600" spc="15" dirty="0">
                <a:latin typeface="Arial MT"/>
                <a:cs typeface="Arial MT"/>
              </a:rPr>
              <a:t>term</a:t>
            </a:r>
            <a:r>
              <a:rPr sz="3600" spc="5" dirty="0">
                <a:latin typeface="Arial MT"/>
                <a:cs typeface="Arial MT"/>
              </a:rPr>
              <a:t> </a:t>
            </a:r>
            <a:r>
              <a:rPr sz="3600" spc="95" dirty="0">
                <a:latin typeface="Arial MT"/>
                <a:cs typeface="Arial MT"/>
              </a:rPr>
              <a:t>drug</a:t>
            </a:r>
            <a:r>
              <a:rPr sz="3600" dirty="0">
                <a:latin typeface="Arial MT"/>
                <a:cs typeface="Arial MT"/>
              </a:rPr>
              <a:t> </a:t>
            </a:r>
            <a:r>
              <a:rPr sz="3600" spc="-20" dirty="0">
                <a:latin typeface="Arial MT"/>
                <a:cs typeface="Arial MT"/>
              </a:rPr>
              <a:t>therapy. </a:t>
            </a:r>
            <a:r>
              <a:rPr sz="3600" spc="-985" dirty="0">
                <a:latin typeface="Arial MT"/>
                <a:cs typeface="Arial MT"/>
              </a:rPr>
              <a:t> </a:t>
            </a:r>
            <a:r>
              <a:rPr sz="3600" spc="-25" dirty="0">
                <a:latin typeface="Arial MT"/>
                <a:cs typeface="Arial MT"/>
              </a:rPr>
              <a:t>Phenytoin</a:t>
            </a:r>
            <a:r>
              <a:rPr sz="3600" dirty="0">
                <a:latin typeface="Arial MT"/>
                <a:cs typeface="Arial MT"/>
              </a:rPr>
              <a:t> </a:t>
            </a:r>
            <a:r>
              <a:rPr sz="3600" spc="-5" dirty="0">
                <a:latin typeface="Arial MT"/>
                <a:cs typeface="Arial MT"/>
              </a:rPr>
              <a:t>(Dilantin)</a:t>
            </a:r>
            <a:r>
              <a:rPr sz="3600" dirty="0">
                <a:latin typeface="Arial MT"/>
                <a:cs typeface="Arial MT"/>
              </a:rPr>
              <a:t> </a:t>
            </a:r>
            <a:r>
              <a:rPr sz="3600" spc="-5" dirty="0">
                <a:latin typeface="Arial MT"/>
                <a:cs typeface="Arial MT"/>
              </a:rPr>
              <a:t>is</a:t>
            </a:r>
            <a:r>
              <a:rPr sz="3600" dirty="0">
                <a:latin typeface="Arial MT"/>
                <a:cs typeface="Arial MT"/>
              </a:rPr>
              <a:t> </a:t>
            </a:r>
            <a:r>
              <a:rPr sz="3600" spc="-5" dirty="0">
                <a:latin typeface="Arial MT"/>
                <a:cs typeface="Arial MT"/>
              </a:rPr>
              <a:t>one</a:t>
            </a:r>
            <a:r>
              <a:rPr sz="3600" spc="5" dirty="0">
                <a:latin typeface="Arial MT"/>
                <a:cs typeface="Arial MT"/>
              </a:rPr>
              <a:t> </a:t>
            </a:r>
            <a:r>
              <a:rPr sz="3600" spc="45" dirty="0">
                <a:latin typeface="Arial MT"/>
                <a:cs typeface="Arial MT"/>
              </a:rPr>
              <a:t>long</a:t>
            </a:r>
            <a:r>
              <a:rPr sz="3600" dirty="0">
                <a:latin typeface="Arial MT"/>
                <a:cs typeface="Arial MT"/>
              </a:rPr>
              <a:t> </a:t>
            </a:r>
            <a:r>
              <a:rPr sz="3600" spc="15" dirty="0">
                <a:latin typeface="Arial MT"/>
                <a:cs typeface="Arial MT"/>
              </a:rPr>
              <a:t>term</a:t>
            </a:r>
            <a:r>
              <a:rPr sz="3600" dirty="0">
                <a:latin typeface="Arial MT"/>
                <a:cs typeface="Arial MT"/>
              </a:rPr>
              <a:t> </a:t>
            </a:r>
            <a:r>
              <a:rPr sz="3600" spc="75" dirty="0">
                <a:latin typeface="Arial MT"/>
                <a:cs typeface="Arial MT"/>
              </a:rPr>
              <a:t>drug.</a:t>
            </a:r>
            <a:endParaRPr sz="3600" dirty="0">
              <a:latin typeface="Arial MT"/>
              <a:cs typeface="Arial MT"/>
            </a:endParaRPr>
          </a:p>
        </p:txBody>
      </p:sp>
      <p:sp>
        <p:nvSpPr>
          <p:cNvPr id="5" name="object 5"/>
          <p:cNvSpPr txBox="1"/>
          <p:nvPr/>
        </p:nvSpPr>
        <p:spPr>
          <a:xfrm>
            <a:off x="990600" y="5248784"/>
            <a:ext cx="196850" cy="436880"/>
          </a:xfrm>
          <a:prstGeom prst="rect">
            <a:avLst/>
          </a:prstGeom>
        </p:spPr>
        <p:txBody>
          <a:bodyPr vert="horz" wrap="square" lIns="0" tIns="12700" rIns="0" bIns="0" rtlCol="0">
            <a:spAutoFit/>
          </a:bodyPr>
          <a:lstStyle/>
          <a:p>
            <a:pPr marL="12700">
              <a:lnSpc>
                <a:spcPct val="100000"/>
              </a:lnSpc>
              <a:spcBef>
                <a:spcPts val="100"/>
              </a:spcBef>
            </a:pPr>
            <a:r>
              <a:rPr sz="2700" spc="400" dirty="0">
                <a:latin typeface="Arial MT"/>
                <a:cs typeface="Arial MT"/>
              </a:rPr>
              <a:t>•</a:t>
            </a:r>
            <a:endParaRPr sz="2700">
              <a:latin typeface="Arial MT"/>
              <a:cs typeface="Arial MT"/>
            </a:endParaRPr>
          </a:p>
        </p:txBody>
      </p:sp>
      <p:sp>
        <p:nvSpPr>
          <p:cNvPr id="6" name="object 6"/>
          <p:cNvSpPr txBox="1"/>
          <p:nvPr/>
        </p:nvSpPr>
        <p:spPr>
          <a:xfrm>
            <a:off x="1397000" y="5181600"/>
            <a:ext cx="8562340" cy="2733040"/>
          </a:xfrm>
          <a:prstGeom prst="rect">
            <a:avLst/>
          </a:prstGeom>
        </p:spPr>
        <p:txBody>
          <a:bodyPr vert="horz" wrap="square" lIns="0" tIns="12700" rIns="0" bIns="0" rtlCol="0">
            <a:spAutoFit/>
          </a:bodyPr>
          <a:lstStyle/>
          <a:p>
            <a:pPr marL="50800">
              <a:lnSpc>
                <a:spcPct val="100000"/>
              </a:lnSpc>
              <a:spcBef>
                <a:spcPts val="100"/>
              </a:spcBef>
            </a:pPr>
            <a:r>
              <a:rPr sz="3600" spc="-5" dirty="0">
                <a:latin typeface="Arial MT"/>
                <a:cs typeface="Arial MT"/>
              </a:rPr>
              <a:t>Dental</a:t>
            </a:r>
            <a:r>
              <a:rPr sz="3600" dirty="0">
                <a:latin typeface="Arial MT"/>
                <a:cs typeface="Arial MT"/>
              </a:rPr>
              <a:t> </a:t>
            </a:r>
            <a:r>
              <a:rPr sz="3600" spc="30" dirty="0">
                <a:latin typeface="Arial MT"/>
                <a:cs typeface="Arial MT"/>
              </a:rPr>
              <a:t>implication:</a:t>
            </a:r>
            <a:r>
              <a:rPr sz="3600" spc="5" dirty="0">
                <a:latin typeface="Arial MT"/>
                <a:cs typeface="Arial MT"/>
              </a:rPr>
              <a:t> </a:t>
            </a:r>
            <a:r>
              <a:rPr sz="3600" spc="45" dirty="0">
                <a:latin typeface="Arial MT"/>
                <a:cs typeface="Arial MT"/>
              </a:rPr>
              <a:t>gingival</a:t>
            </a:r>
            <a:r>
              <a:rPr sz="3600" spc="5" dirty="0">
                <a:latin typeface="Arial MT"/>
                <a:cs typeface="Arial MT"/>
              </a:rPr>
              <a:t> </a:t>
            </a:r>
            <a:r>
              <a:rPr sz="3600" spc="10" dirty="0">
                <a:latin typeface="Arial MT"/>
                <a:cs typeface="Arial MT"/>
              </a:rPr>
              <a:t>overgrowth.</a:t>
            </a:r>
            <a:endParaRPr sz="3600">
              <a:latin typeface="Arial MT"/>
              <a:cs typeface="Arial MT"/>
            </a:endParaRPr>
          </a:p>
          <a:p>
            <a:pPr>
              <a:lnSpc>
                <a:spcPct val="100000"/>
              </a:lnSpc>
              <a:spcBef>
                <a:spcPts val="40"/>
              </a:spcBef>
            </a:pPr>
            <a:endParaRPr sz="3600">
              <a:latin typeface="Arial MT"/>
              <a:cs typeface="Arial MT"/>
            </a:endParaRPr>
          </a:p>
          <a:p>
            <a:pPr marL="939800" indent="-444500">
              <a:lnSpc>
                <a:spcPct val="100000"/>
              </a:lnSpc>
              <a:buSzPct val="75000"/>
              <a:buChar char="•"/>
              <a:tabLst>
                <a:tab pos="939165" algn="l"/>
                <a:tab pos="939800" algn="l"/>
              </a:tabLst>
            </a:pPr>
            <a:r>
              <a:rPr sz="3600" spc="15" dirty="0">
                <a:latin typeface="Arial MT"/>
                <a:cs typeface="Arial MT"/>
              </a:rPr>
              <a:t>Meticulous</a:t>
            </a:r>
            <a:r>
              <a:rPr sz="3600" spc="5" dirty="0">
                <a:latin typeface="Arial MT"/>
                <a:cs typeface="Arial MT"/>
              </a:rPr>
              <a:t> </a:t>
            </a:r>
            <a:r>
              <a:rPr sz="3600" spc="-5" dirty="0">
                <a:latin typeface="Arial MT"/>
                <a:cs typeface="Arial MT"/>
              </a:rPr>
              <a:t>oral</a:t>
            </a:r>
            <a:r>
              <a:rPr sz="3600" spc="10" dirty="0">
                <a:latin typeface="Arial MT"/>
                <a:cs typeface="Arial MT"/>
              </a:rPr>
              <a:t> </a:t>
            </a:r>
            <a:r>
              <a:rPr sz="3600" spc="25" dirty="0">
                <a:latin typeface="Arial MT"/>
                <a:cs typeface="Arial MT"/>
              </a:rPr>
              <a:t>hygiene</a:t>
            </a:r>
            <a:r>
              <a:rPr sz="3600" spc="10" dirty="0">
                <a:latin typeface="Arial MT"/>
                <a:cs typeface="Arial MT"/>
              </a:rPr>
              <a:t> </a:t>
            </a:r>
            <a:r>
              <a:rPr sz="3600" spc="-5" dirty="0">
                <a:latin typeface="Arial MT"/>
                <a:cs typeface="Arial MT"/>
              </a:rPr>
              <a:t>is</a:t>
            </a:r>
            <a:r>
              <a:rPr sz="3600" spc="10" dirty="0">
                <a:latin typeface="Arial MT"/>
                <a:cs typeface="Arial MT"/>
              </a:rPr>
              <a:t> </a:t>
            </a:r>
            <a:r>
              <a:rPr sz="3600" spc="15" dirty="0">
                <a:latin typeface="Arial MT"/>
                <a:cs typeface="Arial MT"/>
              </a:rPr>
              <a:t>imperative</a:t>
            </a:r>
            <a:endParaRPr sz="3600">
              <a:latin typeface="Arial MT"/>
              <a:cs typeface="Arial MT"/>
            </a:endParaRPr>
          </a:p>
          <a:p>
            <a:pPr>
              <a:lnSpc>
                <a:spcPct val="100000"/>
              </a:lnSpc>
              <a:spcBef>
                <a:spcPts val="40"/>
              </a:spcBef>
              <a:buFont typeface="Arial MT"/>
              <a:buChar char="•"/>
            </a:pPr>
            <a:endParaRPr sz="3600">
              <a:latin typeface="Arial MT"/>
              <a:cs typeface="Arial MT"/>
            </a:endParaRPr>
          </a:p>
          <a:p>
            <a:pPr marL="939800" indent="-444500">
              <a:lnSpc>
                <a:spcPct val="100000"/>
              </a:lnSpc>
              <a:buSzPct val="75000"/>
              <a:buChar char="•"/>
              <a:tabLst>
                <a:tab pos="939165" algn="l"/>
                <a:tab pos="939800" algn="l"/>
              </a:tabLst>
            </a:pPr>
            <a:r>
              <a:rPr sz="3600" spc="30" dirty="0">
                <a:latin typeface="Arial MT"/>
                <a:cs typeface="Arial MT"/>
              </a:rPr>
              <a:t>Gingivectomy</a:t>
            </a:r>
            <a:r>
              <a:rPr sz="3600" spc="-10" dirty="0">
                <a:latin typeface="Arial MT"/>
                <a:cs typeface="Arial MT"/>
              </a:rPr>
              <a:t> </a:t>
            </a:r>
            <a:r>
              <a:rPr sz="3600" dirty="0">
                <a:latin typeface="Arial MT"/>
                <a:cs typeface="Arial MT"/>
              </a:rPr>
              <a:t>may</a:t>
            </a:r>
            <a:r>
              <a:rPr sz="3600" spc="-10" dirty="0">
                <a:latin typeface="Arial MT"/>
                <a:cs typeface="Arial MT"/>
              </a:rPr>
              <a:t> </a:t>
            </a:r>
            <a:r>
              <a:rPr sz="3600" spc="95" dirty="0">
                <a:latin typeface="Arial MT"/>
                <a:cs typeface="Arial MT"/>
              </a:rPr>
              <a:t>be</a:t>
            </a:r>
            <a:r>
              <a:rPr sz="3600" spc="-5" dirty="0">
                <a:latin typeface="Arial MT"/>
                <a:cs typeface="Arial MT"/>
              </a:rPr>
              <a:t> </a:t>
            </a:r>
            <a:r>
              <a:rPr sz="3600" spc="30" dirty="0">
                <a:latin typeface="Arial MT"/>
                <a:cs typeface="Arial MT"/>
              </a:rPr>
              <a:t>required</a:t>
            </a:r>
            <a:endParaRPr sz="3600">
              <a:latin typeface="Arial MT"/>
              <a:cs typeface="Arial MT"/>
            </a:endParaRPr>
          </a:p>
        </p:txBody>
      </p:sp>
      <p:pic>
        <p:nvPicPr>
          <p:cNvPr id="7" name="object 7"/>
          <p:cNvPicPr/>
          <p:nvPr/>
        </p:nvPicPr>
        <p:blipFill>
          <a:blip r:embed="rId2" cstate="print"/>
          <a:stretch>
            <a:fillRect/>
          </a:stretch>
        </p:blipFill>
        <p:spPr>
          <a:xfrm>
            <a:off x="6883400" y="448184"/>
            <a:ext cx="4318000" cy="3175000"/>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20320">
              <a:lnSpc>
                <a:spcPct val="100000"/>
              </a:lnSpc>
              <a:spcBef>
                <a:spcPts val="100"/>
              </a:spcBef>
            </a:pPr>
            <a:r>
              <a:rPr spc="50" dirty="0"/>
              <a:t>Epilepsy</a:t>
            </a:r>
          </a:p>
        </p:txBody>
      </p:sp>
      <p:sp>
        <p:nvSpPr>
          <p:cNvPr id="3" name="object 3"/>
          <p:cNvSpPr txBox="1"/>
          <p:nvPr/>
        </p:nvSpPr>
        <p:spPr>
          <a:xfrm>
            <a:off x="990600" y="2928619"/>
            <a:ext cx="164465" cy="358775"/>
          </a:xfrm>
          <a:prstGeom prst="rect">
            <a:avLst/>
          </a:prstGeom>
        </p:spPr>
        <p:txBody>
          <a:bodyPr vert="horz" wrap="square" lIns="0" tIns="17145" rIns="0" bIns="0" rtlCol="0">
            <a:spAutoFit/>
          </a:bodyPr>
          <a:lstStyle/>
          <a:p>
            <a:pPr marL="12700">
              <a:lnSpc>
                <a:spcPct val="100000"/>
              </a:lnSpc>
              <a:spcBef>
                <a:spcPts val="135"/>
              </a:spcBef>
            </a:pPr>
            <a:r>
              <a:rPr sz="2150" spc="340" dirty="0">
                <a:latin typeface="Arial MT"/>
                <a:cs typeface="Arial MT"/>
              </a:rPr>
              <a:t>•</a:t>
            </a:r>
            <a:endParaRPr sz="2150">
              <a:latin typeface="Arial MT"/>
              <a:cs typeface="Arial MT"/>
            </a:endParaRPr>
          </a:p>
        </p:txBody>
      </p:sp>
      <p:sp>
        <p:nvSpPr>
          <p:cNvPr id="4" name="object 4"/>
          <p:cNvSpPr txBox="1"/>
          <p:nvPr/>
        </p:nvSpPr>
        <p:spPr>
          <a:xfrm>
            <a:off x="1257300" y="2868167"/>
            <a:ext cx="10688320" cy="5727700"/>
          </a:xfrm>
          <a:prstGeom prst="rect">
            <a:avLst/>
          </a:prstGeom>
        </p:spPr>
        <p:txBody>
          <a:bodyPr vert="horz" wrap="square" lIns="0" tIns="14604" rIns="0" bIns="0" rtlCol="0">
            <a:spAutoFit/>
          </a:bodyPr>
          <a:lstStyle/>
          <a:p>
            <a:pPr marL="101600">
              <a:lnSpc>
                <a:spcPct val="100000"/>
              </a:lnSpc>
              <a:spcBef>
                <a:spcPts val="114"/>
              </a:spcBef>
            </a:pPr>
            <a:r>
              <a:rPr sz="2900" spc="-35" dirty="0">
                <a:latin typeface="Arial MT"/>
                <a:cs typeface="Arial MT"/>
              </a:rPr>
              <a:t>What</a:t>
            </a:r>
            <a:r>
              <a:rPr sz="2900" dirty="0">
                <a:latin typeface="Arial MT"/>
                <a:cs typeface="Arial MT"/>
              </a:rPr>
              <a:t> if </a:t>
            </a:r>
            <a:r>
              <a:rPr sz="2900" spc="25" dirty="0">
                <a:latin typeface="Arial MT"/>
                <a:cs typeface="Arial MT"/>
              </a:rPr>
              <a:t>patient</a:t>
            </a:r>
            <a:r>
              <a:rPr sz="2900" spc="5" dirty="0">
                <a:latin typeface="Arial MT"/>
                <a:cs typeface="Arial MT"/>
              </a:rPr>
              <a:t> has</a:t>
            </a:r>
            <a:r>
              <a:rPr sz="2900" dirty="0">
                <a:latin typeface="Arial MT"/>
                <a:cs typeface="Arial MT"/>
              </a:rPr>
              <a:t> </a:t>
            </a:r>
            <a:r>
              <a:rPr sz="2900" spc="-5" dirty="0">
                <a:latin typeface="Arial MT"/>
                <a:cs typeface="Arial MT"/>
              </a:rPr>
              <a:t>seizure</a:t>
            </a:r>
            <a:r>
              <a:rPr sz="2900" spc="5" dirty="0">
                <a:latin typeface="Arial MT"/>
                <a:cs typeface="Arial MT"/>
              </a:rPr>
              <a:t> in</a:t>
            </a:r>
            <a:r>
              <a:rPr sz="2900" dirty="0">
                <a:latin typeface="Arial MT"/>
                <a:cs typeface="Arial MT"/>
              </a:rPr>
              <a:t> </a:t>
            </a:r>
            <a:r>
              <a:rPr sz="2900" spc="5" dirty="0">
                <a:latin typeface="Arial MT"/>
                <a:cs typeface="Arial MT"/>
              </a:rPr>
              <a:t>the</a:t>
            </a:r>
            <a:r>
              <a:rPr sz="2900" dirty="0">
                <a:latin typeface="Arial MT"/>
                <a:cs typeface="Arial MT"/>
              </a:rPr>
              <a:t> </a:t>
            </a:r>
            <a:r>
              <a:rPr sz="2900" spc="5" dirty="0">
                <a:latin typeface="Arial MT"/>
                <a:cs typeface="Arial MT"/>
              </a:rPr>
              <a:t>chair?</a:t>
            </a:r>
            <a:endParaRPr sz="2900">
              <a:latin typeface="Arial MT"/>
              <a:cs typeface="Arial MT"/>
            </a:endParaRPr>
          </a:p>
          <a:p>
            <a:pPr>
              <a:lnSpc>
                <a:spcPct val="100000"/>
              </a:lnSpc>
              <a:spcBef>
                <a:spcPts val="25"/>
              </a:spcBef>
            </a:pPr>
            <a:endParaRPr sz="2950">
              <a:latin typeface="Arial MT"/>
              <a:cs typeface="Arial MT"/>
            </a:endParaRPr>
          </a:p>
          <a:p>
            <a:pPr marL="990600" indent="-355600">
              <a:lnSpc>
                <a:spcPct val="100000"/>
              </a:lnSpc>
              <a:buSzPct val="74137"/>
              <a:buChar char="•"/>
              <a:tabLst>
                <a:tab pos="989965" algn="l"/>
                <a:tab pos="990600" algn="l"/>
              </a:tabLst>
            </a:pPr>
            <a:r>
              <a:rPr sz="2900" spc="-10" dirty="0">
                <a:latin typeface="Arial MT"/>
                <a:cs typeface="Arial MT"/>
              </a:rPr>
              <a:t>Primary</a:t>
            </a:r>
            <a:r>
              <a:rPr sz="2900" dirty="0">
                <a:latin typeface="Arial MT"/>
                <a:cs typeface="Arial MT"/>
              </a:rPr>
              <a:t> </a:t>
            </a:r>
            <a:r>
              <a:rPr sz="2900" spc="5" dirty="0">
                <a:latin typeface="Arial MT"/>
                <a:cs typeface="Arial MT"/>
              </a:rPr>
              <a:t>task</a:t>
            </a:r>
            <a:r>
              <a:rPr sz="2900" dirty="0">
                <a:latin typeface="Arial MT"/>
                <a:cs typeface="Arial MT"/>
              </a:rPr>
              <a:t> </a:t>
            </a:r>
            <a:r>
              <a:rPr sz="2900" spc="5" dirty="0">
                <a:latin typeface="Arial MT"/>
                <a:cs typeface="Arial MT"/>
              </a:rPr>
              <a:t>is to</a:t>
            </a:r>
            <a:r>
              <a:rPr sz="2900" dirty="0">
                <a:latin typeface="Arial MT"/>
                <a:cs typeface="Arial MT"/>
              </a:rPr>
              <a:t> </a:t>
            </a:r>
            <a:r>
              <a:rPr sz="2900" spc="45" dirty="0">
                <a:latin typeface="Arial MT"/>
                <a:cs typeface="Arial MT"/>
              </a:rPr>
              <a:t>protect</a:t>
            </a:r>
            <a:r>
              <a:rPr sz="2900" spc="5" dirty="0">
                <a:latin typeface="Arial MT"/>
                <a:cs typeface="Arial MT"/>
              </a:rPr>
              <a:t> the</a:t>
            </a:r>
            <a:r>
              <a:rPr sz="2900" dirty="0">
                <a:latin typeface="Arial MT"/>
                <a:cs typeface="Arial MT"/>
              </a:rPr>
              <a:t> </a:t>
            </a:r>
            <a:r>
              <a:rPr sz="2900" spc="25" dirty="0">
                <a:latin typeface="Arial MT"/>
                <a:cs typeface="Arial MT"/>
              </a:rPr>
              <a:t>patient</a:t>
            </a:r>
            <a:r>
              <a:rPr sz="2900" dirty="0">
                <a:latin typeface="Arial MT"/>
                <a:cs typeface="Arial MT"/>
              </a:rPr>
              <a:t> </a:t>
            </a:r>
            <a:r>
              <a:rPr sz="2900" spc="60" dirty="0">
                <a:latin typeface="Arial MT"/>
                <a:cs typeface="Arial MT"/>
              </a:rPr>
              <a:t>and</a:t>
            </a:r>
            <a:r>
              <a:rPr sz="2900" spc="5" dirty="0">
                <a:latin typeface="Arial MT"/>
                <a:cs typeface="Arial MT"/>
              </a:rPr>
              <a:t> </a:t>
            </a:r>
            <a:r>
              <a:rPr sz="2900" spc="20" dirty="0">
                <a:latin typeface="Arial MT"/>
                <a:cs typeface="Arial MT"/>
              </a:rPr>
              <a:t>prevent</a:t>
            </a:r>
            <a:r>
              <a:rPr sz="2900" dirty="0">
                <a:latin typeface="Arial MT"/>
                <a:cs typeface="Arial MT"/>
              </a:rPr>
              <a:t> </a:t>
            </a:r>
            <a:r>
              <a:rPr sz="2900" spc="-30" dirty="0">
                <a:latin typeface="Arial MT"/>
                <a:cs typeface="Arial MT"/>
              </a:rPr>
              <a:t>injury.</a:t>
            </a:r>
            <a:endParaRPr sz="2900">
              <a:latin typeface="Arial MT"/>
              <a:cs typeface="Arial MT"/>
            </a:endParaRPr>
          </a:p>
          <a:p>
            <a:pPr>
              <a:lnSpc>
                <a:spcPct val="100000"/>
              </a:lnSpc>
              <a:spcBef>
                <a:spcPts val="30"/>
              </a:spcBef>
              <a:buFont typeface="Arial MT"/>
              <a:buChar char="•"/>
            </a:pPr>
            <a:endParaRPr sz="2950">
              <a:latin typeface="Arial MT"/>
              <a:cs typeface="Arial MT"/>
            </a:endParaRPr>
          </a:p>
          <a:p>
            <a:pPr marL="990600" indent="-355600">
              <a:lnSpc>
                <a:spcPct val="100000"/>
              </a:lnSpc>
              <a:buSzPct val="74137"/>
              <a:buChar char="•"/>
              <a:tabLst>
                <a:tab pos="989965" algn="l"/>
                <a:tab pos="990600" algn="l"/>
              </a:tabLst>
            </a:pPr>
            <a:r>
              <a:rPr sz="2900" spc="5" dirty="0">
                <a:latin typeface="Arial MT"/>
                <a:cs typeface="Arial MT"/>
              </a:rPr>
              <a:t>Do</a:t>
            </a:r>
            <a:r>
              <a:rPr sz="2900" spc="-5" dirty="0">
                <a:latin typeface="Arial MT"/>
                <a:cs typeface="Arial MT"/>
              </a:rPr>
              <a:t> </a:t>
            </a:r>
            <a:r>
              <a:rPr sz="2900" spc="-45" dirty="0">
                <a:latin typeface="Arial MT"/>
                <a:cs typeface="Arial MT"/>
              </a:rPr>
              <a:t>NOT</a:t>
            </a:r>
            <a:r>
              <a:rPr sz="2900" dirty="0">
                <a:latin typeface="Arial MT"/>
                <a:cs typeface="Arial MT"/>
              </a:rPr>
              <a:t> </a:t>
            </a:r>
            <a:r>
              <a:rPr sz="2900" spc="5" dirty="0">
                <a:latin typeface="Arial MT"/>
                <a:cs typeface="Arial MT"/>
              </a:rPr>
              <a:t>move</a:t>
            </a:r>
            <a:r>
              <a:rPr sz="2900" spc="-5" dirty="0">
                <a:latin typeface="Arial MT"/>
                <a:cs typeface="Arial MT"/>
              </a:rPr>
              <a:t> </a:t>
            </a:r>
            <a:r>
              <a:rPr sz="2900" spc="25" dirty="0">
                <a:latin typeface="Arial MT"/>
                <a:cs typeface="Arial MT"/>
              </a:rPr>
              <a:t>patient</a:t>
            </a:r>
            <a:r>
              <a:rPr sz="2900" dirty="0">
                <a:latin typeface="Arial MT"/>
                <a:cs typeface="Arial MT"/>
              </a:rPr>
              <a:t> </a:t>
            </a:r>
            <a:r>
              <a:rPr sz="2900" spc="5" dirty="0">
                <a:latin typeface="Arial MT"/>
                <a:cs typeface="Arial MT"/>
              </a:rPr>
              <a:t>to</a:t>
            </a:r>
            <a:r>
              <a:rPr sz="2900" spc="-5" dirty="0">
                <a:latin typeface="Arial MT"/>
                <a:cs typeface="Arial MT"/>
              </a:rPr>
              <a:t> </a:t>
            </a:r>
            <a:r>
              <a:rPr sz="2900" spc="5" dirty="0">
                <a:latin typeface="Arial MT"/>
                <a:cs typeface="Arial MT"/>
              </a:rPr>
              <a:t>the</a:t>
            </a:r>
            <a:r>
              <a:rPr sz="2900" dirty="0">
                <a:latin typeface="Arial MT"/>
                <a:cs typeface="Arial MT"/>
              </a:rPr>
              <a:t> </a:t>
            </a:r>
            <a:r>
              <a:rPr sz="2900" spc="5" dirty="0">
                <a:latin typeface="Arial MT"/>
                <a:cs typeface="Arial MT"/>
              </a:rPr>
              <a:t>floor</a:t>
            </a:r>
            <a:endParaRPr sz="2900">
              <a:latin typeface="Arial MT"/>
              <a:cs typeface="Arial MT"/>
            </a:endParaRPr>
          </a:p>
          <a:p>
            <a:pPr>
              <a:lnSpc>
                <a:spcPct val="100000"/>
              </a:lnSpc>
              <a:spcBef>
                <a:spcPts val="25"/>
              </a:spcBef>
              <a:buFont typeface="Arial MT"/>
              <a:buChar char="•"/>
            </a:pPr>
            <a:endParaRPr sz="2950">
              <a:latin typeface="Arial MT"/>
              <a:cs typeface="Arial MT"/>
            </a:endParaRPr>
          </a:p>
          <a:p>
            <a:pPr marL="990600" indent="-355600">
              <a:lnSpc>
                <a:spcPct val="100000"/>
              </a:lnSpc>
              <a:spcBef>
                <a:spcPts val="5"/>
              </a:spcBef>
              <a:buSzPct val="74137"/>
              <a:buChar char="•"/>
              <a:tabLst>
                <a:tab pos="989965" algn="l"/>
                <a:tab pos="990600" algn="l"/>
              </a:tabLst>
            </a:pPr>
            <a:r>
              <a:rPr sz="2900" spc="5" dirty="0">
                <a:latin typeface="Arial MT"/>
                <a:cs typeface="Arial MT"/>
              </a:rPr>
              <a:t>Clear</a:t>
            </a:r>
            <a:r>
              <a:rPr sz="2900" spc="-15" dirty="0">
                <a:latin typeface="Arial MT"/>
                <a:cs typeface="Arial MT"/>
              </a:rPr>
              <a:t> </a:t>
            </a:r>
            <a:r>
              <a:rPr sz="2900" spc="5" dirty="0">
                <a:latin typeface="Arial MT"/>
                <a:cs typeface="Arial MT"/>
              </a:rPr>
              <a:t>instruments</a:t>
            </a:r>
            <a:r>
              <a:rPr sz="2900" spc="-15" dirty="0">
                <a:latin typeface="Arial MT"/>
                <a:cs typeface="Arial MT"/>
              </a:rPr>
              <a:t> </a:t>
            </a:r>
            <a:r>
              <a:rPr sz="2900" spc="5" dirty="0">
                <a:latin typeface="Arial MT"/>
                <a:cs typeface="Arial MT"/>
              </a:rPr>
              <a:t>away</a:t>
            </a:r>
            <a:endParaRPr sz="2900">
              <a:latin typeface="Arial MT"/>
              <a:cs typeface="Arial MT"/>
            </a:endParaRPr>
          </a:p>
          <a:p>
            <a:pPr>
              <a:lnSpc>
                <a:spcPct val="100000"/>
              </a:lnSpc>
              <a:spcBef>
                <a:spcPts val="25"/>
              </a:spcBef>
              <a:buFont typeface="Arial MT"/>
              <a:buChar char="•"/>
            </a:pPr>
            <a:endParaRPr sz="2950">
              <a:latin typeface="Arial MT"/>
              <a:cs typeface="Arial MT"/>
            </a:endParaRPr>
          </a:p>
          <a:p>
            <a:pPr marL="990600" indent="-355600">
              <a:lnSpc>
                <a:spcPct val="100000"/>
              </a:lnSpc>
              <a:buSzPct val="74137"/>
              <a:buChar char="•"/>
              <a:tabLst>
                <a:tab pos="989965" algn="l"/>
                <a:tab pos="990600" algn="l"/>
              </a:tabLst>
            </a:pPr>
            <a:r>
              <a:rPr sz="2900" spc="5" dirty="0">
                <a:latin typeface="Arial MT"/>
                <a:cs typeface="Arial MT"/>
              </a:rPr>
              <a:t>Place</a:t>
            </a:r>
            <a:r>
              <a:rPr sz="2900" spc="-5" dirty="0">
                <a:latin typeface="Arial MT"/>
                <a:cs typeface="Arial MT"/>
              </a:rPr>
              <a:t> </a:t>
            </a:r>
            <a:r>
              <a:rPr sz="2900" spc="25" dirty="0">
                <a:latin typeface="Arial MT"/>
                <a:cs typeface="Arial MT"/>
              </a:rPr>
              <a:t>patient</a:t>
            </a:r>
            <a:r>
              <a:rPr sz="2900" spc="-5" dirty="0">
                <a:latin typeface="Arial MT"/>
                <a:cs typeface="Arial MT"/>
              </a:rPr>
              <a:t> </a:t>
            </a:r>
            <a:r>
              <a:rPr sz="2900" spc="5" dirty="0">
                <a:latin typeface="Arial MT"/>
                <a:cs typeface="Arial MT"/>
              </a:rPr>
              <a:t>in</a:t>
            </a:r>
            <a:r>
              <a:rPr sz="2900" dirty="0">
                <a:latin typeface="Arial MT"/>
                <a:cs typeface="Arial MT"/>
              </a:rPr>
              <a:t> </a:t>
            </a:r>
            <a:r>
              <a:rPr sz="2900" spc="30" dirty="0">
                <a:latin typeface="Arial MT"/>
                <a:cs typeface="Arial MT"/>
              </a:rPr>
              <a:t>supine</a:t>
            </a:r>
            <a:r>
              <a:rPr sz="2900" spc="-5" dirty="0">
                <a:latin typeface="Arial MT"/>
                <a:cs typeface="Arial MT"/>
              </a:rPr>
              <a:t> </a:t>
            </a:r>
            <a:r>
              <a:rPr sz="2900" spc="25" dirty="0">
                <a:latin typeface="Arial MT"/>
                <a:cs typeface="Arial MT"/>
              </a:rPr>
              <a:t>position</a:t>
            </a:r>
            <a:endParaRPr sz="2900">
              <a:latin typeface="Arial MT"/>
              <a:cs typeface="Arial MT"/>
            </a:endParaRPr>
          </a:p>
          <a:p>
            <a:pPr>
              <a:lnSpc>
                <a:spcPct val="100000"/>
              </a:lnSpc>
              <a:spcBef>
                <a:spcPts val="25"/>
              </a:spcBef>
              <a:buFont typeface="Arial MT"/>
              <a:buChar char="•"/>
            </a:pPr>
            <a:endParaRPr sz="2950">
              <a:latin typeface="Arial MT"/>
              <a:cs typeface="Arial MT"/>
            </a:endParaRPr>
          </a:p>
          <a:p>
            <a:pPr marL="990600" indent="-355600">
              <a:lnSpc>
                <a:spcPct val="100000"/>
              </a:lnSpc>
              <a:spcBef>
                <a:spcPts val="5"/>
              </a:spcBef>
              <a:buSzPct val="74137"/>
              <a:buChar char="•"/>
              <a:tabLst>
                <a:tab pos="989965" algn="l"/>
                <a:tab pos="990600" algn="l"/>
              </a:tabLst>
            </a:pPr>
            <a:r>
              <a:rPr sz="2900" spc="-20" dirty="0">
                <a:latin typeface="Arial MT"/>
                <a:cs typeface="Arial MT"/>
              </a:rPr>
              <a:t>Passive</a:t>
            </a:r>
            <a:r>
              <a:rPr sz="2900" spc="-5" dirty="0">
                <a:latin typeface="Arial MT"/>
                <a:cs typeface="Arial MT"/>
              </a:rPr>
              <a:t> </a:t>
            </a:r>
            <a:r>
              <a:rPr sz="2900" dirty="0">
                <a:latin typeface="Arial MT"/>
                <a:cs typeface="Arial MT"/>
              </a:rPr>
              <a:t>restraint</a:t>
            </a:r>
            <a:r>
              <a:rPr sz="2900" spc="-5" dirty="0">
                <a:latin typeface="Arial MT"/>
                <a:cs typeface="Arial MT"/>
              </a:rPr>
              <a:t> </a:t>
            </a:r>
            <a:r>
              <a:rPr sz="2900" spc="5" dirty="0">
                <a:latin typeface="Arial MT"/>
                <a:cs typeface="Arial MT"/>
              </a:rPr>
              <a:t>to</a:t>
            </a:r>
            <a:r>
              <a:rPr sz="2900" spc="-5" dirty="0">
                <a:latin typeface="Arial MT"/>
                <a:cs typeface="Arial MT"/>
              </a:rPr>
              <a:t> </a:t>
            </a:r>
            <a:r>
              <a:rPr sz="2900" spc="20" dirty="0">
                <a:latin typeface="Arial MT"/>
                <a:cs typeface="Arial MT"/>
              </a:rPr>
              <a:t>prevent</a:t>
            </a:r>
            <a:r>
              <a:rPr sz="2900" dirty="0">
                <a:latin typeface="Arial MT"/>
                <a:cs typeface="Arial MT"/>
              </a:rPr>
              <a:t> </a:t>
            </a:r>
            <a:r>
              <a:rPr sz="2900" spc="10" dirty="0">
                <a:latin typeface="Arial MT"/>
                <a:cs typeface="Arial MT"/>
              </a:rPr>
              <a:t>injury</a:t>
            </a:r>
            <a:endParaRPr sz="2900">
              <a:latin typeface="Arial MT"/>
              <a:cs typeface="Arial MT"/>
            </a:endParaRPr>
          </a:p>
          <a:p>
            <a:pPr>
              <a:lnSpc>
                <a:spcPct val="100000"/>
              </a:lnSpc>
              <a:spcBef>
                <a:spcPts val="25"/>
              </a:spcBef>
              <a:buFont typeface="Arial MT"/>
              <a:buChar char="•"/>
            </a:pPr>
            <a:endParaRPr sz="2950">
              <a:latin typeface="Arial MT"/>
              <a:cs typeface="Arial MT"/>
            </a:endParaRPr>
          </a:p>
          <a:p>
            <a:pPr marL="990600" indent="-355600">
              <a:lnSpc>
                <a:spcPct val="100000"/>
              </a:lnSpc>
              <a:buSzPct val="74137"/>
              <a:buChar char="•"/>
              <a:tabLst>
                <a:tab pos="989965" algn="l"/>
                <a:tab pos="990600" algn="l"/>
              </a:tabLst>
            </a:pPr>
            <a:r>
              <a:rPr sz="2900" dirty="0">
                <a:latin typeface="Arial MT"/>
                <a:cs typeface="Arial MT"/>
              </a:rPr>
              <a:t>If</a:t>
            </a:r>
            <a:r>
              <a:rPr sz="2900" spc="5" dirty="0">
                <a:latin typeface="Arial MT"/>
                <a:cs typeface="Arial MT"/>
              </a:rPr>
              <a:t> </a:t>
            </a:r>
            <a:r>
              <a:rPr sz="2900" spc="40" dirty="0">
                <a:latin typeface="Arial MT"/>
                <a:cs typeface="Arial MT"/>
              </a:rPr>
              <a:t>possible,</a:t>
            </a:r>
            <a:r>
              <a:rPr sz="2900" spc="5" dirty="0">
                <a:latin typeface="Arial MT"/>
                <a:cs typeface="Arial MT"/>
              </a:rPr>
              <a:t> </a:t>
            </a:r>
            <a:r>
              <a:rPr sz="2900" spc="15" dirty="0">
                <a:latin typeface="Arial MT"/>
                <a:cs typeface="Arial MT"/>
              </a:rPr>
              <a:t>turn</a:t>
            </a:r>
            <a:r>
              <a:rPr sz="2900" spc="5" dirty="0">
                <a:latin typeface="Arial MT"/>
                <a:cs typeface="Arial MT"/>
              </a:rPr>
              <a:t> </a:t>
            </a:r>
            <a:r>
              <a:rPr sz="2900" spc="25" dirty="0">
                <a:latin typeface="Arial MT"/>
                <a:cs typeface="Arial MT"/>
              </a:rPr>
              <a:t>patient</a:t>
            </a:r>
            <a:r>
              <a:rPr sz="2900" spc="10" dirty="0">
                <a:latin typeface="Arial MT"/>
                <a:cs typeface="Arial MT"/>
              </a:rPr>
              <a:t> </a:t>
            </a:r>
            <a:r>
              <a:rPr sz="2900" spc="5" dirty="0">
                <a:latin typeface="Arial MT"/>
                <a:cs typeface="Arial MT"/>
              </a:rPr>
              <a:t>to </a:t>
            </a:r>
            <a:r>
              <a:rPr sz="2900" spc="45" dirty="0">
                <a:latin typeface="Arial MT"/>
                <a:cs typeface="Arial MT"/>
              </a:rPr>
              <a:t>side</a:t>
            </a:r>
            <a:r>
              <a:rPr sz="2900" spc="5" dirty="0">
                <a:latin typeface="Arial MT"/>
                <a:cs typeface="Arial MT"/>
              </a:rPr>
              <a:t> to</a:t>
            </a:r>
            <a:r>
              <a:rPr sz="2900" spc="10" dirty="0">
                <a:latin typeface="Arial MT"/>
                <a:cs typeface="Arial MT"/>
              </a:rPr>
              <a:t> </a:t>
            </a:r>
            <a:r>
              <a:rPr sz="2900" spc="35" dirty="0">
                <a:latin typeface="Arial MT"/>
                <a:cs typeface="Arial MT"/>
              </a:rPr>
              <a:t>avoid</a:t>
            </a:r>
            <a:r>
              <a:rPr sz="2900" spc="5" dirty="0">
                <a:latin typeface="Arial MT"/>
                <a:cs typeface="Arial MT"/>
              </a:rPr>
              <a:t> </a:t>
            </a:r>
            <a:r>
              <a:rPr sz="2900" spc="45" dirty="0">
                <a:latin typeface="Arial MT"/>
                <a:cs typeface="Arial MT"/>
              </a:rPr>
              <a:t>possible</a:t>
            </a:r>
            <a:r>
              <a:rPr sz="2900" spc="5" dirty="0">
                <a:latin typeface="Arial MT"/>
                <a:cs typeface="Arial MT"/>
              </a:rPr>
              <a:t> </a:t>
            </a:r>
            <a:r>
              <a:rPr sz="2900" spc="20" dirty="0">
                <a:latin typeface="Arial MT"/>
                <a:cs typeface="Arial MT"/>
              </a:rPr>
              <a:t>aspiration</a:t>
            </a:r>
            <a:endParaRPr sz="2900">
              <a:latin typeface="Arial MT"/>
              <a:cs typeface="Arial M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20320">
              <a:lnSpc>
                <a:spcPct val="100000"/>
              </a:lnSpc>
              <a:spcBef>
                <a:spcPts val="100"/>
              </a:spcBef>
            </a:pPr>
            <a:r>
              <a:rPr spc="50" dirty="0"/>
              <a:t>Epilepsy</a:t>
            </a:r>
          </a:p>
        </p:txBody>
      </p:sp>
      <p:sp>
        <p:nvSpPr>
          <p:cNvPr id="3" name="object 3"/>
          <p:cNvSpPr txBox="1"/>
          <p:nvPr/>
        </p:nvSpPr>
        <p:spPr>
          <a:xfrm>
            <a:off x="990600" y="2915919"/>
            <a:ext cx="164465" cy="358775"/>
          </a:xfrm>
          <a:prstGeom prst="rect">
            <a:avLst/>
          </a:prstGeom>
        </p:spPr>
        <p:txBody>
          <a:bodyPr vert="horz" wrap="square" lIns="0" tIns="17145" rIns="0" bIns="0" rtlCol="0">
            <a:spAutoFit/>
          </a:bodyPr>
          <a:lstStyle/>
          <a:p>
            <a:pPr marL="12700">
              <a:lnSpc>
                <a:spcPct val="100000"/>
              </a:lnSpc>
              <a:spcBef>
                <a:spcPts val="135"/>
              </a:spcBef>
            </a:pPr>
            <a:r>
              <a:rPr sz="2150" spc="340" dirty="0">
                <a:latin typeface="Arial MT"/>
                <a:cs typeface="Arial MT"/>
              </a:rPr>
              <a:t>•</a:t>
            </a:r>
            <a:endParaRPr sz="2150">
              <a:latin typeface="Arial MT"/>
              <a:cs typeface="Arial MT"/>
            </a:endParaRPr>
          </a:p>
        </p:txBody>
      </p:sp>
      <p:sp>
        <p:nvSpPr>
          <p:cNvPr id="4" name="object 4"/>
          <p:cNvSpPr txBox="1"/>
          <p:nvPr/>
        </p:nvSpPr>
        <p:spPr>
          <a:xfrm>
            <a:off x="1270000" y="2855467"/>
            <a:ext cx="10695940" cy="5740400"/>
          </a:xfrm>
          <a:prstGeom prst="rect">
            <a:avLst/>
          </a:prstGeom>
        </p:spPr>
        <p:txBody>
          <a:bodyPr vert="horz" wrap="square" lIns="0" tIns="14604" rIns="0" bIns="0" rtlCol="0">
            <a:spAutoFit/>
          </a:bodyPr>
          <a:lstStyle/>
          <a:p>
            <a:pPr marL="88900">
              <a:lnSpc>
                <a:spcPct val="100000"/>
              </a:lnSpc>
              <a:spcBef>
                <a:spcPts val="114"/>
              </a:spcBef>
            </a:pPr>
            <a:r>
              <a:rPr sz="2900" spc="5" dirty="0">
                <a:latin typeface="Arial MT"/>
                <a:cs typeface="Arial MT"/>
              </a:rPr>
              <a:t>After</a:t>
            </a:r>
            <a:r>
              <a:rPr sz="2900" spc="-30" dirty="0">
                <a:latin typeface="Arial MT"/>
                <a:cs typeface="Arial MT"/>
              </a:rPr>
              <a:t> </a:t>
            </a:r>
            <a:r>
              <a:rPr sz="2900" spc="5" dirty="0">
                <a:latin typeface="Arial MT"/>
                <a:cs typeface="Arial MT"/>
              </a:rPr>
              <a:t>the</a:t>
            </a:r>
            <a:r>
              <a:rPr sz="2900" spc="-25" dirty="0">
                <a:latin typeface="Arial MT"/>
                <a:cs typeface="Arial MT"/>
              </a:rPr>
              <a:t> </a:t>
            </a:r>
            <a:r>
              <a:rPr sz="2900" dirty="0">
                <a:latin typeface="Arial MT"/>
                <a:cs typeface="Arial MT"/>
              </a:rPr>
              <a:t>seizure:</a:t>
            </a:r>
            <a:endParaRPr sz="2900">
              <a:latin typeface="Arial MT"/>
              <a:cs typeface="Arial MT"/>
            </a:endParaRPr>
          </a:p>
          <a:p>
            <a:pPr>
              <a:lnSpc>
                <a:spcPct val="100000"/>
              </a:lnSpc>
              <a:spcBef>
                <a:spcPts val="25"/>
              </a:spcBef>
            </a:pPr>
            <a:endParaRPr sz="2950">
              <a:latin typeface="Arial MT"/>
              <a:cs typeface="Arial MT"/>
            </a:endParaRPr>
          </a:p>
          <a:p>
            <a:pPr marL="977900" indent="-355600">
              <a:lnSpc>
                <a:spcPct val="100000"/>
              </a:lnSpc>
              <a:buSzPct val="74137"/>
              <a:buChar char="•"/>
              <a:tabLst>
                <a:tab pos="977265" algn="l"/>
                <a:tab pos="977900" algn="l"/>
              </a:tabLst>
            </a:pPr>
            <a:r>
              <a:rPr sz="2900" spc="40" dirty="0">
                <a:latin typeface="Arial MT"/>
                <a:cs typeface="Arial MT"/>
              </a:rPr>
              <a:t>Grand</a:t>
            </a:r>
            <a:r>
              <a:rPr sz="2900" dirty="0">
                <a:latin typeface="Arial MT"/>
                <a:cs typeface="Arial MT"/>
              </a:rPr>
              <a:t> </a:t>
            </a:r>
            <a:r>
              <a:rPr sz="2900" spc="5" dirty="0">
                <a:latin typeface="Arial MT"/>
                <a:cs typeface="Arial MT"/>
              </a:rPr>
              <a:t>mal </a:t>
            </a:r>
            <a:r>
              <a:rPr sz="2900" spc="-5" dirty="0">
                <a:latin typeface="Arial MT"/>
                <a:cs typeface="Arial MT"/>
              </a:rPr>
              <a:t>seizure</a:t>
            </a:r>
            <a:r>
              <a:rPr sz="2900" dirty="0">
                <a:latin typeface="Arial MT"/>
                <a:cs typeface="Arial MT"/>
              </a:rPr>
              <a:t> </a:t>
            </a:r>
            <a:r>
              <a:rPr sz="2900" spc="45" dirty="0">
                <a:latin typeface="Arial MT"/>
                <a:cs typeface="Arial MT"/>
              </a:rPr>
              <a:t>does</a:t>
            </a:r>
            <a:r>
              <a:rPr sz="2900" spc="5" dirty="0">
                <a:latin typeface="Arial MT"/>
                <a:cs typeface="Arial MT"/>
              </a:rPr>
              <a:t> not last</a:t>
            </a:r>
            <a:r>
              <a:rPr sz="2900" dirty="0">
                <a:latin typeface="Arial MT"/>
                <a:cs typeface="Arial MT"/>
              </a:rPr>
              <a:t> </a:t>
            </a:r>
            <a:r>
              <a:rPr sz="2900" spc="30" dirty="0">
                <a:latin typeface="Arial MT"/>
                <a:cs typeface="Arial MT"/>
              </a:rPr>
              <a:t>longer</a:t>
            </a:r>
            <a:r>
              <a:rPr sz="2900" spc="5" dirty="0">
                <a:latin typeface="Arial MT"/>
                <a:cs typeface="Arial MT"/>
              </a:rPr>
              <a:t> than a</a:t>
            </a:r>
            <a:r>
              <a:rPr sz="2900" dirty="0">
                <a:latin typeface="Arial MT"/>
                <a:cs typeface="Arial MT"/>
              </a:rPr>
              <a:t> </a:t>
            </a:r>
            <a:r>
              <a:rPr sz="2900" spc="5" dirty="0">
                <a:latin typeface="Arial MT"/>
                <a:cs typeface="Arial MT"/>
              </a:rPr>
              <a:t>few minutes</a:t>
            </a:r>
            <a:endParaRPr sz="2900">
              <a:latin typeface="Arial MT"/>
              <a:cs typeface="Arial MT"/>
            </a:endParaRPr>
          </a:p>
          <a:p>
            <a:pPr>
              <a:lnSpc>
                <a:spcPct val="100000"/>
              </a:lnSpc>
              <a:spcBef>
                <a:spcPts val="10"/>
              </a:spcBef>
              <a:buFont typeface="Arial MT"/>
              <a:buChar char="•"/>
            </a:pPr>
            <a:endParaRPr sz="2950">
              <a:latin typeface="Arial MT"/>
              <a:cs typeface="Arial MT"/>
            </a:endParaRPr>
          </a:p>
          <a:p>
            <a:pPr marL="977900" marR="1518285" indent="-355600">
              <a:lnSpc>
                <a:spcPct val="100600"/>
              </a:lnSpc>
              <a:buSzPct val="74137"/>
              <a:buChar char="•"/>
              <a:tabLst>
                <a:tab pos="977265" algn="l"/>
                <a:tab pos="977900" algn="l"/>
              </a:tabLst>
            </a:pPr>
            <a:r>
              <a:rPr sz="2900" spc="-20" dirty="0">
                <a:latin typeface="Arial MT"/>
                <a:cs typeface="Arial MT"/>
              </a:rPr>
              <a:t>Patient</a:t>
            </a:r>
            <a:r>
              <a:rPr sz="2900" dirty="0">
                <a:latin typeface="Arial MT"/>
                <a:cs typeface="Arial MT"/>
              </a:rPr>
              <a:t> </a:t>
            </a:r>
            <a:r>
              <a:rPr sz="2900" spc="5" dirty="0">
                <a:latin typeface="Arial MT"/>
                <a:cs typeface="Arial MT"/>
              </a:rPr>
              <a:t>may </a:t>
            </a:r>
            <a:r>
              <a:rPr sz="2900" dirty="0">
                <a:latin typeface="Arial MT"/>
                <a:cs typeface="Arial MT"/>
              </a:rPr>
              <a:t>fall</a:t>
            </a:r>
            <a:r>
              <a:rPr sz="2900" spc="5" dirty="0">
                <a:latin typeface="Arial MT"/>
                <a:cs typeface="Arial MT"/>
              </a:rPr>
              <a:t> into </a:t>
            </a:r>
            <a:r>
              <a:rPr sz="2900" spc="85" dirty="0">
                <a:latin typeface="Arial MT"/>
                <a:cs typeface="Arial MT"/>
              </a:rPr>
              <a:t>deep</a:t>
            </a:r>
            <a:r>
              <a:rPr sz="2900" dirty="0">
                <a:latin typeface="Arial MT"/>
                <a:cs typeface="Arial MT"/>
              </a:rPr>
              <a:t> </a:t>
            </a:r>
            <a:r>
              <a:rPr sz="2900" spc="35" dirty="0">
                <a:latin typeface="Arial MT"/>
                <a:cs typeface="Arial MT"/>
              </a:rPr>
              <a:t>sleep</a:t>
            </a:r>
            <a:r>
              <a:rPr sz="2900" spc="5" dirty="0">
                <a:latin typeface="Arial MT"/>
                <a:cs typeface="Arial MT"/>
              </a:rPr>
              <a:t> </a:t>
            </a:r>
            <a:r>
              <a:rPr sz="2900" spc="60" dirty="0">
                <a:latin typeface="Arial MT"/>
                <a:cs typeface="Arial MT"/>
              </a:rPr>
              <a:t>and</a:t>
            </a:r>
            <a:r>
              <a:rPr sz="2900" spc="5" dirty="0">
                <a:latin typeface="Arial MT"/>
                <a:cs typeface="Arial MT"/>
              </a:rPr>
              <a:t> may not </a:t>
            </a:r>
            <a:r>
              <a:rPr sz="2900" spc="85" dirty="0">
                <a:latin typeface="Arial MT"/>
                <a:cs typeface="Arial MT"/>
              </a:rPr>
              <a:t>be</a:t>
            </a:r>
            <a:r>
              <a:rPr sz="2900" dirty="0">
                <a:latin typeface="Arial MT"/>
                <a:cs typeface="Arial MT"/>
              </a:rPr>
              <a:t> </a:t>
            </a:r>
            <a:r>
              <a:rPr sz="2900" spc="5" dirty="0">
                <a:latin typeface="Arial MT"/>
                <a:cs typeface="Arial MT"/>
              </a:rPr>
              <a:t>a </a:t>
            </a:r>
            <a:r>
              <a:rPr sz="2900" spc="-790" dirty="0">
                <a:latin typeface="Arial MT"/>
                <a:cs typeface="Arial MT"/>
              </a:rPr>
              <a:t> </a:t>
            </a:r>
            <a:r>
              <a:rPr sz="2900" spc="15" dirty="0">
                <a:latin typeface="Arial MT"/>
                <a:cs typeface="Arial MT"/>
              </a:rPr>
              <a:t>rousable.</a:t>
            </a:r>
            <a:endParaRPr sz="2900">
              <a:latin typeface="Arial MT"/>
              <a:cs typeface="Arial MT"/>
            </a:endParaRPr>
          </a:p>
          <a:p>
            <a:pPr>
              <a:lnSpc>
                <a:spcPct val="100000"/>
              </a:lnSpc>
              <a:spcBef>
                <a:spcPts val="25"/>
              </a:spcBef>
              <a:buFont typeface="Arial MT"/>
              <a:buChar char="•"/>
            </a:pPr>
            <a:endParaRPr sz="2950">
              <a:latin typeface="Arial MT"/>
              <a:cs typeface="Arial MT"/>
            </a:endParaRPr>
          </a:p>
          <a:p>
            <a:pPr marL="977900" indent="-355600">
              <a:lnSpc>
                <a:spcPct val="100000"/>
              </a:lnSpc>
              <a:buSzPct val="74137"/>
              <a:buChar char="•"/>
              <a:tabLst>
                <a:tab pos="977265" algn="l"/>
                <a:tab pos="977900" algn="l"/>
              </a:tabLst>
            </a:pPr>
            <a:r>
              <a:rPr sz="2900" spc="-5" dirty="0">
                <a:latin typeface="Arial MT"/>
                <a:cs typeface="Arial MT"/>
              </a:rPr>
              <a:t>Provide</a:t>
            </a:r>
            <a:r>
              <a:rPr sz="2900" dirty="0">
                <a:latin typeface="Arial MT"/>
                <a:cs typeface="Arial MT"/>
              </a:rPr>
              <a:t> </a:t>
            </a:r>
            <a:r>
              <a:rPr sz="2900" spc="5" dirty="0">
                <a:latin typeface="Arial MT"/>
                <a:cs typeface="Arial MT"/>
              </a:rPr>
              <a:t>100% </a:t>
            </a:r>
            <a:r>
              <a:rPr sz="2900" spc="30" dirty="0">
                <a:latin typeface="Arial MT"/>
                <a:cs typeface="Arial MT"/>
              </a:rPr>
              <a:t>oxygen,</a:t>
            </a:r>
            <a:r>
              <a:rPr sz="2900" dirty="0">
                <a:latin typeface="Arial MT"/>
                <a:cs typeface="Arial MT"/>
              </a:rPr>
              <a:t> </a:t>
            </a:r>
            <a:r>
              <a:rPr sz="2900" spc="5" dirty="0">
                <a:latin typeface="Arial MT"/>
                <a:cs typeface="Arial MT"/>
              </a:rPr>
              <a:t>maintain </a:t>
            </a:r>
            <a:r>
              <a:rPr sz="2900" spc="-35" dirty="0">
                <a:latin typeface="Arial MT"/>
                <a:cs typeface="Arial MT"/>
              </a:rPr>
              <a:t>airway,</a:t>
            </a:r>
            <a:r>
              <a:rPr sz="2900" dirty="0">
                <a:latin typeface="Arial MT"/>
                <a:cs typeface="Arial MT"/>
              </a:rPr>
              <a:t> </a:t>
            </a:r>
            <a:r>
              <a:rPr sz="2900" spc="30" dirty="0">
                <a:latin typeface="Arial MT"/>
                <a:cs typeface="Arial MT"/>
              </a:rPr>
              <a:t>suction</a:t>
            </a:r>
            <a:r>
              <a:rPr sz="2900" spc="5" dirty="0">
                <a:latin typeface="Arial MT"/>
                <a:cs typeface="Arial MT"/>
              </a:rPr>
              <a:t> </a:t>
            </a:r>
            <a:r>
              <a:rPr sz="2900" dirty="0">
                <a:latin typeface="Arial MT"/>
                <a:cs typeface="Arial MT"/>
              </a:rPr>
              <a:t>if</a:t>
            </a:r>
            <a:r>
              <a:rPr sz="2900" spc="5" dirty="0">
                <a:latin typeface="Arial MT"/>
                <a:cs typeface="Arial MT"/>
              </a:rPr>
              <a:t> </a:t>
            </a:r>
            <a:r>
              <a:rPr sz="2900" spc="45" dirty="0">
                <a:latin typeface="Arial MT"/>
                <a:cs typeface="Arial MT"/>
              </a:rPr>
              <a:t>possible</a:t>
            </a:r>
            <a:endParaRPr sz="2900">
              <a:latin typeface="Arial MT"/>
              <a:cs typeface="Arial MT"/>
            </a:endParaRPr>
          </a:p>
          <a:p>
            <a:pPr>
              <a:lnSpc>
                <a:spcPct val="100000"/>
              </a:lnSpc>
              <a:spcBef>
                <a:spcPts val="30"/>
              </a:spcBef>
              <a:buFont typeface="Arial MT"/>
              <a:buChar char="•"/>
            </a:pPr>
            <a:endParaRPr sz="2950">
              <a:latin typeface="Arial MT"/>
              <a:cs typeface="Arial MT"/>
            </a:endParaRPr>
          </a:p>
          <a:p>
            <a:pPr marL="977900" indent="-355600">
              <a:lnSpc>
                <a:spcPct val="100000"/>
              </a:lnSpc>
              <a:buSzPct val="74137"/>
              <a:buChar char="•"/>
              <a:tabLst>
                <a:tab pos="977265" algn="l"/>
                <a:tab pos="977900" algn="l"/>
              </a:tabLst>
            </a:pPr>
            <a:r>
              <a:rPr sz="2900" spc="-20" dirty="0">
                <a:latin typeface="Arial MT"/>
                <a:cs typeface="Arial MT"/>
              </a:rPr>
              <a:t>Within</a:t>
            </a:r>
            <a:r>
              <a:rPr sz="2900" dirty="0">
                <a:latin typeface="Arial MT"/>
                <a:cs typeface="Arial MT"/>
              </a:rPr>
              <a:t> </a:t>
            </a:r>
            <a:r>
              <a:rPr sz="2900" spc="5" dirty="0">
                <a:latin typeface="Arial MT"/>
                <a:cs typeface="Arial MT"/>
              </a:rPr>
              <a:t>a few minutes </a:t>
            </a:r>
            <a:r>
              <a:rPr sz="2900" spc="25" dirty="0">
                <a:latin typeface="Arial MT"/>
                <a:cs typeface="Arial MT"/>
              </a:rPr>
              <a:t>patient</a:t>
            </a:r>
            <a:r>
              <a:rPr sz="2900" spc="5" dirty="0">
                <a:latin typeface="Arial MT"/>
                <a:cs typeface="Arial MT"/>
              </a:rPr>
              <a:t> </a:t>
            </a:r>
            <a:r>
              <a:rPr sz="2900" spc="30" dirty="0">
                <a:latin typeface="Arial MT"/>
                <a:cs typeface="Arial MT"/>
              </a:rPr>
              <a:t>should</a:t>
            </a:r>
            <a:r>
              <a:rPr sz="2900" spc="5" dirty="0">
                <a:latin typeface="Arial MT"/>
                <a:cs typeface="Arial MT"/>
              </a:rPr>
              <a:t> </a:t>
            </a:r>
            <a:r>
              <a:rPr sz="2900" spc="20" dirty="0">
                <a:latin typeface="Arial MT"/>
                <a:cs typeface="Arial MT"/>
              </a:rPr>
              <a:t>regain</a:t>
            </a:r>
            <a:r>
              <a:rPr sz="2900" spc="5" dirty="0">
                <a:latin typeface="Arial MT"/>
                <a:cs typeface="Arial MT"/>
              </a:rPr>
              <a:t> </a:t>
            </a:r>
            <a:r>
              <a:rPr sz="2900" spc="30" dirty="0">
                <a:latin typeface="Arial MT"/>
                <a:cs typeface="Arial MT"/>
              </a:rPr>
              <a:t>consciousness.</a:t>
            </a:r>
            <a:endParaRPr sz="2900">
              <a:latin typeface="Arial MT"/>
              <a:cs typeface="Arial MT"/>
            </a:endParaRPr>
          </a:p>
          <a:p>
            <a:pPr>
              <a:lnSpc>
                <a:spcPct val="100000"/>
              </a:lnSpc>
              <a:spcBef>
                <a:spcPts val="5"/>
              </a:spcBef>
              <a:buFont typeface="Arial MT"/>
              <a:buChar char="•"/>
            </a:pPr>
            <a:endParaRPr sz="2950">
              <a:latin typeface="Arial MT"/>
              <a:cs typeface="Arial MT"/>
            </a:endParaRPr>
          </a:p>
          <a:p>
            <a:pPr marL="977900" marR="1627505" indent="-355600">
              <a:lnSpc>
                <a:spcPct val="100600"/>
              </a:lnSpc>
              <a:buSzPct val="74137"/>
              <a:buChar char="•"/>
              <a:tabLst>
                <a:tab pos="977265" algn="l"/>
                <a:tab pos="977900" algn="l"/>
              </a:tabLst>
            </a:pPr>
            <a:r>
              <a:rPr sz="2900" dirty="0">
                <a:latin typeface="Arial MT"/>
                <a:cs typeface="Arial MT"/>
              </a:rPr>
              <a:t>If </a:t>
            </a:r>
            <a:r>
              <a:rPr sz="2900" spc="5" dirty="0">
                <a:latin typeface="Arial MT"/>
                <a:cs typeface="Arial MT"/>
              </a:rPr>
              <a:t>the </a:t>
            </a:r>
            <a:r>
              <a:rPr sz="2900" spc="-5" dirty="0">
                <a:latin typeface="Arial MT"/>
                <a:cs typeface="Arial MT"/>
              </a:rPr>
              <a:t>seizure </a:t>
            </a:r>
            <a:r>
              <a:rPr sz="2900" spc="5" dirty="0">
                <a:latin typeface="Arial MT"/>
                <a:cs typeface="Arial MT"/>
              </a:rPr>
              <a:t>lasts </a:t>
            </a:r>
            <a:r>
              <a:rPr sz="2900" spc="30" dirty="0">
                <a:latin typeface="Arial MT"/>
                <a:cs typeface="Arial MT"/>
              </a:rPr>
              <a:t>longer </a:t>
            </a:r>
            <a:r>
              <a:rPr sz="2900" spc="5" dirty="0">
                <a:latin typeface="Arial MT"/>
                <a:cs typeface="Arial MT"/>
              </a:rPr>
              <a:t>than 15 minutes (status </a:t>
            </a:r>
            <a:r>
              <a:rPr sz="2900" spc="-795" dirty="0">
                <a:latin typeface="Arial MT"/>
                <a:cs typeface="Arial MT"/>
              </a:rPr>
              <a:t> </a:t>
            </a:r>
            <a:r>
              <a:rPr sz="2900" spc="45" dirty="0">
                <a:latin typeface="Arial MT"/>
                <a:cs typeface="Arial MT"/>
              </a:rPr>
              <a:t>epileptics),</a:t>
            </a:r>
            <a:r>
              <a:rPr sz="2900" spc="-5" dirty="0">
                <a:latin typeface="Arial MT"/>
                <a:cs typeface="Arial MT"/>
              </a:rPr>
              <a:t> </a:t>
            </a:r>
            <a:r>
              <a:rPr sz="2900" spc="25" dirty="0">
                <a:latin typeface="Arial MT"/>
                <a:cs typeface="Arial MT"/>
              </a:rPr>
              <a:t>activate</a:t>
            </a:r>
            <a:r>
              <a:rPr sz="2900" dirty="0">
                <a:latin typeface="Arial MT"/>
                <a:cs typeface="Arial MT"/>
              </a:rPr>
              <a:t> </a:t>
            </a:r>
            <a:r>
              <a:rPr sz="2900" spc="-75" dirty="0">
                <a:latin typeface="Arial MT"/>
                <a:cs typeface="Arial MT"/>
              </a:rPr>
              <a:t>EMS.</a:t>
            </a:r>
            <a:endParaRPr sz="2900">
              <a:latin typeface="Arial MT"/>
              <a:cs typeface="Arial M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57700" y="876300"/>
            <a:ext cx="4090670" cy="1244600"/>
          </a:xfrm>
          <a:prstGeom prst="rect">
            <a:avLst/>
          </a:prstGeom>
        </p:spPr>
        <p:txBody>
          <a:bodyPr vert="horz" wrap="square" lIns="0" tIns="12700" rIns="0" bIns="0" rtlCol="0">
            <a:spAutoFit/>
          </a:bodyPr>
          <a:lstStyle/>
          <a:p>
            <a:pPr marL="12700">
              <a:lnSpc>
                <a:spcPct val="100000"/>
              </a:lnSpc>
              <a:spcBef>
                <a:spcPts val="100"/>
              </a:spcBef>
            </a:pPr>
            <a:r>
              <a:rPr spc="50" dirty="0"/>
              <a:t>Diabetes</a:t>
            </a:r>
          </a:p>
        </p:txBody>
      </p:sp>
      <p:sp>
        <p:nvSpPr>
          <p:cNvPr id="3" name="object 3"/>
          <p:cNvSpPr txBox="1"/>
          <p:nvPr/>
        </p:nvSpPr>
        <p:spPr>
          <a:xfrm>
            <a:off x="990600" y="3356484"/>
            <a:ext cx="196850" cy="436880"/>
          </a:xfrm>
          <a:prstGeom prst="rect">
            <a:avLst/>
          </a:prstGeom>
        </p:spPr>
        <p:txBody>
          <a:bodyPr vert="horz" wrap="square" lIns="0" tIns="12700" rIns="0" bIns="0" rtlCol="0">
            <a:spAutoFit/>
          </a:bodyPr>
          <a:lstStyle/>
          <a:p>
            <a:pPr marL="12700">
              <a:lnSpc>
                <a:spcPct val="100000"/>
              </a:lnSpc>
              <a:spcBef>
                <a:spcPts val="100"/>
              </a:spcBef>
            </a:pPr>
            <a:r>
              <a:rPr sz="2700" spc="400" dirty="0">
                <a:latin typeface="Arial MT"/>
                <a:cs typeface="Arial MT"/>
              </a:rPr>
              <a:t>•</a:t>
            </a:r>
            <a:endParaRPr sz="2700">
              <a:latin typeface="Arial MT"/>
              <a:cs typeface="Arial MT"/>
            </a:endParaRPr>
          </a:p>
        </p:txBody>
      </p:sp>
      <p:sp>
        <p:nvSpPr>
          <p:cNvPr id="4" name="object 4"/>
          <p:cNvSpPr txBox="1"/>
          <p:nvPr/>
        </p:nvSpPr>
        <p:spPr>
          <a:xfrm>
            <a:off x="1435100" y="3289300"/>
            <a:ext cx="3785870" cy="574040"/>
          </a:xfrm>
          <a:prstGeom prst="rect">
            <a:avLst/>
          </a:prstGeom>
        </p:spPr>
        <p:txBody>
          <a:bodyPr vert="horz" wrap="square" lIns="0" tIns="12700" rIns="0" bIns="0" rtlCol="0">
            <a:spAutoFit/>
          </a:bodyPr>
          <a:lstStyle/>
          <a:p>
            <a:pPr marL="12700">
              <a:lnSpc>
                <a:spcPct val="100000"/>
              </a:lnSpc>
              <a:spcBef>
                <a:spcPts val="100"/>
              </a:spcBef>
            </a:pPr>
            <a:r>
              <a:rPr sz="3600" spc="-80" dirty="0">
                <a:latin typeface="Arial MT"/>
                <a:cs typeface="Arial MT"/>
              </a:rPr>
              <a:t>Type</a:t>
            </a:r>
            <a:r>
              <a:rPr sz="3600" spc="-15" dirty="0">
                <a:latin typeface="Arial MT"/>
                <a:cs typeface="Arial MT"/>
              </a:rPr>
              <a:t> </a:t>
            </a:r>
            <a:r>
              <a:rPr sz="3600" spc="-5" dirty="0">
                <a:latin typeface="Arial MT"/>
                <a:cs typeface="Arial MT"/>
              </a:rPr>
              <a:t>1</a:t>
            </a:r>
            <a:r>
              <a:rPr sz="3600" spc="-15" dirty="0">
                <a:latin typeface="Arial MT"/>
                <a:cs typeface="Arial MT"/>
              </a:rPr>
              <a:t> </a:t>
            </a:r>
            <a:r>
              <a:rPr sz="3600" spc="65" dirty="0">
                <a:latin typeface="Arial MT"/>
                <a:cs typeface="Arial MT"/>
              </a:rPr>
              <a:t>and</a:t>
            </a:r>
            <a:r>
              <a:rPr sz="3600" spc="-15" dirty="0">
                <a:latin typeface="Arial MT"/>
                <a:cs typeface="Arial MT"/>
              </a:rPr>
              <a:t> </a:t>
            </a:r>
            <a:r>
              <a:rPr sz="3600" spc="-80" dirty="0">
                <a:latin typeface="Arial MT"/>
                <a:cs typeface="Arial MT"/>
              </a:rPr>
              <a:t>Type</a:t>
            </a:r>
            <a:r>
              <a:rPr sz="3600" spc="-15" dirty="0">
                <a:latin typeface="Arial MT"/>
                <a:cs typeface="Arial MT"/>
              </a:rPr>
              <a:t> </a:t>
            </a:r>
            <a:r>
              <a:rPr sz="3600" spc="-5" dirty="0">
                <a:latin typeface="Arial MT"/>
                <a:cs typeface="Arial MT"/>
              </a:rPr>
              <a:t>2</a:t>
            </a:r>
            <a:endParaRPr sz="3600">
              <a:latin typeface="Arial MT"/>
              <a:cs typeface="Arial MT"/>
            </a:endParaRPr>
          </a:p>
        </p:txBody>
      </p:sp>
      <p:sp>
        <p:nvSpPr>
          <p:cNvPr id="5" name="object 5"/>
          <p:cNvSpPr txBox="1"/>
          <p:nvPr/>
        </p:nvSpPr>
        <p:spPr>
          <a:xfrm>
            <a:off x="990600" y="4435984"/>
            <a:ext cx="196850" cy="436880"/>
          </a:xfrm>
          <a:prstGeom prst="rect">
            <a:avLst/>
          </a:prstGeom>
        </p:spPr>
        <p:txBody>
          <a:bodyPr vert="horz" wrap="square" lIns="0" tIns="12700" rIns="0" bIns="0" rtlCol="0">
            <a:spAutoFit/>
          </a:bodyPr>
          <a:lstStyle/>
          <a:p>
            <a:pPr marL="12700">
              <a:lnSpc>
                <a:spcPct val="100000"/>
              </a:lnSpc>
              <a:spcBef>
                <a:spcPts val="100"/>
              </a:spcBef>
            </a:pPr>
            <a:r>
              <a:rPr sz="2700" spc="400" dirty="0">
                <a:latin typeface="Arial MT"/>
                <a:cs typeface="Arial MT"/>
              </a:rPr>
              <a:t>•</a:t>
            </a:r>
            <a:endParaRPr sz="2700">
              <a:latin typeface="Arial MT"/>
              <a:cs typeface="Arial MT"/>
            </a:endParaRPr>
          </a:p>
        </p:txBody>
      </p:sp>
      <p:sp>
        <p:nvSpPr>
          <p:cNvPr id="6" name="object 6"/>
          <p:cNvSpPr txBox="1"/>
          <p:nvPr/>
        </p:nvSpPr>
        <p:spPr>
          <a:xfrm>
            <a:off x="1435100" y="4368800"/>
            <a:ext cx="9566275" cy="1120140"/>
          </a:xfrm>
          <a:prstGeom prst="rect">
            <a:avLst/>
          </a:prstGeom>
        </p:spPr>
        <p:txBody>
          <a:bodyPr vert="horz" wrap="square" lIns="0" tIns="27939" rIns="0" bIns="0" rtlCol="0">
            <a:spAutoFit/>
          </a:bodyPr>
          <a:lstStyle/>
          <a:p>
            <a:pPr marL="12700" marR="5080">
              <a:lnSpc>
                <a:spcPts val="4300"/>
              </a:lnSpc>
              <a:spcBef>
                <a:spcPts val="219"/>
              </a:spcBef>
            </a:pPr>
            <a:r>
              <a:rPr sz="3600" spc="-80" dirty="0">
                <a:latin typeface="Arial MT"/>
                <a:cs typeface="Arial MT"/>
              </a:rPr>
              <a:t>Type</a:t>
            </a:r>
            <a:r>
              <a:rPr sz="3600" dirty="0">
                <a:latin typeface="Arial MT"/>
                <a:cs typeface="Arial MT"/>
              </a:rPr>
              <a:t> </a:t>
            </a:r>
            <a:r>
              <a:rPr sz="3600" spc="-5" dirty="0">
                <a:latin typeface="Arial MT"/>
                <a:cs typeface="Arial MT"/>
              </a:rPr>
              <a:t>2</a:t>
            </a:r>
            <a:r>
              <a:rPr sz="3600" dirty="0">
                <a:latin typeface="Arial MT"/>
                <a:cs typeface="Arial MT"/>
              </a:rPr>
              <a:t> </a:t>
            </a:r>
            <a:r>
              <a:rPr sz="3600" spc="20" dirty="0">
                <a:latin typeface="Arial MT"/>
                <a:cs typeface="Arial MT"/>
              </a:rPr>
              <a:t>generally</a:t>
            </a:r>
            <a:r>
              <a:rPr sz="3600" dirty="0">
                <a:latin typeface="Arial MT"/>
                <a:cs typeface="Arial MT"/>
              </a:rPr>
              <a:t> </a:t>
            </a:r>
            <a:r>
              <a:rPr sz="3600" spc="-5" dirty="0">
                <a:latin typeface="Arial MT"/>
                <a:cs typeface="Arial MT"/>
              </a:rPr>
              <a:t>a</a:t>
            </a:r>
            <a:r>
              <a:rPr sz="3600" dirty="0">
                <a:latin typeface="Arial MT"/>
                <a:cs typeface="Arial MT"/>
              </a:rPr>
              <a:t> </a:t>
            </a:r>
            <a:r>
              <a:rPr sz="3600" spc="25" dirty="0">
                <a:latin typeface="Arial MT"/>
                <a:cs typeface="Arial MT"/>
              </a:rPr>
              <a:t>disease</a:t>
            </a:r>
            <a:r>
              <a:rPr sz="3600" dirty="0">
                <a:latin typeface="Arial MT"/>
                <a:cs typeface="Arial MT"/>
              </a:rPr>
              <a:t> of</a:t>
            </a:r>
            <a:r>
              <a:rPr sz="3600" spc="5" dirty="0">
                <a:latin typeface="Arial MT"/>
                <a:cs typeface="Arial MT"/>
              </a:rPr>
              <a:t> </a:t>
            </a:r>
            <a:r>
              <a:rPr sz="3600" spc="40" dirty="0">
                <a:latin typeface="Arial MT"/>
                <a:cs typeface="Arial MT"/>
              </a:rPr>
              <a:t>adulthood</a:t>
            </a:r>
            <a:r>
              <a:rPr sz="3600" dirty="0">
                <a:latin typeface="Arial MT"/>
                <a:cs typeface="Arial MT"/>
              </a:rPr>
              <a:t> </a:t>
            </a:r>
            <a:r>
              <a:rPr sz="3600" spc="30" dirty="0">
                <a:latin typeface="Arial MT"/>
                <a:cs typeface="Arial MT"/>
              </a:rPr>
              <a:t>(sadly </a:t>
            </a:r>
            <a:r>
              <a:rPr sz="3600" spc="-985" dirty="0">
                <a:latin typeface="Arial MT"/>
                <a:cs typeface="Arial MT"/>
              </a:rPr>
              <a:t> </a:t>
            </a:r>
            <a:r>
              <a:rPr sz="3600" spc="-5" dirty="0">
                <a:latin typeface="Arial MT"/>
                <a:cs typeface="Arial MT"/>
              </a:rPr>
              <a:t>some </a:t>
            </a:r>
            <a:r>
              <a:rPr sz="3600" spc="40" dirty="0">
                <a:latin typeface="Arial MT"/>
                <a:cs typeface="Arial MT"/>
              </a:rPr>
              <a:t>children</a:t>
            </a:r>
            <a:r>
              <a:rPr sz="3600" dirty="0">
                <a:latin typeface="Arial MT"/>
                <a:cs typeface="Arial MT"/>
              </a:rPr>
              <a:t> </a:t>
            </a:r>
            <a:r>
              <a:rPr sz="3600" spc="-25" dirty="0">
                <a:latin typeface="Arial MT"/>
                <a:cs typeface="Arial MT"/>
              </a:rPr>
              <a:t>are</a:t>
            </a:r>
            <a:r>
              <a:rPr sz="3600" dirty="0">
                <a:latin typeface="Arial MT"/>
                <a:cs typeface="Arial MT"/>
              </a:rPr>
              <a:t> </a:t>
            </a:r>
            <a:r>
              <a:rPr sz="3600" spc="50" dirty="0">
                <a:latin typeface="Arial MT"/>
                <a:cs typeface="Arial MT"/>
              </a:rPr>
              <a:t>developing)</a:t>
            </a:r>
            <a:endParaRPr sz="3600">
              <a:latin typeface="Arial MT"/>
              <a:cs typeface="Arial MT"/>
            </a:endParaRPr>
          </a:p>
        </p:txBody>
      </p:sp>
      <p:sp>
        <p:nvSpPr>
          <p:cNvPr id="7" name="object 7"/>
          <p:cNvSpPr txBox="1"/>
          <p:nvPr/>
        </p:nvSpPr>
        <p:spPr>
          <a:xfrm>
            <a:off x="990600" y="6061584"/>
            <a:ext cx="196850" cy="436880"/>
          </a:xfrm>
          <a:prstGeom prst="rect">
            <a:avLst/>
          </a:prstGeom>
        </p:spPr>
        <p:txBody>
          <a:bodyPr vert="horz" wrap="square" lIns="0" tIns="12700" rIns="0" bIns="0" rtlCol="0">
            <a:spAutoFit/>
          </a:bodyPr>
          <a:lstStyle/>
          <a:p>
            <a:pPr marL="12700">
              <a:lnSpc>
                <a:spcPct val="100000"/>
              </a:lnSpc>
              <a:spcBef>
                <a:spcPts val="100"/>
              </a:spcBef>
            </a:pPr>
            <a:r>
              <a:rPr sz="2700" spc="400" dirty="0">
                <a:latin typeface="Arial MT"/>
                <a:cs typeface="Arial MT"/>
              </a:rPr>
              <a:t>•</a:t>
            </a:r>
            <a:endParaRPr sz="2700">
              <a:latin typeface="Arial MT"/>
              <a:cs typeface="Arial MT"/>
            </a:endParaRPr>
          </a:p>
        </p:txBody>
      </p:sp>
      <p:sp>
        <p:nvSpPr>
          <p:cNvPr id="8" name="object 8"/>
          <p:cNvSpPr txBox="1"/>
          <p:nvPr/>
        </p:nvSpPr>
        <p:spPr>
          <a:xfrm>
            <a:off x="1409700" y="5994400"/>
            <a:ext cx="10244455" cy="2199640"/>
          </a:xfrm>
          <a:prstGeom prst="rect">
            <a:avLst/>
          </a:prstGeom>
        </p:spPr>
        <p:txBody>
          <a:bodyPr vert="horz" wrap="square" lIns="0" tIns="33020" rIns="0" bIns="0" rtlCol="0">
            <a:spAutoFit/>
          </a:bodyPr>
          <a:lstStyle/>
          <a:p>
            <a:pPr marL="38100" marR="30480">
              <a:lnSpc>
                <a:spcPts val="4300"/>
              </a:lnSpc>
              <a:spcBef>
                <a:spcPts val="260"/>
              </a:spcBef>
            </a:pPr>
            <a:r>
              <a:rPr sz="3600" spc="-80" dirty="0">
                <a:latin typeface="Arial MT"/>
                <a:cs typeface="Arial MT"/>
              </a:rPr>
              <a:t>Type</a:t>
            </a:r>
            <a:r>
              <a:rPr sz="3600" dirty="0">
                <a:latin typeface="Arial MT"/>
                <a:cs typeface="Arial MT"/>
              </a:rPr>
              <a:t> </a:t>
            </a:r>
            <a:r>
              <a:rPr sz="3600" spc="-5" dirty="0">
                <a:latin typeface="Arial MT"/>
                <a:cs typeface="Arial MT"/>
              </a:rPr>
              <a:t>1</a:t>
            </a:r>
            <a:r>
              <a:rPr sz="3600" dirty="0">
                <a:latin typeface="Arial MT"/>
                <a:cs typeface="Arial MT"/>
              </a:rPr>
              <a:t> </a:t>
            </a:r>
            <a:r>
              <a:rPr sz="3600" spc="45" dirty="0">
                <a:latin typeface="Arial MT"/>
                <a:cs typeface="Arial MT"/>
              </a:rPr>
              <a:t>characterized</a:t>
            </a:r>
            <a:r>
              <a:rPr sz="3600" dirty="0">
                <a:latin typeface="Arial MT"/>
                <a:cs typeface="Arial MT"/>
              </a:rPr>
              <a:t> </a:t>
            </a:r>
            <a:r>
              <a:rPr sz="3600" spc="95" dirty="0">
                <a:latin typeface="Arial MT"/>
                <a:cs typeface="Arial MT"/>
              </a:rPr>
              <a:t>by</a:t>
            </a:r>
            <a:r>
              <a:rPr sz="3600" dirty="0">
                <a:latin typeface="Arial MT"/>
                <a:cs typeface="Arial MT"/>
              </a:rPr>
              <a:t> </a:t>
            </a:r>
            <a:r>
              <a:rPr sz="3600" spc="50" dirty="0">
                <a:latin typeface="Arial MT"/>
                <a:cs typeface="Arial MT"/>
              </a:rPr>
              <a:t>lack</a:t>
            </a:r>
            <a:r>
              <a:rPr sz="3600" dirty="0">
                <a:latin typeface="Arial MT"/>
                <a:cs typeface="Arial MT"/>
              </a:rPr>
              <a:t> of </a:t>
            </a:r>
            <a:r>
              <a:rPr sz="3600" spc="-5" dirty="0">
                <a:latin typeface="Arial MT"/>
                <a:cs typeface="Arial MT"/>
              </a:rPr>
              <a:t>insulin</a:t>
            </a:r>
            <a:r>
              <a:rPr sz="3600" dirty="0">
                <a:latin typeface="Arial MT"/>
                <a:cs typeface="Arial MT"/>
              </a:rPr>
              <a:t> </a:t>
            </a:r>
            <a:r>
              <a:rPr sz="3600" spc="50" dirty="0">
                <a:latin typeface="Arial MT"/>
                <a:cs typeface="Arial MT"/>
              </a:rPr>
              <a:t>production </a:t>
            </a:r>
            <a:r>
              <a:rPr sz="3600" spc="-985" dirty="0">
                <a:latin typeface="Arial MT"/>
                <a:cs typeface="Arial MT"/>
              </a:rPr>
              <a:t> </a:t>
            </a:r>
            <a:r>
              <a:rPr sz="3600" spc="-20" dirty="0">
                <a:latin typeface="Arial MT"/>
                <a:cs typeface="Arial MT"/>
              </a:rPr>
              <a:t>from</a:t>
            </a:r>
            <a:r>
              <a:rPr sz="3600" spc="-5" dirty="0">
                <a:latin typeface="Arial MT"/>
                <a:cs typeface="Arial MT"/>
              </a:rPr>
              <a:t> </a:t>
            </a:r>
            <a:r>
              <a:rPr sz="3600" dirty="0">
                <a:latin typeface="Arial MT"/>
                <a:cs typeface="Arial MT"/>
              </a:rPr>
              <a:t>the </a:t>
            </a:r>
            <a:r>
              <a:rPr sz="3600" spc="35" dirty="0">
                <a:latin typeface="Arial MT"/>
                <a:cs typeface="Arial MT"/>
              </a:rPr>
              <a:t>pancreas.</a:t>
            </a:r>
            <a:endParaRPr sz="3600">
              <a:latin typeface="Arial MT"/>
              <a:cs typeface="Arial MT"/>
            </a:endParaRPr>
          </a:p>
          <a:p>
            <a:pPr>
              <a:lnSpc>
                <a:spcPct val="100000"/>
              </a:lnSpc>
              <a:spcBef>
                <a:spcPts val="15"/>
              </a:spcBef>
            </a:pPr>
            <a:endParaRPr sz="3500">
              <a:latin typeface="Arial MT"/>
              <a:cs typeface="Arial MT"/>
            </a:endParaRPr>
          </a:p>
          <a:p>
            <a:pPr marL="927100" indent="-444500">
              <a:lnSpc>
                <a:spcPct val="100000"/>
              </a:lnSpc>
              <a:buSzPct val="75000"/>
              <a:buChar char="•"/>
              <a:tabLst>
                <a:tab pos="926465" algn="l"/>
                <a:tab pos="927100" algn="l"/>
              </a:tabLst>
            </a:pPr>
            <a:r>
              <a:rPr sz="3600" spc="15" dirty="0">
                <a:latin typeface="Arial MT"/>
                <a:cs typeface="Arial MT"/>
              </a:rPr>
              <a:t>Supplement</a:t>
            </a:r>
            <a:r>
              <a:rPr sz="3600" dirty="0">
                <a:latin typeface="Arial MT"/>
                <a:cs typeface="Arial MT"/>
              </a:rPr>
              <a:t> </a:t>
            </a:r>
            <a:r>
              <a:rPr sz="3600" spc="-5" dirty="0">
                <a:latin typeface="Arial MT"/>
                <a:cs typeface="Arial MT"/>
              </a:rPr>
              <a:t>with</a:t>
            </a:r>
            <a:r>
              <a:rPr sz="3600" dirty="0">
                <a:latin typeface="Arial MT"/>
                <a:cs typeface="Arial MT"/>
              </a:rPr>
              <a:t> </a:t>
            </a:r>
            <a:r>
              <a:rPr sz="3600" spc="-5" dirty="0">
                <a:latin typeface="Arial MT"/>
                <a:cs typeface="Arial MT"/>
              </a:rPr>
              <a:t>insulin</a:t>
            </a:r>
            <a:r>
              <a:rPr sz="3600" spc="5" dirty="0">
                <a:latin typeface="Arial MT"/>
                <a:cs typeface="Arial MT"/>
              </a:rPr>
              <a:t> </a:t>
            </a:r>
            <a:r>
              <a:rPr sz="3600" spc="20" dirty="0">
                <a:latin typeface="Arial MT"/>
                <a:cs typeface="Arial MT"/>
              </a:rPr>
              <a:t>injection</a:t>
            </a:r>
            <a:endParaRPr sz="3600">
              <a:latin typeface="Arial MT"/>
              <a:cs typeface="Arial M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57700" y="876300"/>
            <a:ext cx="4090670" cy="1244600"/>
          </a:xfrm>
          <a:prstGeom prst="rect">
            <a:avLst/>
          </a:prstGeom>
        </p:spPr>
        <p:txBody>
          <a:bodyPr vert="horz" wrap="square" lIns="0" tIns="12700" rIns="0" bIns="0" rtlCol="0">
            <a:spAutoFit/>
          </a:bodyPr>
          <a:lstStyle/>
          <a:p>
            <a:pPr marL="12700">
              <a:lnSpc>
                <a:spcPct val="100000"/>
              </a:lnSpc>
              <a:spcBef>
                <a:spcPts val="100"/>
              </a:spcBef>
            </a:pPr>
            <a:r>
              <a:rPr spc="50" dirty="0"/>
              <a:t>Diabetes</a:t>
            </a:r>
          </a:p>
        </p:txBody>
      </p:sp>
      <p:sp>
        <p:nvSpPr>
          <p:cNvPr id="3" name="object 3"/>
          <p:cNvSpPr txBox="1"/>
          <p:nvPr/>
        </p:nvSpPr>
        <p:spPr>
          <a:xfrm>
            <a:off x="990600" y="2823084"/>
            <a:ext cx="196850" cy="436880"/>
          </a:xfrm>
          <a:prstGeom prst="rect">
            <a:avLst/>
          </a:prstGeom>
        </p:spPr>
        <p:txBody>
          <a:bodyPr vert="horz" wrap="square" lIns="0" tIns="12700" rIns="0" bIns="0" rtlCol="0">
            <a:spAutoFit/>
          </a:bodyPr>
          <a:lstStyle/>
          <a:p>
            <a:pPr marL="12700">
              <a:lnSpc>
                <a:spcPct val="100000"/>
              </a:lnSpc>
              <a:spcBef>
                <a:spcPts val="100"/>
              </a:spcBef>
            </a:pPr>
            <a:r>
              <a:rPr sz="2700" spc="400" dirty="0">
                <a:latin typeface="Arial MT"/>
                <a:cs typeface="Arial MT"/>
              </a:rPr>
              <a:t>•</a:t>
            </a:r>
            <a:endParaRPr sz="2700">
              <a:latin typeface="Arial MT"/>
              <a:cs typeface="Arial MT"/>
            </a:endParaRPr>
          </a:p>
        </p:txBody>
      </p:sp>
      <p:sp>
        <p:nvSpPr>
          <p:cNvPr id="4" name="object 4"/>
          <p:cNvSpPr txBox="1"/>
          <p:nvPr/>
        </p:nvSpPr>
        <p:spPr>
          <a:xfrm>
            <a:off x="1422400" y="2755900"/>
            <a:ext cx="9326245" cy="5971540"/>
          </a:xfrm>
          <a:prstGeom prst="rect">
            <a:avLst/>
          </a:prstGeom>
        </p:spPr>
        <p:txBody>
          <a:bodyPr vert="horz" wrap="square" lIns="0" tIns="12700" rIns="0" bIns="0" rtlCol="0">
            <a:spAutoFit/>
          </a:bodyPr>
          <a:lstStyle/>
          <a:p>
            <a:pPr marL="25400">
              <a:lnSpc>
                <a:spcPct val="100000"/>
              </a:lnSpc>
              <a:spcBef>
                <a:spcPts val="100"/>
              </a:spcBef>
            </a:pPr>
            <a:r>
              <a:rPr sz="3600" spc="-5" dirty="0">
                <a:latin typeface="Arial MT"/>
                <a:cs typeface="Arial MT"/>
              </a:rPr>
              <a:t>Dental</a:t>
            </a:r>
            <a:r>
              <a:rPr sz="3600" spc="-20" dirty="0">
                <a:latin typeface="Arial MT"/>
                <a:cs typeface="Arial MT"/>
              </a:rPr>
              <a:t> </a:t>
            </a:r>
            <a:r>
              <a:rPr sz="3600" spc="15" dirty="0">
                <a:latin typeface="Arial MT"/>
                <a:cs typeface="Arial MT"/>
              </a:rPr>
              <a:t>management:</a:t>
            </a:r>
            <a:endParaRPr sz="3600">
              <a:latin typeface="Arial MT"/>
              <a:cs typeface="Arial MT"/>
            </a:endParaRPr>
          </a:p>
          <a:p>
            <a:pPr>
              <a:lnSpc>
                <a:spcPct val="100000"/>
              </a:lnSpc>
              <a:spcBef>
                <a:spcPts val="40"/>
              </a:spcBef>
            </a:pPr>
            <a:endParaRPr sz="3600">
              <a:latin typeface="Arial MT"/>
              <a:cs typeface="Arial MT"/>
            </a:endParaRPr>
          </a:p>
          <a:p>
            <a:pPr marL="914400" indent="-444500">
              <a:lnSpc>
                <a:spcPct val="100000"/>
              </a:lnSpc>
              <a:buSzPct val="75000"/>
              <a:buChar char="•"/>
              <a:tabLst>
                <a:tab pos="913765" algn="l"/>
                <a:tab pos="914400" algn="l"/>
              </a:tabLst>
            </a:pPr>
            <a:r>
              <a:rPr sz="3600" spc="5" dirty="0">
                <a:latin typeface="Arial MT"/>
                <a:cs typeface="Arial MT"/>
              </a:rPr>
              <a:t>Determine</a:t>
            </a:r>
            <a:r>
              <a:rPr sz="3600" spc="-10" dirty="0">
                <a:latin typeface="Arial MT"/>
                <a:cs typeface="Arial MT"/>
              </a:rPr>
              <a:t> </a:t>
            </a:r>
            <a:r>
              <a:rPr sz="3600" dirty="0">
                <a:latin typeface="Arial MT"/>
                <a:cs typeface="Arial MT"/>
              </a:rPr>
              <a:t>if</a:t>
            </a:r>
            <a:r>
              <a:rPr sz="3600" spc="-5" dirty="0">
                <a:latin typeface="Arial MT"/>
                <a:cs typeface="Arial MT"/>
              </a:rPr>
              <a:t> </a:t>
            </a:r>
            <a:r>
              <a:rPr sz="3600" spc="-80" dirty="0">
                <a:latin typeface="Arial MT"/>
                <a:cs typeface="Arial MT"/>
              </a:rPr>
              <a:t>Type</a:t>
            </a:r>
            <a:r>
              <a:rPr sz="3600" spc="-5" dirty="0">
                <a:latin typeface="Arial MT"/>
                <a:cs typeface="Arial MT"/>
              </a:rPr>
              <a:t> 1 or </a:t>
            </a:r>
            <a:r>
              <a:rPr sz="3600" spc="-80" dirty="0">
                <a:latin typeface="Arial MT"/>
                <a:cs typeface="Arial MT"/>
              </a:rPr>
              <a:t>Type</a:t>
            </a:r>
            <a:r>
              <a:rPr sz="3600" spc="-5" dirty="0">
                <a:latin typeface="Arial MT"/>
                <a:cs typeface="Arial MT"/>
              </a:rPr>
              <a:t> 2</a:t>
            </a:r>
            <a:endParaRPr sz="3600">
              <a:latin typeface="Arial MT"/>
              <a:cs typeface="Arial MT"/>
            </a:endParaRPr>
          </a:p>
          <a:p>
            <a:pPr>
              <a:lnSpc>
                <a:spcPct val="100000"/>
              </a:lnSpc>
              <a:spcBef>
                <a:spcPts val="40"/>
              </a:spcBef>
              <a:buFont typeface="Arial MT"/>
              <a:buChar char="•"/>
            </a:pPr>
            <a:endParaRPr sz="3600">
              <a:latin typeface="Arial MT"/>
              <a:cs typeface="Arial MT"/>
            </a:endParaRPr>
          </a:p>
          <a:p>
            <a:pPr marL="914400" indent="-444500">
              <a:lnSpc>
                <a:spcPct val="100000"/>
              </a:lnSpc>
              <a:buSzPct val="75000"/>
              <a:buChar char="•"/>
              <a:tabLst>
                <a:tab pos="913765" algn="l"/>
                <a:tab pos="914400" algn="l"/>
              </a:tabLst>
            </a:pPr>
            <a:r>
              <a:rPr sz="3600" spc="-5" dirty="0">
                <a:latin typeface="Arial MT"/>
                <a:cs typeface="Arial MT"/>
              </a:rPr>
              <a:t>How</a:t>
            </a:r>
            <a:r>
              <a:rPr sz="3600" spc="-10" dirty="0">
                <a:latin typeface="Arial MT"/>
                <a:cs typeface="Arial MT"/>
              </a:rPr>
              <a:t> </a:t>
            </a:r>
            <a:r>
              <a:rPr sz="3600" dirty="0">
                <a:latin typeface="Arial MT"/>
                <a:cs typeface="Arial MT"/>
              </a:rPr>
              <a:t>often</a:t>
            </a:r>
            <a:r>
              <a:rPr sz="3600" spc="-10" dirty="0">
                <a:latin typeface="Arial MT"/>
                <a:cs typeface="Arial MT"/>
              </a:rPr>
              <a:t> </a:t>
            </a:r>
            <a:r>
              <a:rPr sz="3600" spc="95" dirty="0">
                <a:latin typeface="Arial MT"/>
                <a:cs typeface="Arial MT"/>
              </a:rPr>
              <a:t>do</a:t>
            </a:r>
            <a:r>
              <a:rPr sz="3600" spc="-5" dirty="0">
                <a:latin typeface="Arial MT"/>
                <a:cs typeface="Arial MT"/>
              </a:rPr>
              <a:t> </a:t>
            </a:r>
            <a:r>
              <a:rPr sz="3600" dirty="0">
                <a:latin typeface="Arial MT"/>
                <a:cs typeface="Arial MT"/>
              </a:rPr>
              <a:t>they</a:t>
            </a:r>
            <a:r>
              <a:rPr sz="3600" spc="-10" dirty="0">
                <a:latin typeface="Arial MT"/>
                <a:cs typeface="Arial MT"/>
              </a:rPr>
              <a:t> </a:t>
            </a:r>
            <a:r>
              <a:rPr sz="3600" dirty="0">
                <a:latin typeface="Arial MT"/>
                <a:cs typeface="Arial MT"/>
              </a:rPr>
              <a:t>take</a:t>
            </a:r>
            <a:r>
              <a:rPr sz="3600" spc="-10" dirty="0">
                <a:latin typeface="Arial MT"/>
                <a:cs typeface="Arial MT"/>
              </a:rPr>
              <a:t> </a:t>
            </a:r>
            <a:r>
              <a:rPr sz="3600" spc="15" dirty="0">
                <a:latin typeface="Arial MT"/>
                <a:cs typeface="Arial MT"/>
              </a:rPr>
              <a:t>medication?</a:t>
            </a:r>
            <a:endParaRPr sz="3600">
              <a:latin typeface="Arial MT"/>
              <a:cs typeface="Arial MT"/>
            </a:endParaRPr>
          </a:p>
          <a:p>
            <a:pPr>
              <a:lnSpc>
                <a:spcPct val="100000"/>
              </a:lnSpc>
              <a:spcBef>
                <a:spcPts val="40"/>
              </a:spcBef>
              <a:buFont typeface="Arial MT"/>
              <a:buChar char="•"/>
            </a:pPr>
            <a:endParaRPr sz="3600">
              <a:latin typeface="Arial MT"/>
              <a:cs typeface="Arial MT"/>
            </a:endParaRPr>
          </a:p>
          <a:p>
            <a:pPr marL="914400" indent="-444500">
              <a:lnSpc>
                <a:spcPct val="100000"/>
              </a:lnSpc>
              <a:buSzPct val="75000"/>
              <a:buChar char="•"/>
              <a:tabLst>
                <a:tab pos="913765" algn="l"/>
                <a:tab pos="914400" algn="l"/>
              </a:tabLst>
            </a:pPr>
            <a:r>
              <a:rPr sz="3600" spc="-5" dirty="0">
                <a:latin typeface="Arial MT"/>
                <a:cs typeface="Arial MT"/>
              </a:rPr>
              <a:t>How well</a:t>
            </a:r>
            <a:r>
              <a:rPr sz="3600" dirty="0">
                <a:latin typeface="Arial MT"/>
                <a:cs typeface="Arial MT"/>
              </a:rPr>
              <a:t> </a:t>
            </a:r>
            <a:r>
              <a:rPr sz="3600" spc="-5" dirty="0">
                <a:latin typeface="Arial MT"/>
                <a:cs typeface="Arial MT"/>
              </a:rPr>
              <a:t>is</a:t>
            </a:r>
            <a:r>
              <a:rPr sz="3600" dirty="0">
                <a:latin typeface="Arial MT"/>
                <a:cs typeface="Arial MT"/>
              </a:rPr>
              <a:t> </a:t>
            </a:r>
            <a:r>
              <a:rPr sz="3600" spc="75" dirty="0">
                <a:latin typeface="Arial MT"/>
                <a:cs typeface="Arial MT"/>
              </a:rPr>
              <a:t>blood</a:t>
            </a:r>
            <a:r>
              <a:rPr sz="3600" dirty="0">
                <a:latin typeface="Arial MT"/>
                <a:cs typeface="Arial MT"/>
              </a:rPr>
              <a:t> </a:t>
            </a:r>
            <a:r>
              <a:rPr sz="3600" spc="35" dirty="0">
                <a:latin typeface="Arial MT"/>
                <a:cs typeface="Arial MT"/>
              </a:rPr>
              <a:t>sugar</a:t>
            </a:r>
            <a:r>
              <a:rPr sz="3600" dirty="0">
                <a:latin typeface="Arial MT"/>
                <a:cs typeface="Arial MT"/>
              </a:rPr>
              <a:t> </a:t>
            </a:r>
            <a:r>
              <a:rPr sz="3600" spc="10" dirty="0">
                <a:latin typeface="Arial MT"/>
                <a:cs typeface="Arial MT"/>
              </a:rPr>
              <a:t>controlled?</a:t>
            </a:r>
            <a:endParaRPr sz="3600">
              <a:latin typeface="Arial MT"/>
              <a:cs typeface="Arial MT"/>
            </a:endParaRPr>
          </a:p>
          <a:p>
            <a:pPr>
              <a:lnSpc>
                <a:spcPct val="100000"/>
              </a:lnSpc>
              <a:spcBef>
                <a:spcPts val="40"/>
              </a:spcBef>
              <a:buFont typeface="Arial MT"/>
              <a:buChar char="•"/>
            </a:pPr>
            <a:endParaRPr sz="3600">
              <a:latin typeface="Arial MT"/>
              <a:cs typeface="Arial MT"/>
            </a:endParaRPr>
          </a:p>
          <a:p>
            <a:pPr marL="1358900" lvl="1" indent="-444500">
              <a:lnSpc>
                <a:spcPct val="100000"/>
              </a:lnSpc>
              <a:buSzPct val="75000"/>
              <a:buChar char="•"/>
              <a:tabLst>
                <a:tab pos="1358265" algn="l"/>
                <a:tab pos="1358900" algn="l"/>
              </a:tabLst>
            </a:pPr>
            <a:r>
              <a:rPr sz="3600" spc="-5" dirty="0">
                <a:latin typeface="Arial MT"/>
                <a:cs typeface="Arial MT"/>
              </a:rPr>
              <a:t>Do you</a:t>
            </a:r>
            <a:r>
              <a:rPr sz="3600" dirty="0">
                <a:latin typeface="Arial MT"/>
                <a:cs typeface="Arial MT"/>
              </a:rPr>
              <a:t> test</a:t>
            </a:r>
            <a:r>
              <a:rPr sz="3600" spc="-5" dirty="0">
                <a:latin typeface="Arial MT"/>
                <a:cs typeface="Arial MT"/>
              </a:rPr>
              <a:t> your</a:t>
            </a:r>
            <a:r>
              <a:rPr sz="3600" dirty="0">
                <a:latin typeface="Arial MT"/>
                <a:cs typeface="Arial MT"/>
              </a:rPr>
              <a:t> </a:t>
            </a:r>
            <a:r>
              <a:rPr sz="3600" spc="75" dirty="0">
                <a:latin typeface="Arial MT"/>
                <a:cs typeface="Arial MT"/>
              </a:rPr>
              <a:t>blood</a:t>
            </a:r>
            <a:r>
              <a:rPr sz="3600" spc="-5" dirty="0">
                <a:latin typeface="Arial MT"/>
                <a:cs typeface="Arial MT"/>
              </a:rPr>
              <a:t> sugar?</a:t>
            </a:r>
            <a:endParaRPr sz="3600">
              <a:latin typeface="Arial MT"/>
              <a:cs typeface="Arial MT"/>
            </a:endParaRPr>
          </a:p>
          <a:p>
            <a:pPr lvl="1">
              <a:lnSpc>
                <a:spcPct val="100000"/>
              </a:lnSpc>
              <a:spcBef>
                <a:spcPts val="40"/>
              </a:spcBef>
              <a:buFont typeface="Arial MT"/>
              <a:buChar char="•"/>
            </a:pPr>
            <a:endParaRPr sz="3600">
              <a:latin typeface="Arial MT"/>
              <a:cs typeface="Arial MT"/>
            </a:endParaRPr>
          </a:p>
          <a:p>
            <a:pPr marL="914400" indent="-444500">
              <a:lnSpc>
                <a:spcPct val="100000"/>
              </a:lnSpc>
              <a:buSzPct val="75000"/>
              <a:buChar char="•"/>
              <a:tabLst>
                <a:tab pos="913765" algn="l"/>
                <a:tab pos="914400" algn="l"/>
              </a:tabLst>
            </a:pPr>
            <a:r>
              <a:rPr sz="3600" dirty="0">
                <a:latin typeface="Arial MT"/>
                <a:cs typeface="Arial MT"/>
              </a:rPr>
              <a:t>Recent</a:t>
            </a:r>
            <a:r>
              <a:rPr sz="3600" spc="-5" dirty="0">
                <a:latin typeface="Arial MT"/>
                <a:cs typeface="Arial MT"/>
              </a:rPr>
              <a:t> </a:t>
            </a:r>
            <a:r>
              <a:rPr sz="3600" spc="10" dirty="0">
                <a:latin typeface="Arial MT"/>
                <a:cs typeface="Arial MT"/>
              </a:rPr>
              <a:t>hospitalizations</a:t>
            </a:r>
            <a:r>
              <a:rPr sz="3600" spc="-5" dirty="0">
                <a:latin typeface="Arial MT"/>
                <a:cs typeface="Arial MT"/>
              </a:rPr>
              <a:t> </a:t>
            </a:r>
            <a:r>
              <a:rPr sz="3600" spc="65" dirty="0">
                <a:latin typeface="Arial MT"/>
                <a:cs typeface="Arial MT"/>
              </a:rPr>
              <a:t>due</a:t>
            </a:r>
            <a:r>
              <a:rPr sz="3600" spc="-5" dirty="0">
                <a:latin typeface="Arial MT"/>
                <a:cs typeface="Arial MT"/>
              </a:rPr>
              <a:t> </a:t>
            </a:r>
            <a:r>
              <a:rPr sz="3600" dirty="0">
                <a:latin typeface="Arial MT"/>
                <a:cs typeface="Arial MT"/>
              </a:rPr>
              <a:t>to</a:t>
            </a:r>
            <a:r>
              <a:rPr sz="3600" spc="-5" dirty="0">
                <a:latin typeface="Arial MT"/>
                <a:cs typeface="Arial MT"/>
              </a:rPr>
              <a:t> </a:t>
            </a:r>
            <a:r>
              <a:rPr sz="3600" spc="15" dirty="0">
                <a:latin typeface="Arial MT"/>
                <a:cs typeface="Arial MT"/>
              </a:rPr>
              <a:t>condition?</a:t>
            </a:r>
            <a:endParaRPr sz="3600">
              <a:latin typeface="Arial MT"/>
              <a:cs typeface="Arial M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F56E35C-8CE5-D7D0-C58C-478B28755BB2}"/>
              </a:ext>
            </a:extLst>
          </p:cNvPr>
          <p:cNvSpPr txBox="1"/>
          <p:nvPr/>
        </p:nvSpPr>
        <p:spPr>
          <a:xfrm>
            <a:off x="558800" y="1066800"/>
            <a:ext cx="11582400" cy="8648521"/>
          </a:xfrm>
          <a:prstGeom prst="rect">
            <a:avLst/>
          </a:prstGeom>
          <a:noFill/>
        </p:spPr>
        <p:txBody>
          <a:bodyPr wrap="square">
            <a:spAutoFit/>
          </a:bodyPr>
          <a:lstStyle/>
          <a:p>
            <a:r>
              <a:rPr lang="en-US" sz="3600" b="1" dirty="0">
                <a:latin typeface="+mj-lt"/>
              </a:rPr>
              <a:t>IMPORTANT CONSIDERATIONS</a:t>
            </a:r>
          </a:p>
          <a:p>
            <a:endParaRPr lang="en-US" sz="3200" dirty="0">
              <a:latin typeface="+mj-lt"/>
            </a:endParaRPr>
          </a:p>
          <a:p>
            <a:pPr marL="514350" indent="-514350">
              <a:buAutoNum type="arabicPeriod"/>
            </a:pPr>
            <a:r>
              <a:rPr lang="en-US" sz="3200" dirty="0">
                <a:latin typeface="+mj-lt"/>
              </a:rPr>
              <a:t>Increased incidence of dental caries due reduced salivary flow and reduced buffer capacity.</a:t>
            </a:r>
          </a:p>
          <a:p>
            <a:endParaRPr lang="en-US" sz="3200" dirty="0">
              <a:latin typeface="+mj-lt"/>
            </a:endParaRPr>
          </a:p>
          <a:p>
            <a:pPr algn="l"/>
            <a:r>
              <a:rPr lang="en-CA" sz="3200" b="0" u="none" strike="noStrike" baseline="0" dirty="0">
                <a:solidFill>
                  <a:srgbClr val="000000"/>
                </a:solidFill>
                <a:latin typeface="+mj-lt"/>
              </a:rPr>
              <a:t>2. Dental Growth</a:t>
            </a:r>
          </a:p>
          <a:p>
            <a:pPr algn="l"/>
            <a:r>
              <a:rPr lang="en-US" sz="3200" dirty="0">
                <a:solidFill>
                  <a:srgbClr val="000000"/>
                </a:solidFill>
                <a:latin typeface="+mj-lt"/>
              </a:rPr>
              <a:t>      S</a:t>
            </a:r>
            <a:r>
              <a:rPr lang="en-US" sz="3200" b="0" i="0" u="none" strike="noStrike" baseline="0" dirty="0">
                <a:solidFill>
                  <a:srgbClr val="000000"/>
                </a:solidFill>
                <a:latin typeface="+mj-lt"/>
              </a:rPr>
              <a:t>ometimes due malfunction of the pituitary  gland, and their dental growth is affected.</a:t>
            </a:r>
          </a:p>
          <a:p>
            <a:pPr algn="l"/>
            <a:endParaRPr lang="en-US" sz="3200" dirty="0">
              <a:solidFill>
                <a:srgbClr val="000000"/>
              </a:solidFill>
              <a:latin typeface="+mj-lt"/>
            </a:endParaRPr>
          </a:p>
          <a:p>
            <a:pPr algn="l"/>
            <a:r>
              <a:rPr lang="en-US" sz="3200" b="0" i="0" u="none" strike="noStrike" baseline="0" dirty="0">
                <a:solidFill>
                  <a:srgbClr val="000000"/>
                </a:solidFill>
                <a:latin typeface="+mj-lt"/>
              </a:rPr>
              <a:t>      If diabetes is diagnosed before the age of 7, changes concerning the age of exfoliation of primary dentition as well as the early eruption of the successor permanent teeth can be </a:t>
            </a:r>
            <a:r>
              <a:rPr lang="en-US" sz="3200" dirty="0">
                <a:solidFill>
                  <a:srgbClr val="000000"/>
                </a:solidFill>
                <a:latin typeface="+mj-lt"/>
              </a:rPr>
              <a:t>o</a:t>
            </a:r>
            <a:r>
              <a:rPr lang="en-US" sz="3200" b="0" i="0" u="none" strike="noStrike" baseline="0" dirty="0">
                <a:solidFill>
                  <a:srgbClr val="000000"/>
                </a:solidFill>
                <a:latin typeface="+mj-lt"/>
              </a:rPr>
              <a:t>bserved</a:t>
            </a:r>
          </a:p>
          <a:p>
            <a:pPr algn="l"/>
            <a:endParaRPr lang="en-US" sz="3200" dirty="0">
              <a:solidFill>
                <a:srgbClr val="000000"/>
              </a:solidFill>
              <a:latin typeface="+mj-lt"/>
            </a:endParaRPr>
          </a:p>
          <a:p>
            <a:pPr algn="l"/>
            <a:r>
              <a:rPr lang="en-CA" sz="3200" dirty="0">
                <a:latin typeface="+mj-lt"/>
              </a:rPr>
              <a:t>      Enamel Hypoplasia</a:t>
            </a:r>
          </a:p>
          <a:p>
            <a:pPr algn="l"/>
            <a:endParaRPr lang="en-CA" sz="3200" dirty="0">
              <a:latin typeface="+mj-lt"/>
            </a:endParaRPr>
          </a:p>
          <a:p>
            <a:pPr algn="l"/>
            <a:r>
              <a:rPr lang="en-CA" sz="3200" dirty="0">
                <a:latin typeface="+mj-lt"/>
              </a:rPr>
              <a:t>3.</a:t>
            </a:r>
            <a:r>
              <a:rPr lang="en-US" sz="3600" dirty="0"/>
              <a:t>Recurrent infections</a:t>
            </a:r>
          </a:p>
          <a:p>
            <a:pPr lvl="1"/>
            <a:r>
              <a:rPr lang="en-US" sz="3600" dirty="0"/>
              <a:t>Candidiasis</a:t>
            </a:r>
          </a:p>
        </p:txBody>
      </p:sp>
    </p:spTree>
    <p:extLst>
      <p:ext uri="{BB962C8B-B14F-4D97-AF65-F5344CB8AC3E}">
        <p14:creationId xmlns:p14="http://schemas.microsoft.com/office/powerpoint/2010/main" val="22409139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57700" y="876300"/>
            <a:ext cx="4090670" cy="1244600"/>
          </a:xfrm>
          <a:prstGeom prst="rect">
            <a:avLst/>
          </a:prstGeom>
        </p:spPr>
        <p:txBody>
          <a:bodyPr vert="horz" wrap="square" lIns="0" tIns="12700" rIns="0" bIns="0" rtlCol="0">
            <a:spAutoFit/>
          </a:bodyPr>
          <a:lstStyle/>
          <a:p>
            <a:pPr marL="12700">
              <a:lnSpc>
                <a:spcPct val="100000"/>
              </a:lnSpc>
              <a:spcBef>
                <a:spcPts val="100"/>
              </a:spcBef>
            </a:pPr>
            <a:r>
              <a:rPr spc="50" dirty="0"/>
              <a:t>Diabetes</a:t>
            </a:r>
          </a:p>
        </p:txBody>
      </p:sp>
      <p:sp>
        <p:nvSpPr>
          <p:cNvPr id="3" name="object 3"/>
          <p:cNvSpPr txBox="1"/>
          <p:nvPr/>
        </p:nvSpPr>
        <p:spPr>
          <a:xfrm>
            <a:off x="990600" y="2700019"/>
            <a:ext cx="164465" cy="358775"/>
          </a:xfrm>
          <a:prstGeom prst="rect">
            <a:avLst/>
          </a:prstGeom>
        </p:spPr>
        <p:txBody>
          <a:bodyPr vert="horz" wrap="square" lIns="0" tIns="17145" rIns="0" bIns="0" rtlCol="0">
            <a:spAutoFit/>
          </a:bodyPr>
          <a:lstStyle/>
          <a:p>
            <a:pPr marL="12700">
              <a:lnSpc>
                <a:spcPct val="100000"/>
              </a:lnSpc>
              <a:spcBef>
                <a:spcPts val="135"/>
              </a:spcBef>
            </a:pPr>
            <a:r>
              <a:rPr sz="2150" spc="340" dirty="0">
                <a:latin typeface="Arial MT"/>
                <a:cs typeface="Arial MT"/>
              </a:rPr>
              <a:t>•</a:t>
            </a:r>
            <a:endParaRPr sz="2150">
              <a:latin typeface="Arial MT"/>
              <a:cs typeface="Arial MT"/>
            </a:endParaRPr>
          </a:p>
        </p:txBody>
      </p:sp>
      <p:sp>
        <p:nvSpPr>
          <p:cNvPr id="4" name="object 4"/>
          <p:cNvSpPr txBox="1"/>
          <p:nvPr/>
        </p:nvSpPr>
        <p:spPr>
          <a:xfrm>
            <a:off x="1346200" y="2639567"/>
            <a:ext cx="9480550" cy="469900"/>
          </a:xfrm>
          <a:prstGeom prst="rect">
            <a:avLst/>
          </a:prstGeom>
        </p:spPr>
        <p:txBody>
          <a:bodyPr vert="horz" wrap="square" lIns="0" tIns="14604" rIns="0" bIns="0" rtlCol="0">
            <a:spAutoFit/>
          </a:bodyPr>
          <a:lstStyle/>
          <a:p>
            <a:pPr marL="12700">
              <a:lnSpc>
                <a:spcPct val="100000"/>
              </a:lnSpc>
              <a:spcBef>
                <a:spcPts val="114"/>
              </a:spcBef>
            </a:pPr>
            <a:r>
              <a:rPr sz="2900" spc="5" dirty="0">
                <a:latin typeface="Arial MT"/>
                <a:cs typeface="Arial MT"/>
              </a:rPr>
              <a:t>Consult with </a:t>
            </a:r>
            <a:r>
              <a:rPr sz="2900" spc="40" dirty="0">
                <a:latin typeface="Arial MT"/>
                <a:cs typeface="Arial MT"/>
              </a:rPr>
              <a:t>physician</a:t>
            </a:r>
            <a:r>
              <a:rPr sz="2900" spc="5" dirty="0">
                <a:latin typeface="Arial MT"/>
                <a:cs typeface="Arial MT"/>
              </a:rPr>
              <a:t> </a:t>
            </a:r>
            <a:r>
              <a:rPr sz="2900" dirty="0">
                <a:latin typeface="Arial MT"/>
                <a:cs typeface="Arial MT"/>
              </a:rPr>
              <a:t>if</a:t>
            </a:r>
            <a:r>
              <a:rPr sz="2900" spc="5" dirty="0">
                <a:latin typeface="Arial MT"/>
                <a:cs typeface="Arial MT"/>
              </a:rPr>
              <a:t> </a:t>
            </a:r>
            <a:r>
              <a:rPr sz="2900" spc="-5" dirty="0">
                <a:latin typeface="Arial MT"/>
                <a:cs typeface="Arial MT"/>
              </a:rPr>
              <a:t>unsure</a:t>
            </a:r>
            <a:r>
              <a:rPr sz="2900" spc="5" dirty="0">
                <a:latin typeface="Arial MT"/>
                <a:cs typeface="Arial MT"/>
              </a:rPr>
              <a:t> </a:t>
            </a:r>
            <a:r>
              <a:rPr sz="2900" spc="35" dirty="0">
                <a:latin typeface="Arial MT"/>
                <a:cs typeface="Arial MT"/>
              </a:rPr>
              <a:t>about</a:t>
            </a:r>
            <a:r>
              <a:rPr sz="2900" spc="5" dirty="0">
                <a:latin typeface="Arial MT"/>
                <a:cs typeface="Arial MT"/>
              </a:rPr>
              <a:t> </a:t>
            </a:r>
            <a:r>
              <a:rPr sz="2900" spc="20" dirty="0">
                <a:latin typeface="Arial MT"/>
                <a:cs typeface="Arial MT"/>
              </a:rPr>
              <a:t>control</a:t>
            </a:r>
            <a:r>
              <a:rPr sz="2900" spc="5" dirty="0">
                <a:latin typeface="Arial MT"/>
                <a:cs typeface="Arial MT"/>
              </a:rPr>
              <a:t> of </a:t>
            </a:r>
            <a:r>
              <a:rPr sz="2900" spc="45" dirty="0">
                <a:latin typeface="Arial MT"/>
                <a:cs typeface="Arial MT"/>
              </a:rPr>
              <a:t>diabetes</a:t>
            </a:r>
            <a:endParaRPr sz="2900">
              <a:latin typeface="Arial MT"/>
              <a:cs typeface="Arial MT"/>
            </a:endParaRPr>
          </a:p>
        </p:txBody>
      </p:sp>
      <p:sp>
        <p:nvSpPr>
          <p:cNvPr id="5" name="object 5"/>
          <p:cNvSpPr txBox="1"/>
          <p:nvPr/>
        </p:nvSpPr>
        <p:spPr>
          <a:xfrm>
            <a:off x="990600" y="3576573"/>
            <a:ext cx="164465" cy="358775"/>
          </a:xfrm>
          <a:prstGeom prst="rect">
            <a:avLst/>
          </a:prstGeom>
        </p:spPr>
        <p:txBody>
          <a:bodyPr vert="horz" wrap="square" lIns="0" tIns="17145" rIns="0" bIns="0" rtlCol="0">
            <a:spAutoFit/>
          </a:bodyPr>
          <a:lstStyle/>
          <a:p>
            <a:pPr marL="12700">
              <a:lnSpc>
                <a:spcPct val="100000"/>
              </a:lnSpc>
              <a:spcBef>
                <a:spcPts val="135"/>
              </a:spcBef>
            </a:pPr>
            <a:r>
              <a:rPr sz="2150" spc="340" dirty="0">
                <a:latin typeface="Arial MT"/>
                <a:cs typeface="Arial MT"/>
              </a:rPr>
              <a:t>•</a:t>
            </a:r>
            <a:endParaRPr sz="2150">
              <a:latin typeface="Arial MT"/>
              <a:cs typeface="Arial MT"/>
            </a:endParaRPr>
          </a:p>
        </p:txBody>
      </p:sp>
      <p:sp>
        <p:nvSpPr>
          <p:cNvPr id="6" name="object 6"/>
          <p:cNvSpPr txBox="1"/>
          <p:nvPr/>
        </p:nvSpPr>
        <p:spPr>
          <a:xfrm>
            <a:off x="1270000" y="3515867"/>
            <a:ext cx="10468610" cy="5295900"/>
          </a:xfrm>
          <a:prstGeom prst="rect">
            <a:avLst/>
          </a:prstGeom>
        </p:spPr>
        <p:txBody>
          <a:bodyPr vert="horz" wrap="square" lIns="0" tIns="12065" rIns="0" bIns="0" rtlCol="0">
            <a:spAutoFit/>
          </a:bodyPr>
          <a:lstStyle/>
          <a:p>
            <a:pPr marL="88900" marR="81280">
              <a:lnSpc>
                <a:spcPct val="100600"/>
              </a:lnSpc>
              <a:spcBef>
                <a:spcPts val="95"/>
              </a:spcBef>
            </a:pPr>
            <a:r>
              <a:rPr sz="2900" spc="5" dirty="0">
                <a:latin typeface="Arial MT"/>
                <a:cs typeface="Arial MT"/>
              </a:rPr>
              <a:t>Major</a:t>
            </a:r>
            <a:r>
              <a:rPr sz="2900" dirty="0">
                <a:latin typeface="Arial MT"/>
                <a:cs typeface="Arial MT"/>
              </a:rPr>
              <a:t> </a:t>
            </a:r>
            <a:r>
              <a:rPr sz="2900" spc="45" dirty="0">
                <a:latin typeface="Arial MT"/>
                <a:cs typeface="Arial MT"/>
              </a:rPr>
              <a:t>goal</a:t>
            </a:r>
            <a:r>
              <a:rPr sz="2900" dirty="0">
                <a:latin typeface="Arial MT"/>
                <a:cs typeface="Arial MT"/>
              </a:rPr>
              <a:t> </a:t>
            </a:r>
            <a:r>
              <a:rPr sz="2900" spc="5" dirty="0">
                <a:latin typeface="Arial MT"/>
                <a:cs typeface="Arial MT"/>
              </a:rPr>
              <a:t>is</a:t>
            </a:r>
            <a:r>
              <a:rPr sz="2900" dirty="0">
                <a:latin typeface="Arial MT"/>
                <a:cs typeface="Arial MT"/>
              </a:rPr>
              <a:t> </a:t>
            </a:r>
            <a:r>
              <a:rPr sz="2900" spc="5" dirty="0">
                <a:latin typeface="Arial MT"/>
                <a:cs typeface="Arial MT"/>
              </a:rPr>
              <a:t>to</a:t>
            </a:r>
            <a:r>
              <a:rPr sz="2900" dirty="0">
                <a:latin typeface="Arial MT"/>
                <a:cs typeface="Arial MT"/>
              </a:rPr>
              <a:t> </a:t>
            </a:r>
            <a:r>
              <a:rPr sz="2900" spc="20" dirty="0">
                <a:latin typeface="Arial MT"/>
                <a:cs typeface="Arial MT"/>
              </a:rPr>
              <a:t>prevent</a:t>
            </a:r>
            <a:r>
              <a:rPr sz="2900" dirty="0">
                <a:latin typeface="Arial MT"/>
                <a:cs typeface="Arial MT"/>
              </a:rPr>
              <a:t> </a:t>
            </a:r>
            <a:r>
              <a:rPr sz="2900" spc="5" dirty="0">
                <a:latin typeface="Arial MT"/>
                <a:cs typeface="Arial MT"/>
              </a:rPr>
              <a:t>insulin</a:t>
            </a:r>
            <a:r>
              <a:rPr sz="2900" dirty="0">
                <a:latin typeface="Arial MT"/>
                <a:cs typeface="Arial MT"/>
              </a:rPr>
              <a:t> </a:t>
            </a:r>
            <a:r>
              <a:rPr sz="2900" spc="40" dirty="0">
                <a:latin typeface="Arial MT"/>
                <a:cs typeface="Arial MT"/>
              </a:rPr>
              <a:t>shock</a:t>
            </a:r>
            <a:r>
              <a:rPr sz="2900" dirty="0">
                <a:latin typeface="Arial MT"/>
                <a:cs typeface="Arial MT"/>
              </a:rPr>
              <a:t> </a:t>
            </a:r>
            <a:r>
              <a:rPr sz="2900" spc="60" dirty="0">
                <a:latin typeface="Arial MT"/>
                <a:cs typeface="Arial MT"/>
              </a:rPr>
              <a:t>during</a:t>
            </a:r>
            <a:r>
              <a:rPr sz="2900" dirty="0">
                <a:latin typeface="Arial MT"/>
                <a:cs typeface="Arial MT"/>
              </a:rPr>
              <a:t> treatment </a:t>
            </a:r>
            <a:r>
              <a:rPr sz="2900" spc="-5" dirty="0">
                <a:latin typeface="Arial MT"/>
                <a:cs typeface="Arial MT"/>
              </a:rPr>
              <a:t>(severe </a:t>
            </a:r>
            <a:r>
              <a:rPr sz="2900" spc="-790" dirty="0">
                <a:latin typeface="Arial MT"/>
                <a:cs typeface="Arial MT"/>
              </a:rPr>
              <a:t> </a:t>
            </a:r>
            <a:r>
              <a:rPr sz="2900" spc="40" dirty="0">
                <a:latin typeface="Arial MT"/>
                <a:cs typeface="Arial MT"/>
              </a:rPr>
              <a:t>hypoglycemia).</a:t>
            </a:r>
            <a:endParaRPr sz="2900">
              <a:latin typeface="Arial MT"/>
              <a:cs typeface="Arial MT"/>
            </a:endParaRPr>
          </a:p>
          <a:p>
            <a:pPr>
              <a:lnSpc>
                <a:spcPct val="100000"/>
              </a:lnSpc>
              <a:spcBef>
                <a:spcPts val="25"/>
              </a:spcBef>
            </a:pPr>
            <a:endParaRPr sz="2950">
              <a:latin typeface="Arial MT"/>
              <a:cs typeface="Arial MT"/>
            </a:endParaRPr>
          </a:p>
          <a:p>
            <a:pPr marL="977900" indent="-355600">
              <a:lnSpc>
                <a:spcPct val="100000"/>
              </a:lnSpc>
              <a:buSzPct val="74137"/>
              <a:buChar char="•"/>
              <a:tabLst>
                <a:tab pos="977265" algn="l"/>
                <a:tab pos="977900" algn="l"/>
              </a:tabLst>
            </a:pPr>
            <a:r>
              <a:rPr sz="2900" spc="-114" dirty="0">
                <a:latin typeface="Arial MT"/>
                <a:cs typeface="Arial MT"/>
              </a:rPr>
              <a:t>Take</a:t>
            </a:r>
            <a:r>
              <a:rPr sz="2900" spc="-5" dirty="0">
                <a:latin typeface="Arial MT"/>
                <a:cs typeface="Arial MT"/>
              </a:rPr>
              <a:t> </a:t>
            </a:r>
            <a:r>
              <a:rPr sz="2900" spc="5" dirty="0">
                <a:latin typeface="Arial MT"/>
                <a:cs typeface="Arial MT"/>
              </a:rPr>
              <a:t>usual</a:t>
            </a:r>
            <a:r>
              <a:rPr sz="2900" spc="-5" dirty="0">
                <a:latin typeface="Arial MT"/>
                <a:cs typeface="Arial MT"/>
              </a:rPr>
              <a:t> </a:t>
            </a:r>
            <a:r>
              <a:rPr sz="2900" spc="5" dirty="0">
                <a:latin typeface="Arial MT"/>
                <a:cs typeface="Arial MT"/>
              </a:rPr>
              <a:t>insulin</a:t>
            </a:r>
            <a:r>
              <a:rPr sz="2900" dirty="0">
                <a:latin typeface="Arial MT"/>
                <a:cs typeface="Arial MT"/>
              </a:rPr>
              <a:t> </a:t>
            </a:r>
            <a:r>
              <a:rPr sz="2900" spc="60" dirty="0">
                <a:latin typeface="Arial MT"/>
                <a:cs typeface="Arial MT"/>
              </a:rPr>
              <a:t>dosage</a:t>
            </a:r>
            <a:r>
              <a:rPr sz="2900" spc="-5" dirty="0">
                <a:latin typeface="Arial MT"/>
                <a:cs typeface="Arial MT"/>
              </a:rPr>
              <a:t> </a:t>
            </a:r>
            <a:r>
              <a:rPr sz="2900" spc="5" dirty="0">
                <a:latin typeface="Arial MT"/>
                <a:cs typeface="Arial MT"/>
              </a:rPr>
              <a:t>in</a:t>
            </a:r>
            <a:r>
              <a:rPr sz="2900" dirty="0">
                <a:latin typeface="Arial MT"/>
                <a:cs typeface="Arial MT"/>
              </a:rPr>
              <a:t> </a:t>
            </a:r>
            <a:r>
              <a:rPr sz="2900" spc="5" dirty="0">
                <a:latin typeface="Arial MT"/>
                <a:cs typeface="Arial MT"/>
              </a:rPr>
              <a:t>the</a:t>
            </a:r>
            <a:r>
              <a:rPr sz="2900" spc="-5" dirty="0">
                <a:latin typeface="Arial MT"/>
                <a:cs typeface="Arial MT"/>
              </a:rPr>
              <a:t> </a:t>
            </a:r>
            <a:r>
              <a:rPr sz="2900" spc="30" dirty="0">
                <a:latin typeface="Arial MT"/>
                <a:cs typeface="Arial MT"/>
              </a:rPr>
              <a:t>morning.</a:t>
            </a:r>
            <a:endParaRPr sz="2900">
              <a:latin typeface="Arial MT"/>
              <a:cs typeface="Arial MT"/>
            </a:endParaRPr>
          </a:p>
          <a:p>
            <a:pPr>
              <a:lnSpc>
                <a:spcPct val="100000"/>
              </a:lnSpc>
              <a:spcBef>
                <a:spcPts val="30"/>
              </a:spcBef>
              <a:buFont typeface="Arial MT"/>
              <a:buChar char="•"/>
            </a:pPr>
            <a:endParaRPr sz="2950">
              <a:latin typeface="Arial MT"/>
              <a:cs typeface="Arial MT"/>
            </a:endParaRPr>
          </a:p>
          <a:p>
            <a:pPr marL="977900" indent="-355600">
              <a:lnSpc>
                <a:spcPct val="100000"/>
              </a:lnSpc>
              <a:buSzPct val="74137"/>
              <a:buChar char="•"/>
              <a:tabLst>
                <a:tab pos="977265" algn="l"/>
                <a:tab pos="977900" algn="l"/>
              </a:tabLst>
            </a:pPr>
            <a:r>
              <a:rPr sz="2900" spc="-50" dirty="0">
                <a:latin typeface="Arial MT"/>
                <a:cs typeface="Arial MT"/>
              </a:rPr>
              <a:t>Eat</a:t>
            </a:r>
            <a:r>
              <a:rPr sz="2900" spc="-5" dirty="0">
                <a:latin typeface="Arial MT"/>
                <a:cs typeface="Arial MT"/>
              </a:rPr>
              <a:t> </a:t>
            </a:r>
            <a:r>
              <a:rPr sz="2900" spc="15" dirty="0">
                <a:latin typeface="Arial MT"/>
                <a:cs typeface="Arial MT"/>
              </a:rPr>
              <a:t>breakfast</a:t>
            </a:r>
            <a:r>
              <a:rPr sz="2900" dirty="0">
                <a:latin typeface="Arial MT"/>
                <a:cs typeface="Arial MT"/>
              </a:rPr>
              <a:t> </a:t>
            </a:r>
            <a:r>
              <a:rPr sz="2900" spc="20" dirty="0">
                <a:latin typeface="Arial MT"/>
                <a:cs typeface="Arial MT"/>
              </a:rPr>
              <a:t>before</a:t>
            </a:r>
            <a:r>
              <a:rPr sz="2900" dirty="0">
                <a:latin typeface="Arial MT"/>
                <a:cs typeface="Arial MT"/>
              </a:rPr>
              <a:t> </a:t>
            </a:r>
            <a:r>
              <a:rPr sz="2900" spc="35" dirty="0">
                <a:latin typeface="Arial MT"/>
                <a:cs typeface="Arial MT"/>
              </a:rPr>
              <a:t>appointment</a:t>
            </a:r>
            <a:endParaRPr sz="2900">
              <a:latin typeface="Arial MT"/>
              <a:cs typeface="Arial MT"/>
            </a:endParaRPr>
          </a:p>
          <a:p>
            <a:pPr>
              <a:lnSpc>
                <a:spcPct val="100000"/>
              </a:lnSpc>
              <a:spcBef>
                <a:spcPts val="25"/>
              </a:spcBef>
              <a:buFont typeface="Arial MT"/>
              <a:buChar char="•"/>
            </a:pPr>
            <a:endParaRPr sz="2950">
              <a:latin typeface="Arial MT"/>
              <a:cs typeface="Arial MT"/>
            </a:endParaRPr>
          </a:p>
          <a:p>
            <a:pPr marL="977900" indent="-355600">
              <a:lnSpc>
                <a:spcPct val="100000"/>
              </a:lnSpc>
              <a:buSzPct val="74137"/>
              <a:buChar char="•"/>
              <a:tabLst>
                <a:tab pos="977265" algn="l"/>
                <a:tab pos="977900" algn="l"/>
              </a:tabLst>
            </a:pPr>
            <a:r>
              <a:rPr sz="2900" spc="35" dirty="0">
                <a:latin typeface="Arial MT"/>
                <a:cs typeface="Arial MT"/>
              </a:rPr>
              <a:t>Morning</a:t>
            </a:r>
            <a:r>
              <a:rPr sz="2900" spc="-15" dirty="0">
                <a:latin typeface="Arial MT"/>
                <a:cs typeface="Arial MT"/>
              </a:rPr>
              <a:t> </a:t>
            </a:r>
            <a:r>
              <a:rPr sz="2900" spc="30" dirty="0">
                <a:latin typeface="Arial MT"/>
                <a:cs typeface="Arial MT"/>
              </a:rPr>
              <a:t>appointments</a:t>
            </a:r>
            <a:endParaRPr sz="2900">
              <a:latin typeface="Arial MT"/>
              <a:cs typeface="Arial MT"/>
            </a:endParaRPr>
          </a:p>
          <a:p>
            <a:pPr>
              <a:lnSpc>
                <a:spcPct val="100000"/>
              </a:lnSpc>
              <a:spcBef>
                <a:spcPts val="30"/>
              </a:spcBef>
              <a:buFont typeface="Arial MT"/>
              <a:buChar char="•"/>
            </a:pPr>
            <a:endParaRPr sz="2950">
              <a:latin typeface="Arial MT"/>
              <a:cs typeface="Arial MT"/>
            </a:endParaRPr>
          </a:p>
          <a:p>
            <a:pPr marL="977900" indent="-355600">
              <a:lnSpc>
                <a:spcPct val="100000"/>
              </a:lnSpc>
              <a:buSzPct val="74137"/>
              <a:buChar char="•"/>
              <a:tabLst>
                <a:tab pos="977265" algn="l"/>
                <a:tab pos="977900" algn="l"/>
              </a:tabLst>
            </a:pPr>
            <a:r>
              <a:rPr sz="2900" spc="5" dirty="0">
                <a:latin typeface="Arial MT"/>
                <a:cs typeface="Arial MT"/>
              </a:rPr>
              <a:t>Have</a:t>
            </a:r>
            <a:r>
              <a:rPr sz="2900" dirty="0">
                <a:latin typeface="Arial MT"/>
                <a:cs typeface="Arial MT"/>
              </a:rPr>
              <a:t> </a:t>
            </a:r>
            <a:r>
              <a:rPr sz="2900" spc="25" dirty="0">
                <a:latin typeface="Arial MT"/>
                <a:cs typeface="Arial MT"/>
              </a:rPr>
              <a:t>source</a:t>
            </a:r>
            <a:r>
              <a:rPr sz="2900" spc="5" dirty="0">
                <a:latin typeface="Arial MT"/>
                <a:cs typeface="Arial MT"/>
              </a:rPr>
              <a:t> of</a:t>
            </a:r>
            <a:r>
              <a:rPr sz="2900" dirty="0">
                <a:latin typeface="Arial MT"/>
                <a:cs typeface="Arial MT"/>
              </a:rPr>
              <a:t> </a:t>
            </a:r>
            <a:r>
              <a:rPr sz="2900" spc="35" dirty="0">
                <a:latin typeface="Arial MT"/>
                <a:cs typeface="Arial MT"/>
              </a:rPr>
              <a:t>sugar</a:t>
            </a:r>
            <a:r>
              <a:rPr sz="2900" spc="5" dirty="0">
                <a:latin typeface="Arial MT"/>
                <a:cs typeface="Arial MT"/>
              </a:rPr>
              <a:t> </a:t>
            </a:r>
            <a:r>
              <a:rPr sz="2900" spc="20" dirty="0">
                <a:latin typeface="Arial MT"/>
                <a:cs typeface="Arial MT"/>
              </a:rPr>
              <a:t>available</a:t>
            </a:r>
            <a:r>
              <a:rPr sz="2900" dirty="0">
                <a:latin typeface="Arial MT"/>
                <a:cs typeface="Arial MT"/>
              </a:rPr>
              <a:t> </a:t>
            </a:r>
            <a:r>
              <a:rPr sz="2900" spc="30" dirty="0">
                <a:latin typeface="Arial MT"/>
                <a:cs typeface="Arial MT"/>
              </a:rPr>
              <a:t>(juice</a:t>
            </a:r>
            <a:r>
              <a:rPr sz="2900" spc="5" dirty="0">
                <a:latin typeface="Arial MT"/>
                <a:cs typeface="Arial MT"/>
              </a:rPr>
              <a:t> </a:t>
            </a:r>
            <a:r>
              <a:rPr sz="2900" spc="45" dirty="0">
                <a:latin typeface="Arial MT"/>
                <a:cs typeface="Arial MT"/>
              </a:rPr>
              <a:t>box)</a:t>
            </a:r>
            <a:endParaRPr sz="2900">
              <a:latin typeface="Arial MT"/>
              <a:cs typeface="Arial MT"/>
            </a:endParaRPr>
          </a:p>
          <a:p>
            <a:pPr>
              <a:lnSpc>
                <a:spcPct val="100000"/>
              </a:lnSpc>
              <a:spcBef>
                <a:spcPts val="25"/>
              </a:spcBef>
              <a:buFont typeface="Arial MT"/>
              <a:buChar char="•"/>
            </a:pPr>
            <a:endParaRPr sz="2950">
              <a:latin typeface="Arial MT"/>
              <a:cs typeface="Arial MT"/>
            </a:endParaRPr>
          </a:p>
          <a:p>
            <a:pPr marL="977900" indent="-355600">
              <a:lnSpc>
                <a:spcPct val="100000"/>
              </a:lnSpc>
              <a:spcBef>
                <a:spcPts val="5"/>
              </a:spcBef>
              <a:buSzPct val="74137"/>
              <a:buChar char="•"/>
              <a:tabLst>
                <a:tab pos="977265" algn="l"/>
                <a:tab pos="977900" algn="l"/>
              </a:tabLst>
            </a:pPr>
            <a:r>
              <a:rPr sz="2900" spc="35" dirty="0">
                <a:latin typeface="Arial MT"/>
                <a:cs typeface="Arial MT"/>
              </a:rPr>
              <a:t>Local</a:t>
            </a:r>
            <a:r>
              <a:rPr sz="2900" dirty="0">
                <a:latin typeface="Arial MT"/>
                <a:cs typeface="Arial MT"/>
              </a:rPr>
              <a:t> </a:t>
            </a:r>
            <a:r>
              <a:rPr sz="2900" spc="20" dirty="0">
                <a:latin typeface="Arial MT"/>
                <a:cs typeface="Arial MT"/>
              </a:rPr>
              <a:t>anesthetic</a:t>
            </a:r>
            <a:r>
              <a:rPr sz="2900" spc="5" dirty="0">
                <a:latin typeface="Arial MT"/>
                <a:cs typeface="Arial MT"/>
              </a:rPr>
              <a:t> with</a:t>
            </a:r>
            <a:r>
              <a:rPr sz="2900" dirty="0">
                <a:latin typeface="Arial MT"/>
                <a:cs typeface="Arial MT"/>
              </a:rPr>
              <a:t> </a:t>
            </a:r>
            <a:r>
              <a:rPr sz="2900" spc="5" dirty="0">
                <a:latin typeface="Arial MT"/>
                <a:cs typeface="Arial MT"/>
              </a:rPr>
              <a:t>1:100 000 Epi</a:t>
            </a:r>
            <a:r>
              <a:rPr sz="2900" dirty="0">
                <a:latin typeface="Arial MT"/>
                <a:cs typeface="Arial MT"/>
              </a:rPr>
              <a:t> </a:t>
            </a:r>
            <a:r>
              <a:rPr sz="2900" spc="5" dirty="0">
                <a:latin typeface="Arial MT"/>
                <a:cs typeface="Arial MT"/>
              </a:rPr>
              <a:t>is well</a:t>
            </a:r>
            <a:r>
              <a:rPr sz="2900" dirty="0">
                <a:latin typeface="Arial MT"/>
                <a:cs typeface="Arial MT"/>
              </a:rPr>
              <a:t> </a:t>
            </a:r>
            <a:r>
              <a:rPr sz="2900" spc="20" dirty="0">
                <a:latin typeface="Arial MT"/>
                <a:cs typeface="Arial MT"/>
              </a:rPr>
              <a:t>tolerated.</a:t>
            </a:r>
            <a:endParaRPr sz="2900">
              <a:latin typeface="Arial MT"/>
              <a:cs typeface="Arial M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552700" y="876300"/>
            <a:ext cx="7893684" cy="1244600"/>
          </a:xfrm>
          <a:prstGeom prst="rect">
            <a:avLst/>
          </a:prstGeom>
        </p:spPr>
        <p:txBody>
          <a:bodyPr vert="horz" wrap="square" lIns="0" tIns="12700" rIns="0" bIns="0" rtlCol="0">
            <a:spAutoFit/>
          </a:bodyPr>
          <a:lstStyle/>
          <a:p>
            <a:pPr marL="12700">
              <a:lnSpc>
                <a:spcPct val="100000"/>
              </a:lnSpc>
              <a:spcBef>
                <a:spcPts val="100"/>
              </a:spcBef>
            </a:pPr>
            <a:r>
              <a:rPr spc="85" dirty="0"/>
              <a:t>Organ</a:t>
            </a:r>
            <a:r>
              <a:rPr spc="-80" dirty="0"/>
              <a:t> </a:t>
            </a:r>
            <a:r>
              <a:rPr spc="-75" dirty="0"/>
              <a:t>Transplant</a:t>
            </a:r>
          </a:p>
        </p:txBody>
      </p:sp>
      <p:sp>
        <p:nvSpPr>
          <p:cNvPr id="3" name="object 3"/>
          <p:cNvSpPr txBox="1"/>
          <p:nvPr/>
        </p:nvSpPr>
        <p:spPr>
          <a:xfrm>
            <a:off x="990600" y="2678462"/>
            <a:ext cx="121920" cy="255904"/>
          </a:xfrm>
          <a:prstGeom prst="rect">
            <a:avLst/>
          </a:prstGeom>
        </p:spPr>
        <p:txBody>
          <a:bodyPr vert="horz" wrap="square" lIns="0" tIns="13970" rIns="0" bIns="0" rtlCol="0">
            <a:spAutoFit/>
          </a:bodyPr>
          <a:lstStyle/>
          <a:p>
            <a:pPr marL="12700">
              <a:lnSpc>
                <a:spcPct val="100000"/>
              </a:lnSpc>
              <a:spcBef>
                <a:spcPts val="110"/>
              </a:spcBef>
            </a:pPr>
            <a:r>
              <a:rPr sz="1500" spc="229" dirty="0">
                <a:latin typeface="Arial MT"/>
                <a:cs typeface="Arial MT"/>
              </a:rPr>
              <a:t>•</a:t>
            </a:r>
            <a:endParaRPr sz="1500">
              <a:latin typeface="Arial MT"/>
              <a:cs typeface="Arial MT"/>
            </a:endParaRPr>
          </a:p>
        </p:txBody>
      </p:sp>
      <p:sp>
        <p:nvSpPr>
          <p:cNvPr id="4" name="object 4"/>
          <p:cNvSpPr txBox="1"/>
          <p:nvPr/>
        </p:nvSpPr>
        <p:spPr>
          <a:xfrm>
            <a:off x="1244600" y="2639567"/>
            <a:ext cx="10494010" cy="650240"/>
          </a:xfrm>
          <a:prstGeom prst="rect">
            <a:avLst/>
          </a:prstGeom>
        </p:spPr>
        <p:txBody>
          <a:bodyPr vert="horz" wrap="square" lIns="0" tIns="1905" rIns="0" bIns="0" rtlCol="0">
            <a:spAutoFit/>
          </a:bodyPr>
          <a:lstStyle/>
          <a:p>
            <a:pPr marL="12700" marR="5080">
              <a:lnSpc>
                <a:spcPct val="104200"/>
              </a:lnSpc>
              <a:spcBef>
                <a:spcPts val="15"/>
              </a:spcBef>
            </a:pPr>
            <a:r>
              <a:rPr sz="2000" spc="10" dirty="0">
                <a:latin typeface="Arial MT"/>
                <a:cs typeface="Arial MT"/>
              </a:rPr>
              <a:t>Common </a:t>
            </a:r>
            <a:r>
              <a:rPr sz="2000" spc="30" dirty="0">
                <a:latin typeface="Arial MT"/>
                <a:cs typeface="Arial MT"/>
              </a:rPr>
              <a:t>procedure, </a:t>
            </a:r>
            <a:r>
              <a:rPr sz="2000" spc="10" dirty="0">
                <a:latin typeface="Arial MT"/>
                <a:cs typeface="Arial MT"/>
              </a:rPr>
              <a:t>may </a:t>
            </a:r>
            <a:r>
              <a:rPr sz="2000" spc="15" dirty="0">
                <a:latin typeface="Arial MT"/>
                <a:cs typeface="Arial MT"/>
              </a:rPr>
              <a:t>transplant </a:t>
            </a:r>
            <a:r>
              <a:rPr sz="2000" spc="10" dirty="0">
                <a:latin typeface="Arial MT"/>
                <a:cs typeface="Arial MT"/>
              </a:rPr>
              <a:t>heart, </a:t>
            </a:r>
            <a:r>
              <a:rPr sz="2000" spc="-30" dirty="0">
                <a:latin typeface="Arial MT"/>
                <a:cs typeface="Arial MT"/>
              </a:rPr>
              <a:t>liver, </a:t>
            </a:r>
            <a:r>
              <a:rPr sz="2000" spc="-5" dirty="0">
                <a:latin typeface="Arial MT"/>
                <a:cs typeface="Arial MT"/>
              </a:rPr>
              <a:t>kidney, </a:t>
            </a:r>
            <a:r>
              <a:rPr sz="2000" spc="25" dirty="0">
                <a:latin typeface="Arial MT"/>
                <a:cs typeface="Arial MT"/>
              </a:rPr>
              <a:t>lung, pancreas, </a:t>
            </a:r>
            <a:r>
              <a:rPr sz="2000" spc="35" dirty="0">
                <a:latin typeface="Arial MT"/>
                <a:cs typeface="Arial MT"/>
              </a:rPr>
              <a:t>bone </a:t>
            </a:r>
            <a:r>
              <a:rPr sz="2000" spc="-15" dirty="0">
                <a:latin typeface="Arial MT"/>
                <a:cs typeface="Arial MT"/>
              </a:rPr>
              <a:t>marrow, </a:t>
            </a:r>
            <a:r>
              <a:rPr sz="2000" spc="5" dirty="0">
                <a:latin typeface="Arial MT"/>
                <a:cs typeface="Arial MT"/>
              </a:rPr>
              <a:t>other </a:t>
            </a:r>
            <a:r>
              <a:rPr sz="2000" spc="-545" dirty="0">
                <a:latin typeface="Arial MT"/>
                <a:cs typeface="Arial MT"/>
              </a:rPr>
              <a:t> </a:t>
            </a:r>
            <a:r>
              <a:rPr sz="2000" spc="20" dirty="0">
                <a:latin typeface="Arial MT"/>
                <a:cs typeface="Arial MT"/>
              </a:rPr>
              <a:t>organs.</a:t>
            </a:r>
            <a:endParaRPr sz="2000">
              <a:latin typeface="Arial MT"/>
              <a:cs typeface="Arial MT"/>
            </a:endParaRPr>
          </a:p>
        </p:txBody>
      </p:sp>
      <p:sp>
        <p:nvSpPr>
          <p:cNvPr id="5" name="object 5"/>
          <p:cNvSpPr txBox="1"/>
          <p:nvPr/>
        </p:nvSpPr>
        <p:spPr>
          <a:xfrm>
            <a:off x="990600" y="3612165"/>
            <a:ext cx="121920" cy="255904"/>
          </a:xfrm>
          <a:prstGeom prst="rect">
            <a:avLst/>
          </a:prstGeom>
        </p:spPr>
        <p:txBody>
          <a:bodyPr vert="horz" wrap="square" lIns="0" tIns="13970" rIns="0" bIns="0" rtlCol="0">
            <a:spAutoFit/>
          </a:bodyPr>
          <a:lstStyle/>
          <a:p>
            <a:pPr marL="12700">
              <a:lnSpc>
                <a:spcPct val="100000"/>
              </a:lnSpc>
              <a:spcBef>
                <a:spcPts val="110"/>
              </a:spcBef>
            </a:pPr>
            <a:r>
              <a:rPr sz="1500" spc="229" dirty="0">
                <a:latin typeface="Arial MT"/>
                <a:cs typeface="Arial MT"/>
              </a:rPr>
              <a:t>•</a:t>
            </a:r>
            <a:endParaRPr sz="1500">
              <a:latin typeface="Arial MT"/>
              <a:cs typeface="Arial MT"/>
            </a:endParaRPr>
          </a:p>
        </p:txBody>
      </p:sp>
      <p:sp>
        <p:nvSpPr>
          <p:cNvPr id="6" name="object 6"/>
          <p:cNvSpPr txBox="1"/>
          <p:nvPr/>
        </p:nvSpPr>
        <p:spPr>
          <a:xfrm>
            <a:off x="1130300" y="3579367"/>
            <a:ext cx="6901815" cy="5370059"/>
          </a:xfrm>
          <a:prstGeom prst="rect">
            <a:avLst/>
          </a:prstGeom>
        </p:spPr>
        <p:txBody>
          <a:bodyPr vert="horz" wrap="square" lIns="0" tIns="14604" rIns="0" bIns="0" rtlCol="0">
            <a:spAutoFit/>
          </a:bodyPr>
          <a:lstStyle/>
          <a:p>
            <a:pPr marL="127000">
              <a:lnSpc>
                <a:spcPct val="100000"/>
              </a:lnSpc>
              <a:spcBef>
                <a:spcPts val="114"/>
              </a:spcBef>
            </a:pPr>
            <a:r>
              <a:rPr sz="2000" spc="5" dirty="0">
                <a:latin typeface="Arial MT"/>
                <a:cs typeface="Arial MT"/>
              </a:rPr>
              <a:t>Major</a:t>
            </a:r>
            <a:r>
              <a:rPr sz="2000" spc="-5" dirty="0">
                <a:latin typeface="Arial MT"/>
                <a:cs typeface="Arial MT"/>
              </a:rPr>
              <a:t> </a:t>
            </a:r>
            <a:r>
              <a:rPr sz="2000" spc="5" dirty="0">
                <a:latin typeface="Arial MT"/>
                <a:cs typeface="Arial MT"/>
              </a:rPr>
              <a:t>issues</a:t>
            </a:r>
            <a:r>
              <a:rPr sz="2000" spc="-5" dirty="0">
                <a:latin typeface="Arial MT"/>
                <a:cs typeface="Arial MT"/>
              </a:rPr>
              <a:t> </a:t>
            </a:r>
            <a:r>
              <a:rPr sz="2000" spc="15" dirty="0">
                <a:latin typeface="Arial MT"/>
                <a:cs typeface="Arial MT"/>
              </a:rPr>
              <a:t>pre-transplant:</a:t>
            </a:r>
            <a:endParaRPr sz="2000" dirty="0">
              <a:latin typeface="Arial MT"/>
              <a:cs typeface="Arial MT"/>
            </a:endParaRPr>
          </a:p>
          <a:p>
            <a:pPr>
              <a:lnSpc>
                <a:spcPct val="100000"/>
              </a:lnSpc>
              <a:spcBef>
                <a:spcPts val="40"/>
              </a:spcBef>
            </a:pPr>
            <a:endParaRPr sz="2050" dirty="0">
              <a:latin typeface="Arial MT"/>
              <a:cs typeface="Arial MT"/>
            </a:endParaRPr>
          </a:p>
          <a:p>
            <a:pPr marL="1016000" indent="-254000">
              <a:lnSpc>
                <a:spcPct val="100000"/>
              </a:lnSpc>
              <a:buSzPct val="75000"/>
              <a:buChar char="•"/>
              <a:tabLst>
                <a:tab pos="1015365" algn="l"/>
                <a:tab pos="1016000" algn="l"/>
              </a:tabLst>
            </a:pPr>
            <a:r>
              <a:rPr sz="2000" spc="25" dirty="0">
                <a:latin typeface="Arial MT"/>
                <a:cs typeface="Arial MT"/>
              </a:rPr>
              <a:t>Immunodeficiency</a:t>
            </a:r>
            <a:endParaRPr sz="2000" dirty="0">
              <a:latin typeface="Arial MT"/>
              <a:cs typeface="Arial MT"/>
            </a:endParaRPr>
          </a:p>
          <a:p>
            <a:pPr>
              <a:lnSpc>
                <a:spcPct val="100000"/>
              </a:lnSpc>
              <a:spcBef>
                <a:spcPts val="30"/>
              </a:spcBef>
              <a:buFont typeface="Arial MT"/>
              <a:buChar char="•"/>
            </a:pPr>
            <a:endParaRPr sz="2150" dirty="0">
              <a:latin typeface="Arial MT"/>
              <a:cs typeface="Arial MT"/>
            </a:endParaRPr>
          </a:p>
          <a:p>
            <a:pPr marL="1016000" indent="-254000">
              <a:lnSpc>
                <a:spcPct val="100000"/>
              </a:lnSpc>
              <a:buSzPct val="75000"/>
              <a:buChar char="•"/>
              <a:tabLst>
                <a:tab pos="1015365" algn="l"/>
                <a:tab pos="1016000" algn="l"/>
              </a:tabLst>
            </a:pPr>
            <a:r>
              <a:rPr sz="2000" spc="20" dirty="0">
                <a:latin typeface="Arial MT"/>
                <a:cs typeface="Arial MT"/>
              </a:rPr>
              <a:t>Delayed</a:t>
            </a:r>
            <a:r>
              <a:rPr sz="2000" spc="-25" dirty="0">
                <a:latin typeface="Arial MT"/>
                <a:cs typeface="Arial MT"/>
              </a:rPr>
              <a:t> </a:t>
            </a:r>
            <a:r>
              <a:rPr sz="2000" spc="20" dirty="0">
                <a:latin typeface="Arial MT"/>
                <a:cs typeface="Arial MT"/>
              </a:rPr>
              <a:t>Healing</a:t>
            </a:r>
            <a:endParaRPr sz="2000" dirty="0">
              <a:latin typeface="Arial MT"/>
              <a:cs typeface="Arial MT"/>
            </a:endParaRPr>
          </a:p>
          <a:p>
            <a:pPr>
              <a:lnSpc>
                <a:spcPct val="100000"/>
              </a:lnSpc>
              <a:spcBef>
                <a:spcPts val="40"/>
              </a:spcBef>
              <a:buFont typeface="Arial MT"/>
              <a:buChar char="•"/>
            </a:pPr>
            <a:endParaRPr sz="2050" dirty="0">
              <a:latin typeface="Arial MT"/>
              <a:cs typeface="Arial MT"/>
            </a:endParaRPr>
          </a:p>
          <a:p>
            <a:pPr marL="1016000" indent="-254000">
              <a:lnSpc>
                <a:spcPct val="100000"/>
              </a:lnSpc>
              <a:spcBef>
                <a:spcPts val="5"/>
              </a:spcBef>
              <a:buSzPct val="75000"/>
              <a:buChar char="•"/>
              <a:tabLst>
                <a:tab pos="1015365" algn="l"/>
                <a:tab pos="1016000" algn="l"/>
              </a:tabLst>
            </a:pPr>
            <a:r>
              <a:rPr sz="2000" spc="35" dirty="0">
                <a:latin typeface="Arial MT"/>
                <a:cs typeface="Arial MT"/>
              </a:rPr>
              <a:t>Bleeding</a:t>
            </a:r>
            <a:endParaRPr sz="2000" dirty="0">
              <a:latin typeface="Arial MT"/>
              <a:cs typeface="Arial MT"/>
            </a:endParaRPr>
          </a:p>
          <a:p>
            <a:pPr>
              <a:lnSpc>
                <a:spcPct val="100000"/>
              </a:lnSpc>
              <a:spcBef>
                <a:spcPts val="25"/>
              </a:spcBef>
              <a:buFont typeface="Arial MT"/>
              <a:buChar char="•"/>
            </a:pPr>
            <a:endParaRPr sz="2150" dirty="0">
              <a:latin typeface="Arial MT"/>
              <a:cs typeface="Arial MT"/>
            </a:endParaRPr>
          </a:p>
          <a:p>
            <a:pPr marL="127000">
              <a:lnSpc>
                <a:spcPct val="100000"/>
              </a:lnSpc>
            </a:pPr>
            <a:r>
              <a:rPr sz="2000" spc="5" dirty="0">
                <a:latin typeface="Arial MT"/>
                <a:cs typeface="Arial MT"/>
              </a:rPr>
              <a:t>Major</a:t>
            </a:r>
            <a:r>
              <a:rPr sz="2000" spc="-20" dirty="0">
                <a:latin typeface="Arial MT"/>
                <a:cs typeface="Arial MT"/>
              </a:rPr>
              <a:t> </a:t>
            </a:r>
            <a:r>
              <a:rPr sz="2000" spc="5" dirty="0">
                <a:latin typeface="Arial MT"/>
                <a:cs typeface="Arial MT"/>
              </a:rPr>
              <a:t>issues</a:t>
            </a:r>
            <a:r>
              <a:rPr sz="2000" spc="-20" dirty="0">
                <a:latin typeface="Arial MT"/>
                <a:cs typeface="Arial MT"/>
              </a:rPr>
              <a:t> </a:t>
            </a:r>
            <a:r>
              <a:rPr sz="2000" spc="20" dirty="0">
                <a:latin typeface="Arial MT"/>
                <a:cs typeface="Arial MT"/>
              </a:rPr>
              <a:t>post-transplant:</a:t>
            </a:r>
            <a:endParaRPr sz="2000" dirty="0">
              <a:latin typeface="Arial MT"/>
              <a:cs typeface="Arial MT"/>
            </a:endParaRPr>
          </a:p>
          <a:p>
            <a:pPr>
              <a:lnSpc>
                <a:spcPct val="100000"/>
              </a:lnSpc>
              <a:spcBef>
                <a:spcPts val="40"/>
              </a:spcBef>
            </a:pPr>
            <a:endParaRPr sz="2050" dirty="0">
              <a:latin typeface="Arial MT"/>
              <a:cs typeface="Arial MT"/>
            </a:endParaRPr>
          </a:p>
          <a:p>
            <a:pPr marL="1016000" indent="-254000">
              <a:lnSpc>
                <a:spcPct val="100000"/>
              </a:lnSpc>
              <a:spcBef>
                <a:spcPts val="5"/>
              </a:spcBef>
              <a:buSzPct val="75000"/>
              <a:buChar char="•"/>
              <a:tabLst>
                <a:tab pos="1015365" algn="l"/>
                <a:tab pos="1016000" algn="l"/>
              </a:tabLst>
            </a:pPr>
            <a:r>
              <a:rPr sz="2000" spc="25" dirty="0">
                <a:latin typeface="Arial MT"/>
                <a:cs typeface="Arial MT"/>
              </a:rPr>
              <a:t>Medication</a:t>
            </a:r>
            <a:r>
              <a:rPr sz="2000" spc="-10" dirty="0">
                <a:latin typeface="Arial MT"/>
                <a:cs typeface="Arial MT"/>
              </a:rPr>
              <a:t> </a:t>
            </a:r>
            <a:r>
              <a:rPr sz="2000" spc="30" dirty="0">
                <a:latin typeface="Arial MT"/>
                <a:cs typeface="Arial MT"/>
              </a:rPr>
              <a:t>side</a:t>
            </a:r>
            <a:r>
              <a:rPr sz="2000" spc="-10" dirty="0">
                <a:latin typeface="Arial MT"/>
                <a:cs typeface="Arial MT"/>
              </a:rPr>
              <a:t> </a:t>
            </a:r>
            <a:r>
              <a:rPr sz="2000" spc="15" dirty="0">
                <a:latin typeface="Arial MT"/>
                <a:cs typeface="Arial MT"/>
              </a:rPr>
              <a:t>effects:</a:t>
            </a:r>
            <a:endParaRPr sz="2000" dirty="0">
              <a:latin typeface="Arial MT"/>
              <a:cs typeface="Arial MT"/>
            </a:endParaRPr>
          </a:p>
          <a:p>
            <a:pPr>
              <a:lnSpc>
                <a:spcPct val="100000"/>
              </a:lnSpc>
              <a:spcBef>
                <a:spcPts val="25"/>
              </a:spcBef>
              <a:buFont typeface="Arial MT"/>
              <a:buChar char="•"/>
            </a:pPr>
            <a:endParaRPr sz="2150" dirty="0">
              <a:latin typeface="Arial MT"/>
              <a:cs typeface="Arial MT"/>
            </a:endParaRPr>
          </a:p>
          <a:p>
            <a:pPr marL="1905000" lvl="1" indent="-254000">
              <a:lnSpc>
                <a:spcPct val="100000"/>
              </a:lnSpc>
              <a:buSzPct val="75000"/>
              <a:buChar char="•"/>
              <a:tabLst>
                <a:tab pos="1904364" algn="l"/>
                <a:tab pos="1905000" algn="l"/>
              </a:tabLst>
            </a:pPr>
            <a:r>
              <a:rPr sz="2000" spc="30" dirty="0">
                <a:latin typeface="Arial MT"/>
                <a:cs typeface="Arial MT"/>
              </a:rPr>
              <a:t>Leu</a:t>
            </a:r>
            <a:r>
              <a:rPr lang="en-CA" sz="2000" spc="30" dirty="0">
                <a:latin typeface="Arial MT"/>
                <a:cs typeface="Arial MT"/>
              </a:rPr>
              <a:t>k</a:t>
            </a:r>
            <a:r>
              <a:rPr sz="2000" spc="30" dirty="0" err="1">
                <a:latin typeface="Arial MT"/>
                <a:cs typeface="Arial MT"/>
              </a:rPr>
              <a:t>openia</a:t>
            </a:r>
            <a:r>
              <a:rPr sz="2000" spc="-5" dirty="0">
                <a:latin typeface="Arial MT"/>
                <a:cs typeface="Arial MT"/>
              </a:rPr>
              <a:t> </a:t>
            </a:r>
            <a:r>
              <a:rPr sz="2000" spc="25" dirty="0">
                <a:latin typeface="Arial MT"/>
                <a:cs typeface="Arial MT"/>
              </a:rPr>
              <a:t>(decrease</a:t>
            </a:r>
            <a:r>
              <a:rPr sz="2000" spc="-5" dirty="0">
                <a:latin typeface="Arial MT"/>
                <a:cs typeface="Arial MT"/>
              </a:rPr>
              <a:t> </a:t>
            </a:r>
            <a:r>
              <a:rPr sz="2000" spc="5" dirty="0">
                <a:latin typeface="Arial MT"/>
                <a:cs typeface="Arial MT"/>
              </a:rPr>
              <a:t>in</a:t>
            </a:r>
            <a:r>
              <a:rPr sz="2000" dirty="0">
                <a:latin typeface="Arial MT"/>
                <a:cs typeface="Arial MT"/>
              </a:rPr>
              <a:t> </a:t>
            </a:r>
            <a:r>
              <a:rPr sz="2000" spc="5" dirty="0">
                <a:latin typeface="Arial MT"/>
                <a:cs typeface="Arial MT"/>
              </a:rPr>
              <a:t>white</a:t>
            </a:r>
            <a:r>
              <a:rPr sz="2000" spc="-5" dirty="0">
                <a:latin typeface="Arial MT"/>
                <a:cs typeface="Arial MT"/>
              </a:rPr>
              <a:t> </a:t>
            </a:r>
            <a:r>
              <a:rPr sz="2000" spc="50" dirty="0">
                <a:latin typeface="Arial MT"/>
                <a:cs typeface="Arial MT"/>
              </a:rPr>
              <a:t>blood</a:t>
            </a:r>
            <a:r>
              <a:rPr sz="2000" dirty="0">
                <a:latin typeface="Arial MT"/>
                <a:cs typeface="Arial MT"/>
              </a:rPr>
              <a:t> </a:t>
            </a:r>
            <a:r>
              <a:rPr sz="2000" spc="20" dirty="0">
                <a:latin typeface="Arial MT"/>
                <a:cs typeface="Arial MT"/>
              </a:rPr>
              <a:t>cells)</a:t>
            </a:r>
            <a:endParaRPr sz="2000" dirty="0">
              <a:latin typeface="Arial MT"/>
              <a:cs typeface="Arial MT"/>
            </a:endParaRPr>
          </a:p>
          <a:p>
            <a:pPr lvl="1">
              <a:lnSpc>
                <a:spcPct val="100000"/>
              </a:lnSpc>
              <a:spcBef>
                <a:spcPts val="25"/>
              </a:spcBef>
              <a:buFont typeface="Arial MT"/>
              <a:buChar char="•"/>
            </a:pPr>
            <a:endParaRPr sz="2150" dirty="0">
              <a:latin typeface="Arial MT"/>
              <a:cs typeface="Arial MT"/>
            </a:endParaRPr>
          </a:p>
          <a:p>
            <a:pPr marL="1905000" lvl="1" indent="-254000">
              <a:lnSpc>
                <a:spcPct val="100000"/>
              </a:lnSpc>
              <a:spcBef>
                <a:spcPts val="5"/>
              </a:spcBef>
              <a:buSzPct val="75000"/>
              <a:buChar char="•"/>
              <a:tabLst>
                <a:tab pos="1904364" algn="l"/>
                <a:tab pos="1905000" algn="l"/>
              </a:tabLst>
            </a:pPr>
            <a:r>
              <a:rPr sz="2000" spc="15" dirty="0">
                <a:latin typeface="Arial MT"/>
                <a:cs typeface="Arial MT"/>
              </a:rPr>
              <a:t>Thrombocytopenia</a:t>
            </a:r>
            <a:r>
              <a:rPr sz="2000" dirty="0">
                <a:latin typeface="Arial MT"/>
                <a:cs typeface="Arial MT"/>
              </a:rPr>
              <a:t> </a:t>
            </a:r>
            <a:r>
              <a:rPr sz="2000" spc="5" dirty="0">
                <a:latin typeface="Arial MT"/>
                <a:cs typeface="Arial MT"/>
              </a:rPr>
              <a:t>(low</a:t>
            </a:r>
            <a:r>
              <a:rPr sz="2000" dirty="0">
                <a:latin typeface="Arial MT"/>
                <a:cs typeface="Arial MT"/>
              </a:rPr>
              <a:t> </a:t>
            </a:r>
            <a:r>
              <a:rPr sz="2000" spc="15" dirty="0">
                <a:latin typeface="Arial MT"/>
                <a:cs typeface="Arial MT"/>
              </a:rPr>
              <a:t>platelets)</a:t>
            </a:r>
            <a:endParaRPr sz="2000" dirty="0">
              <a:latin typeface="Arial MT"/>
              <a:cs typeface="Arial MT"/>
            </a:endParaRPr>
          </a:p>
          <a:p>
            <a:pPr lvl="1">
              <a:lnSpc>
                <a:spcPct val="100000"/>
              </a:lnSpc>
              <a:spcBef>
                <a:spcPts val="40"/>
              </a:spcBef>
              <a:buFont typeface="Arial MT"/>
              <a:buChar char="•"/>
            </a:pPr>
            <a:endParaRPr sz="2050" dirty="0">
              <a:latin typeface="Arial MT"/>
              <a:cs typeface="Arial MT"/>
            </a:endParaRPr>
          </a:p>
          <a:p>
            <a:pPr marL="1905000" lvl="1" indent="-254000">
              <a:lnSpc>
                <a:spcPct val="100000"/>
              </a:lnSpc>
              <a:buSzPct val="75000"/>
              <a:buChar char="•"/>
              <a:tabLst>
                <a:tab pos="1904364" algn="l"/>
                <a:tab pos="1905000" algn="l"/>
              </a:tabLst>
            </a:pPr>
            <a:r>
              <a:rPr sz="2000" spc="5" dirty="0">
                <a:latin typeface="Arial MT"/>
                <a:cs typeface="Arial MT"/>
              </a:rPr>
              <a:t>Anemia</a:t>
            </a:r>
            <a:r>
              <a:rPr sz="2000" spc="-5" dirty="0">
                <a:latin typeface="Arial MT"/>
                <a:cs typeface="Arial MT"/>
              </a:rPr>
              <a:t> </a:t>
            </a:r>
            <a:r>
              <a:rPr sz="2000" spc="25" dirty="0">
                <a:latin typeface="Arial MT"/>
                <a:cs typeface="Arial MT"/>
              </a:rPr>
              <a:t>(decrease</a:t>
            </a:r>
            <a:r>
              <a:rPr sz="2000" dirty="0">
                <a:latin typeface="Arial MT"/>
                <a:cs typeface="Arial MT"/>
              </a:rPr>
              <a:t> </a:t>
            </a:r>
            <a:r>
              <a:rPr sz="2000" spc="30" dirty="0">
                <a:latin typeface="Arial MT"/>
                <a:cs typeface="Arial MT"/>
              </a:rPr>
              <a:t>red</a:t>
            </a:r>
            <a:r>
              <a:rPr sz="2000" dirty="0">
                <a:latin typeface="Arial MT"/>
                <a:cs typeface="Arial MT"/>
              </a:rPr>
              <a:t> </a:t>
            </a:r>
            <a:r>
              <a:rPr sz="2000" spc="50" dirty="0">
                <a:latin typeface="Arial MT"/>
                <a:cs typeface="Arial MT"/>
              </a:rPr>
              <a:t>blood</a:t>
            </a:r>
            <a:r>
              <a:rPr sz="2000" spc="-5" dirty="0">
                <a:latin typeface="Arial MT"/>
                <a:cs typeface="Arial MT"/>
              </a:rPr>
              <a:t> </a:t>
            </a:r>
            <a:r>
              <a:rPr sz="2000" spc="20" dirty="0">
                <a:latin typeface="Arial MT"/>
                <a:cs typeface="Arial MT"/>
              </a:rPr>
              <a:t>cells)</a:t>
            </a:r>
            <a:endParaRPr sz="2000" dirty="0">
              <a:latin typeface="Arial MT"/>
              <a:cs typeface="Arial MT"/>
            </a:endParaRPr>
          </a:p>
        </p:txBody>
      </p:sp>
      <p:sp>
        <p:nvSpPr>
          <p:cNvPr id="7" name="object 7"/>
          <p:cNvSpPr txBox="1"/>
          <p:nvPr/>
        </p:nvSpPr>
        <p:spPr>
          <a:xfrm>
            <a:off x="990600" y="6076981"/>
            <a:ext cx="121920" cy="255904"/>
          </a:xfrm>
          <a:prstGeom prst="rect">
            <a:avLst/>
          </a:prstGeom>
        </p:spPr>
        <p:txBody>
          <a:bodyPr vert="horz" wrap="square" lIns="0" tIns="13970" rIns="0" bIns="0" rtlCol="0">
            <a:spAutoFit/>
          </a:bodyPr>
          <a:lstStyle/>
          <a:p>
            <a:pPr marL="12700">
              <a:lnSpc>
                <a:spcPct val="100000"/>
              </a:lnSpc>
              <a:spcBef>
                <a:spcPts val="110"/>
              </a:spcBef>
            </a:pPr>
            <a:r>
              <a:rPr sz="1500" spc="229" dirty="0">
                <a:latin typeface="Arial MT"/>
                <a:cs typeface="Arial MT"/>
              </a:rPr>
              <a:t>•</a:t>
            </a:r>
            <a:endParaRPr sz="1500">
              <a:latin typeface="Arial MT"/>
              <a:cs typeface="Arial M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552700" y="876300"/>
            <a:ext cx="7893684" cy="1244600"/>
          </a:xfrm>
          <a:prstGeom prst="rect">
            <a:avLst/>
          </a:prstGeom>
        </p:spPr>
        <p:txBody>
          <a:bodyPr vert="horz" wrap="square" lIns="0" tIns="12700" rIns="0" bIns="0" rtlCol="0">
            <a:spAutoFit/>
          </a:bodyPr>
          <a:lstStyle/>
          <a:p>
            <a:pPr marL="12700">
              <a:lnSpc>
                <a:spcPct val="100000"/>
              </a:lnSpc>
              <a:spcBef>
                <a:spcPts val="100"/>
              </a:spcBef>
            </a:pPr>
            <a:r>
              <a:rPr spc="85" dirty="0"/>
              <a:t>Organ</a:t>
            </a:r>
            <a:r>
              <a:rPr spc="-80" dirty="0"/>
              <a:t> </a:t>
            </a:r>
            <a:r>
              <a:rPr spc="-75" dirty="0"/>
              <a:t>Transplant</a:t>
            </a:r>
          </a:p>
        </p:txBody>
      </p:sp>
      <p:sp>
        <p:nvSpPr>
          <p:cNvPr id="3" name="object 3"/>
          <p:cNvSpPr txBox="1"/>
          <p:nvPr/>
        </p:nvSpPr>
        <p:spPr>
          <a:xfrm>
            <a:off x="990600" y="3077084"/>
            <a:ext cx="196850" cy="436880"/>
          </a:xfrm>
          <a:prstGeom prst="rect">
            <a:avLst/>
          </a:prstGeom>
        </p:spPr>
        <p:txBody>
          <a:bodyPr vert="horz" wrap="square" lIns="0" tIns="12700" rIns="0" bIns="0" rtlCol="0">
            <a:spAutoFit/>
          </a:bodyPr>
          <a:lstStyle/>
          <a:p>
            <a:pPr marL="12700">
              <a:lnSpc>
                <a:spcPct val="100000"/>
              </a:lnSpc>
              <a:spcBef>
                <a:spcPts val="100"/>
              </a:spcBef>
            </a:pPr>
            <a:r>
              <a:rPr sz="2700" spc="400" dirty="0">
                <a:latin typeface="Arial MT"/>
                <a:cs typeface="Arial MT"/>
              </a:rPr>
              <a:t>•</a:t>
            </a:r>
            <a:endParaRPr sz="2700">
              <a:latin typeface="Arial MT"/>
              <a:cs typeface="Arial MT"/>
            </a:endParaRPr>
          </a:p>
        </p:txBody>
      </p:sp>
      <p:sp>
        <p:nvSpPr>
          <p:cNvPr id="4" name="object 4"/>
          <p:cNvSpPr txBox="1"/>
          <p:nvPr/>
        </p:nvSpPr>
        <p:spPr>
          <a:xfrm>
            <a:off x="1384300" y="3009900"/>
            <a:ext cx="9551035" cy="5450840"/>
          </a:xfrm>
          <a:prstGeom prst="rect">
            <a:avLst/>
          </a:prstGeom>
        </p:spPr>
        <p:txBody>
          <a:bodyPr vert="horz" wrap="square" lIns="0" tIns="12700" rIns="0" bIns="0" rtlCol="0">
            <a:spAutoFit/>
          </a:bodyPr>
          <a:lstStyle/>
          <a:p>
            <a:pPr marL="63500">
              <a:lnSpc>
                <a:spcPct val="100000"/>
              </a:lnSpc>
              <a:spcBef>
                <a:spcPts val="100"/>
              </a:spcBef>
            </a:pPr>
            <a:r>
              <a:rPr sz="3600" spc="-5" dirty="0">
                <a:latin typeface="Arial MT"/>
                <a:cs typeface="Arial MT"/>
              </a:rPr>
              <a:t>Pre-transplant:</a:t>
            </a:r>
            <a:endParaRPr sz="3600">
              <a:latin typeface="Arial MT"/>
              <a:cs typeface="Arial MT"/>
            </a:endParaRPr>
          </a:p>
          <a:p>
            <a:pPr>
              <a:lnSpc>
                <a:spcPct val="100000"/>
              </a:lnSpc>
              <a:spcBef>
                <a:spcPts val="25"/>
              </a:spcBef>
            </a:pPr>
            <a:endParaRPr sz="3750">
              <a:latin typeface="Arial MT"/>
              <a:cs typeface="Arial MT"/>
            </a:endParaRPr>
          </a:p>
          <a:p>
            <a:pPr marL="952500" marR="712470" indent="-444500">
              <a:lnSpc>
                <a:spcPts val="4300"/>
              </a:lnSpc>
              <a:buSzPct val="75000"/>
              <a:buChar char="•"/>
              <a:tabLst>
                <a:tab pos="951865" algn="l"/>
                <a:tab pos="952500" algn="l"/>
              </a:tabLst>
            </a:pPr>
            <a:r>
              <a:rPr sz="3600" spc="-5" dirty="0">
                <a:latin typeface="Arial MT"/>
                <a:cs typeface="Arial MT"/>
              </a:rPr>
              <a:t>All</a:t>
            </a:r>
            <a:r>
              <a:rPr sz="3600" dirty="0">
                <a:latin typeface="Arial MT"/>
                <a:cs typeface="Arial MT"/>
              </a:rPr>
              <a:t> </a:t>
            </a:r>
            <a:r>
              <a:rPr sz="3600" spc="55" dirty="0">
                <a:latin typeface="Arial MT"/>
                <a:cs typeface="Arial MT"/>
              </a:rPr>
              <a:t>candidates</a:t>
            </a:r>
            <a:r>
              <a:rPr sz="3600" dirty="0">
                <a:latin typeface="Arial MT"/>
                <a:cs typeface="Arial MT"/>
              </a:rPr>
              <a:t> </a:t>
            </a:r>
            <a:r>
              <a:rPr sz="3600" spc="-25" dirty="0">
                <a:latin typeface="Arial MT"/>
                <a:cs typeface="Arial MT"/>
              </a:rPr>
              <a:t>are</a:t>
            </a:r>
            <a:r>
              <a:rPr sz="3600" spc="5" dirty="0">
                <a:latin typeface="Arial MT"/>
                <a:cs typeface="Arial MT"/>
              </a:rPr>
              <a:t> referred</a:t>
            </a:r>
            <a:r>
              <a:rPr sz="3600" dirty="0">
                <a:latin typeface="Arial MT"/>
                <a:cs typeface="Arial MT"/>
              </a:rPr>
              <a:t> for</a:t>
            </a:r>
            <a:r>
              <a:rPr sz="3600" spc="5" dirty="0">
                <a:latin typeface="Arial MT"/>
                <a:cs typeface="Arial MT"/>
              </a:rPr>
              <a:t> </a:t>
            </a:r>
            <a:r>
              <a:rPr sz="3600" spc="-5" dirty="0">
                <a:latin typeface="Arial MT"/>
                <a:cs typeface="Arial MT"/>
              </a:rPr>
              <a:t>a</a:t>
            </a:r>
            <a:r>
              <a:rPr sz="3600" dirty="0">
                <a:latin typeface="Arial MT"/>
                <a:cs typeface="Arial MT"/>
              </a:rPr>
              <a:t> </a:t>
            </a:r>
            <a:r>
              <a:rPr sz="3600" spc="30" dirty="0">
                <a:latin typeface="Arial MT"/>
                <a:cs typeface="Arial MT"/>
              </a:rPr>
              <a:t>dental </a:t>
            </a:r>
            <a:r>
              <a:rPr sz="3600" spc="-985" dirty="0">
                <a:latin typeface="Arial MT"/>
                <a:cs typeface="Arial MT"/>
              </a:rPr>
              <a:t> </a:t>
            </a:r>
            <a:r>
              <a:rPr sz="3600" spc="-5" dirty="0">
                <a:latin typeface="Arial MT"/>
                <a:cs typeface="Arial MT"/>
              </a:rPr>
              <a:t>evaluation</a:t>
            </a:r>
            <a:r>
              <a:rPr sz="3600" dirty="0">
                <a:latin typeface="Arial MT"/>
                <a:cs typeface="Arial MT"/>
              </a:rPr>
              <a:t> </a:t>
            </a:r>
            <a:r>
              <a:rPr sz="3600" spc="35" dirty="0">
                <a:latin typeface="Arial MT"/>
                <a:cs typeface="Arial MT"/>
              </a:rPr>
              <a:t>prior</a:t>
            </a:r>
            <a:r>
              <a:rPr sz="3600" dirty="0">
                <a:latin typeface="Arial MT"/>
                <a:cs typeface="Arial MT"/>
              </a:rPr>
              <a:t> to</a:t>
            </a:r>
            <a:r>
              <a:rPr sz="3600" spc="5" dirty="0">
                <a:latin typeface="Arial MT"/>
                <a:cs typeface="Arial MT"/>
              </a:rPr>
              <a:t> </a:t>
            </a:r>
            <a:r>
              <a:rPr sz="3600" spc="35" dirty="0">
                <a:latin typeface="Arial MT"/>
                <a:cs typeface="Arial MT"/>
              </a:rPr>
              <a:t>organ</a:t>
            </a:r>
            <a:r>
              <a:rPr sz="3600" dirty="0">
                <a:latin typeface="Arial MT"/>
                <a:cs typeface="Arial MT"/>
              </a:rPr>
              <a:t> </a:t>
            </a:r>
            <a:r>
              <a:rPr sz="3600" spc="15" dirty="0">
                <a:latin typeface="Arial MT"/>
                <a:cs typeface="Arial MT"/>
              </a:rPr>
              <a:t>transplant.</a:t>
            </a:r>
            <a:endParaRPr sz="3600">
              <a:latin typeface="Arial MT"/>
              <a:cs typeface="Arial MT"/>
            </a:endParaRPr>
          </a:p>
          <a:p>
            <a:pPr>
              <a:lnSpc>
                <a:spcPct val="100000"/>
              </a:lnSpc>
              <a:spcBef>
                <a:spcPts val="5"/>
              </a:spcBef>
              <a:buFont typeface="Arial MT"/>
              <a:buChar char="•"/>
            </a:pPr>
            <a:endParaRPr sz="3650">
              <a:latin typeface="Arial MT"/>
              <a:cs typeface="Arial MT"/>
            </a:endParaRPr>
          </a:p>
          <a:p>
            <a:pPr marL="952500" marR="942975" indent="-444500">
              <a:lnSpc>
                <a:spcPts val="4300"/>
              </a:lnSpc>
              <a:buSzPct val="75000"/>
              <a:buChar char="•"/>
              <a:tabLst>
                <a:tab pos="951865" algn="l"/>
                <a:tab pos="952500" algn="l"/>
              </a:tabLst>
            </a:pPr>
            <a:r>
              <a:rPr sz="3600" dirty="0">
                <a:latin typeface="Arial MT"/>
                <a:cs typeface="Arial MT"/>
              </a:rPr>
              <a:t>Must</a:t>
            </a:r>
            <a:r>
              <a:rPr sz="3600" spc="-5" dirty="0">
                <a:latin typeface="Arial MT"/>
                <a:cs typeface="Arial MT"/>
              </a:rPr>
              <a:t> eliminate</a:t>
            </a:r>
            <a:r>
              <a:rPr sz="3600" dirty="0">
                <a:latin typeface="Arial MT"/>
                <a:cs typeface="Arial MT"/>
              </a:rPr>
              <a:t> </a:t>
            </a:r>
            <a:r>
              <a:rPr sz="3600" spc="30" dirty="0">
                <a:latin typeface="Arial MT"/>
                <a:cs typeface="Arial MT"/>
              </a:rPr>
              <a:t>dental</a:t>
            </a:r>
            <a:r>
              <a:rPr sz="3600" dirty="0">
                <a:latin typeface="Arial MT"/>
                <a:cs typeface="Arial MT"/>
              </a:rPr>
              <a:t> </a:t>
            </a:r>
            <a:r>
              <a:rPr sz="3600" spc="25" dirty="0">
                <a:latin typeface="Arial MT"/>
                <a:cs typeface="Arial MT"/>
              </a:rPr>
              <a:t>disease</a:t>
            </a:r>
            <a:r>
              <a:rPr sz="3600" dirty="0">
                <a:latin typeface="Arial MT"/>
                <a:cs typeface="Arial MT"/>
              </a:rPr>
              <a:t> </a:t>
            </a:r>
            <a:r>
              <a:rPr sz="3600" u="heavy" spc="35" dirty="0">
                <a:uFill>
                  <a:solidFill>
                    <a:srgbClr val="000000"/>
                  </a:solidFill>
                </a:uFill>
                <a:latin typeface="Arial MT"/>
                <a:cs typeface="Arial MT"/>
              </a:rPr>
              <a:t>prior</a:t>
            </a:r>
            <a:r>
              <a:rPr sz="3600" u="heavy" dirty="0">
                <a:uFill>
                  <a:solidFill>
                    <a:srgbClr val="000000"/>
                  </a:solidFill>
                </a:uFill>
                <a:latin typeface="Arial MT"/>
                <a:cs typeface="Arial MT"/>
              </a:rPr>
              <a:t> to </a:t>
            </a:r>
            <a:r>
              <a:rPr sz="3600" spc="-985" dirty="0">
                <a:latin typeface="Arial MT"/>
                <a:cs typeface="Arial MT"/>
              </a:rPr>
              <a:t> </a:t>
            </a:r>
            <a:r>
              <a:rPr sz="3600" u="heavy" spc="10" dirty="0">
                <a:uFill>
                  <a:solidFill>
                    <a:srgbClr val="000000"/>
                  </a:solidFill>
                </a:uFill>
                <a:latin typeface="Arial MT"/>
                <a:cs typeface="Arial MT"/>
              </a:rPr>
              <a:t>transplantation</a:t>
            </a:r>
            <a:r>
              <a:rPr sz="3600" spc="10" dirty="0">
                <a:latin typeface="Arial MT"/>
                <a:cs typeface="Arial MT"/>
              </a:rPr>
              <a:t>.</a:t>
            </a:r>
            <a:endParaRPr sz="3600">
              <a:latin typeface="Arial MT"/>
              <a:cs typeface="Arial MT"/>
            </a:endParaRPr>
          </a:p>
          <a:p>
            <a:pPr>
              <a:lnSpc>
                <a:spcPct val="100000"/>
              </a:lnSpc>
              <a:spcBef>
                <a:spcPts val="20"/>
              </a:spcBef>
              <a:buFont typeface="Arial MT"/>
              <a:buChar char="•"/>
            </a:pPr>
            <a:endParaRPr sz="3600">
              <a:latin typeface="Arial MT"/>
              <a:cs typeface="Arial MT"/>
            </a:endParaRPr>
          </a:p>
          <a:p>
            <a:pPr marL="952500" marR="30480" indent="-444500">
              <a:lnSpc>
                <a:spcPts val="4300"/>
              </a:lnSpc>
              <a:buSzPct val="75000"/>
              <a:buChar char="•"/>
              <a:tabLst>
                <a:tab pos="951865" algn="l"/>
                <a:tab pos="952500" algn="l"/>
              </a:tabLst>
            </a:pPr>
            <a:r>
              <a:rPr sz="3600" spc="-110" dirty="0">
                <a:latin typeface="Arial MT"/>
                <a:cs typeface="Arial MT"/>
              </a:rPr>
              <a:t>CONSULT</a:t>
            </a:r>
            <a:r>
              <a:rPr sz="3600" spc="-5" dirty="0">
                <a:latin typeface="Arial MT"/>
                <a:cs typeface="Arial MT"/>
              </a:rPr>
              <a:t> </a:t>
            </a:r>
            <a:r>
              <a:rPr sz="3600" spc="-70" dirty="0">
                <a:latin typeface="Arial MT"/>
                <a:cs typeface="Arial MT"/>
              </a:rPr>
              <a:t>PHYSICIAN</a:t>
            </a:r>
            <a:r>
              <a:rPr sz="3600" dirty="0">
                <a:latin typeface="Arial MT"/>
                <a:cs typeface="Arial MT"/>
              </a:rPr>
              <a:t> </a:t>
            </a:r>
            <a:r>
              <a:rPr sz="3600" spc="35" dirty="0">
                <a:latin typeface="Arial MT"/>
                <a:cs typeface="Arial MT"/>
              </a:rPr>
              <a:t>prior</a:t>
            </a:r>
            <a:r>
              <a:rPr sz="3600" dirty="0">
                <a:latin typeface="Arial MT"/>
                <a:cs typeface="Arial MT"/>
              </a:rPr>
              <a:t> to</a:t>
            </a:r>
            <a:r>
              <a:rPr sz="3600" spc="-5" dirty="0">
                <a:latin typeface="Arial MT"/>
                <a:cs typeface="Arial MT"/>
              </a:rPr>
              <a:t> </a:t>
            </a:r>
            <a:r>
              <a:rPr sz="3600" spc="50" dirty="0">
                <a:latin typeface="Arial MT"/>
                <a:cs typeface="Arial MT"/>
              </a:rPr>
              <a:t>performing </a:t>
            </a:r>
            <a:r>
              <a:rPr sz="3600" spc="-985" dirty="0">
                <a:latin typeface="Arial MT"/>
                <a:cs typeface="Arial MT"/>
              </a:rPr>
              <a:t> </a:t>
            </a:r>
            <a:r>
              <a:rPr sz="3600" spc="30" dirty="0">
                <a:latin typeface="Arial MT"/>
                <a:cs typeface="Arial MT"/>
              </a:rPr>
              <a:t>dental</a:t>
            </a:r>
            <a:r>
              <a:rPr sz="3600" spc="-5" dirty="0">
                <a:latin typeface="Arial MT"/>
                <a:cs typeface="Arial MT"/>
              </a:rPr>
              <a:t> work</a:t>
            </a:r>
            <a:endParaRPr sz="3600">
              <a:latin typeface="Arial MT"/>
              <a:cs typeface="Arial M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552700" y="876300"/>
            <a:ext cx="7893684" cy="1244600"/>
          </a:xfrm>
          <a:prstGeom prst="rect">
            <a:avLst/>
          </a:prstGeom>
        </p:spPr>
        <p:txBody>
          <a:bodyPr vert="horz" wrap="square" lIns="0" tIns="12700" rIns="0" bIns="0" rtlCol="0">
            <a:spAutoFit/>
          </a:bodyPr>
          <a:lstStyle/>
          <a:p>
            <a:pPr marL="12700">
              <a:lnSpc>
                <a:spcPct val="100000"/>
              </a:lnSpc>
              <a:spcBef>
                <a:spcPts val="100"/>
              </a:spcBef>
            </a:pPr>
            <a:r>
              <a:rPr spc="85" dirty="0"/>
              <a:t>Organ</a:t>
            </a:r>
            <a:r>
              <a:rPr spc="-80" dirty="0"/>
              <a:t> </a:t>
            </a:r>
            <a:r>
              <a:rPr spc="-75" dirty="0"/>
              <a:t>Transplant</a:t>
            </a:r>
          </a:p>
        </p:txBody>
      </p:sp>
      <p:sp>
        <p:nvSpPr>
          <p:cNvPr id="3" name="object 3"/>
          <p:cNvSpPr txBox="1"/>
          <p:nvPr/>
        </p:nvSpPr>
        <p:spPr>
          <a:xfrm>
            <a:off x="990600" y="3356484"/>
            <a:ext cx="196850" cy="436880"/>
          </a:xfrm>
          <a:prstGeom prst="rect">
            <a:avLst/>
          </a:prstGeom>
        </p:spPr>
        <p:txBody>
          <a:bodyPr vert="horz" wrap="square" lIns="0" tIns="12700" rIns="0" bIns="0" rtlCol="0">
            <a:spAutoFit/>
          </a:bodyPr>
          <a:lstStyle/>
          <a:p>
            <a:pPr marL="12700">
              <a:lnSpc>
                <a:spcPct val="100000"/>
              </a:lnSpc>
              <a:spcBef>
                <a:spcPts val="100"/>
              </a:spcBef>
            </a:pPr>
            <a:r>
              <a:rPr sz="2700" spc="400" dirty="0">
                <a:latin typeface="Arial MT"/>
                <a:cs typeface="Arial MT"/>
              </a:rPr>
              <a:t>•</a:t>
            </a:r>
            <a:endParaRPr sz="2700">
              <a:latin typeface="Arial MT"/>
              <a:cs typeface="Arial MT"/>
            </a:endParaRPr>
          </a:p>
        </p:txBody>
      </p:sp>
      <p:sp>
        <p:nvSpPr>
          <p:cNvPr id="4" name="object 4"/>
          <p:cNvSpPr txBox="1">
            <a:spLocks noGrp="1"/>
          </p:cNvSpPr>
          <p:nvPr>
            <p:ph type="body" idx="1"/>
          </p:nvPr>
        </p:nvSpPr>
        <p:spPr>
          <a:prstGeom prst="rect">
            <a:avLst/>
          </a:prstGeom>
        </p:spPr>
        <p:txBody>
          <a:bodyPr vert="horz" wrap="square" lIns="0" tIns="12700" rIns="0" bIns="0" rtlCol="0">
            <a:spAutoFit/>
          </a:bodyPr>
          <a:lstStyle/>
          <a:p>
            <a:pPr marL="490220">
              <a:lnSpc>
                <a:spcPct val="100000"/>
              </a:lnSpc>
              <a:spcBef>
                <a:spcPts val="100"/>
              </a:spcBef>
            </a:pPr>
            <a:r>
              <a:rPr spc="-10" dirty="0"/>
              <a:t>Pre-transplant</a:t>
            </a:r>
            <a:r>
              <a:rPr spc="5" dirty="0"/>
              <a:t> </a:t>
            </a:r>
            <a:r>
              <a:rPr spc="-10" dirty="0"/>
              <a:t>treatment</a:t>
            </a:r>
            <a:r>
              <a:rPr spc="10" dirty="0"/>
              <a:t> </a:t>
            </a:r>
            <a:r>
              <a:rPr spc="40" dirty="0"/>
              <a:t>planning:</a:t>
            </a:r>
          </a:p>
          <a:p>
            <a:pPr marL="426720">
              <a:lnSpc>
                <a:spcPct val="100000"/>
              </a:lnSpc>
              <a:spcBef>
                <a:spcPts val="25"/>
              </a:spcBef>
            </a:pPr>
            <a:endParaRPr sz="3750"/>
          </a:p>
          <a:p>
            <a:pPr marL="1379220" marR="55880" indent="-444500">
              <a:lnSpc>
                <a:spcPts val="4300"/>
              </a:lnSpc>
              <a:buSzPct val="75000"/>
              <a:buChar char="•"/>
              <a:tabLst>
                <a:tab pos="1378585" algn="l"/>
                <a:tab pos="1379220" algn="l"/>
              </a:tabLst>
            </a:pPr>
            <a:r>
              <a:rPr sz="3600" spc="-35" dirty="0"/>
              <a:t>Remove</a:t>
            </a:r>
            <a:r>
              <a:rPr sz="3600" dirty="0"/>
              <a:t> </a:t>
            </a:r>
            <a:r>
              <a:rPr sz="3600" spc="-5" dirty="0"/>
              <a:t>all</a:t>
            </a:r>
            <a:r>
              <a:rPr sz="3600" dirty="0"/>
              <a:t> teeth </a:t>
            </a:r>
            <a:r>
              <a:rPr sz="3600" spc="-5" dirty="0"/>
              <a:t>with</a:t>
            </a:r>
            <a:r>
              <a:rPr sz="3600" dirty="0"/>
              <a:t> </a:t>
            </a:r>
            <a:r>
              <a:rPr sz="3600" spc="45" dirty="0"/>
              <a:t>doubtful</a:t>
            </a:r>
            <a:r>
              <a:rPr sz="3600" spc="5" dirty="0"/>
              <a:t> </a:t>
            </a:r>
            <a:r>
              <a:rPr sz="3600" spc="35" dirty="0"/>
              <a:t>prognosis</a:t>
            </a:r>
            <a:r>
              <a:rPr sz="3600" dirty="0"/>
              <a:t> </a:t>
            </a:r>
            <a:r>
              <a:rPr sz="3600" spc="75" dirty="0"/>
              <a:t>(deep </a:t>
            </a:r>
            <a:r>
              <a:rPr sz="3600" spc="-990" dirty="0"/>
              <a:t> </a:t>
            </a:r>
            <a:r>
              <a:rPr sz="3600" spc="25" dirty="0"/>
              <a:t>caries).</a:t>
            </a:r>
            <a:r>
              <a:rPr sz="3600" spc="-5" dirty="0"/>
              <a:t> </a:t>
            </a:r>
            <a:r>
              <a:rPr sz="3600" spc="25" dirty="0"/>
              <a:t>Avoid</a:t>
            </a:r>
            <a:r>
              <a:rPr sz="3600" dirty="0"/>
              <a:t> </a:t>
            </a:r>
            <a:r>
              <a:rPr sz="3600" spc="5" dirty="0"/>
              <a:t>pulpotomy.</a:t>
            </a:r>
            <a:endParaRPr sz="3600"/>
          </a:p>
          <a:p>
            <a:pPr marL="426720">
              <a:lnSpc>
                <a:spcPct val="100000"/>
              </a:lnSpc>
              <a:spcBef>
                <a:spcPts val="15"/>
              </a:spcBef>
              <a:buFont typeface="Arial MT"/>
              <a:buChar char="•"/>
            </a:pPr>
            <a:endParaRPr sz="3500"/>
          </a:p>
          <a:p>
            <a:pPr marL="1379220" indent="-444500">
              <a:lnSpc>
                <a:spcPct val="100000"/>
              </a:lnSpc>
              <a:buSzPct val="75000"/>
              <a:buChar char="•"/>
              <a:tabLst>
                <a:tab pos="1378585" algn="l"/>
                <a:tab pos="1379220" algn="l"/>
              </a:tabLst>
            </a:pPr>
            <a:r>
              <a:rPr sz="3600" spc="-35" dirty="0"/>
              <a:t>Remove</a:t>
            </a:r>
            <a:r>
              <a:rPr sz="3600" spc="-5" dirty="0"/>
              <a:t> </a:t>
            </a:r>
            <a:r>
              <a:rPr sz="3600" spc="35" dirty="0"/>
              <a:t>primary</a:t>
            </a:r>
            <a:r>
              <a:rPr sz="3600" spc="-5" dirty="0"/>
              <a:t> </a:t>
            </a:r>
            <a:r>
              <a:rPr sz="3600" dirty="0"/>
              <a:t>teeth </a:t>
            </a:r>
            <a:r>
              <a:rPr sz="3600" spc="-5" dirty="0"/>
              <a:t>soon </a:t>
            </a:r>
            <a:r>
              <a:rPr sz="3600" dirty="0"/>
              <a:t>to </a:t>
            </a:r>
            <a:r>
              <a:rPr sz="3600" spc="-5" dirty="0"/>
              <a:t>exfoliate</a:t>
            </a:r>
            <a:endParaRPr sz="3600"/>
          </a:p>
          <a:p>
            <a:pPr marL="426720">
              <a:lnSpc>
                <a:spcPct val="100000"/>
              </a:lnSpc>
              <a:spcBef>
                <a:spcPts val="45"/>
              </a:spcBef>
              <a:buFont typeface="Arial MT"/>
              <a:buChar char="•"/>
            </a:pPr>
            <a:endParaRPr sz="3700"/>
          </a:p>
          <a:p>
            <a:pPr marL="1379220" marR="1040130" indent="-444500">
              <a:lnSpc>
                <a:spcPts val="4300"/>
              </a:lnSpc>
              <a:buSzPct val="75000"/>
              <a:buChar char="•"/>
              <a:tabLst>
                <a:tab pos="1378585" algn="l"/>
                <a:tab pos="1379220" algn="l"/>
              </a:tabLst>
            </a:pPr>
            <a:r>
              <a:rPr sz="3600" spc="20" dirty="0"/>
              <a:t>Implement</a:t>
            </a:r>
            <a:r>
              <a:rPr sz="3600" spc="-5" dirty="0"/>
              <a:t> </a:t>
            </a:r>
            <a:r>
              <a:rPr sz="3600" spc="-65" dirty="0"/>
              <a:t>METICULOUS</a:t>
            </a:r>
            <a:r>
              <a:rPr sz="3600" spc="-5" dirty="0"/>
              <a:t> </a:t>
            </a:r>
            <a:r>
              <a:rPr sz="3600" spc="-50" dirty="0"/>
              <a:t>ORAL</a:t>
            </a:r>
            <a:r>
              <a:rPr sz="3600" dirty="0"/>
              <a:t> </a:t>
            </a:r>
            <a:r>
              <a:rPr sz="3600" spc="-90" dirty="0"/>
              <a:t>HYGIENE </a:t>
            </a:r>
            <a:r>
              <a:rPr sz="3600" spc="-990" dirty="0"/>
              <a:t> </a:t>
            </a:r>
            <a:r>
              <a:rPr sz="3600" spc="-90" dirty="0"/>
              <a:t>PROGRAM</a:t>
            </a:r>
            <a:endParaRPr sz="360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552700" y="876300"/>
            <a:ext cx="7893684" cy="1244600"/>
          </a:xfrm>
          <a:prstGeom prst="rect">
            <a:avLst/>
          </a:prstGeom>
        </p:spPr>
        <p:txBody>
          <a:bodyPr vert="horz" wrap="square" lIns="0" tIns="12700" rIns="0" bIns="0" rtlCol="0">
            <a:spAutoFit/>
          </a:bodyPr>
          <a:lstStyle/>
          <a:p>
            <a:pPr marL="12700">
              <a:lnSpc>
                <a:spcPct val="100000"/>
              </a:lnSpc>
              <a:spcBef>
                <a:spcPts val="100"/>
              </a:spcBef>
            </a:pPr>
            <a:r>
              <a:rPr spc="85" dirty="0"/>
              <a:t>Organ</a:t>
            </a:r>
            <a:r>
              <a:rPr spc="-80" dirty="0"/>
              <a:t> </a:t>
            </a:r>
            <a:r>
              <a:rPr spc="-75" dirty="0"/>
              <a:t>Transplant</a:t>
            </a:r>
          </a:p>
        </p:txBody>
      </p:sp>
      <p:sp>
        <p:nvSpPr>
          <p:cNvPr id="3" name="object 3"/>
          <p:cNvSpPr txBox="1"/>
          <p:nvPr/>
        </p:nvSpPr>
        <p:spPr>
          <a:xfrm>
            <a:off x="990600" y="3077084"/>
            <a:ext cx="196850" cy="436880"/>
          </a:xfrm>
          <a:prstGeom prst="rect">
            <a:avLst/>
          </a:prstGeom>
        </p:spPr>
        <p:txBody>
          <a:bodyPr vert="horz" wrap="square" lIns="0" tIns="12700" rIns="0" bIns="0" rtlCol="0">
            <a:spAutoFit/>
          </a:bodyPr>
          <a:lstStyle/>
          <a:p>
            <a:pPr marL="12700">
              <a:lnSpc>
                <a:spcPct val="100000"/>
              </a:lnSpc>
              <a:spcBef>
                <a:spcPts val="100"/>
              </a:spcBef>
            </a:pPr>
            <a:r>
              <a:rPr sz="2700" spc="400" dirty="0">
                <a:latin typeface="Arial MT"/>
                <a:cs typeface="Arial MT"/>
              </a:rPr>
              <a:t>•</a:t>
            </a:r>
            <a:endParaRPr sz="2700">
              <a:latin typeface="Arial MT"/>
              <a:cs typeface="Arial MT"/>
            </a:endParaRPr>
          </a:p>
        </p:txBody>
      </p:sp>
      <p:sp>
        <p:nvSpPr>
          <p:cNvPr id="4" name="object 4"/>
          <p:cNvSpPr txBox="1"/>
          <p:nvPr/>
        </p:nvSpPr>
        <p:spPr>
          <a:xfrm>
            <a:off x="1384300" y="3009900"/>
            <a:ext cx="10129520" cy="5450840"/>
          </a:xfrm>
          <a:prstGeom prst="rect">
            <a:avLst/>
          </a:prstGeom>
        </p:spPr>
        <p:txBody>
          <a:bodyPr vert="horz" wrap="square" lIns="0" tIns="12700" rIns="0" bIns="0" rtlCol="0">
            <a:spAutoFit/>
          </a:bodyPr>
          <a:lstStyle/>
          <a:p>
            <a:pPr marL="63500">
              <a:lnSpc>
                <a:spcPct val="100000"/>
              </a:lnSpc>
              <a:spcBef>
                <a:spcPts val="100"/>
              </a:spcBef>
            </a:pPr>
            <a:r>
              <a:rPr sz="3600" spc="-5" dirty="0">
                <a:latin typeface="Arial MT"/>
                <a:cs typeface="Arial MT"/>
              </a:rPr>
              <a:t>Post-transplant:</a:t>
            </a:r>
            <a:endParaRPr sz="3600">
              <a:latin typeface="Arial MT"/>
              <a:cs typeface="Arial MT"/>
            </a:endParaRPr>
          </a:p>
          <a:p>
            <a:pPr>
              <a:lnSpc>
                <a:spcPct val="100000"/>
              </a:lnSpc>
              <a:spcBef>
                <a:spcPts val="25"/>
              </a:spcBef>
            </a:pPr>
            <a:endParaRPr sz="3750">
              <a:latin typeface="Arial MT"/>
              <a:cs typeface="Arial MT"/>
            </a:endParaRPr>
          </a:p>
          <a:p>
            <a:pPr marL="952500" marR="55880" indent="-444500">
              <a:lnSpc>
                <a:spcPts val="4300"/>
              </a:lnSpc>
              <a:buSzPct val="75000"/>
              <a:buChar char="•"/>
              <a:tabLst>
                <a:tab pos="951865" algn="l"/>
                <a:tab pos="952500" algn="l"/>
              </a:tabLst>
            </a:pPr>
            <a:r>
              <a:rPr sz="3600" spc="-30" dirty="0">
                <a:latin typeface="Arial MT"/>
                <a:cs typeface="Arial MT"/>
              </a:rPr>
              <a:t>Patients</a:t>
            </a:r>
            <a:r>
              <a:rPr sz="3600" spc="10" dirty="0">
                <a:latin typeface="Arial MT"/>
                <a:cs typeface="Arial MT"/>
              </a:rPr>
              <a:t> </a:t>
            </a:r>
            <a:r>
              <a:rPr sz="3600" spc="30" dirty="0">
                <a:latin typeface="Arial MT"/>
                <a:cs typeface="Arial MT"/>
              </a:rPr>
              <a:t>taking</a:t>
            </a:r>
            <a:r>
              <a:rPr sz="3600" spc="10" dirty="0">
                <a:latin typeface="Arial MT"/>
                <a:cs typeface="Arial MT"/>
              </a:rPr>
              <a:t> </a:t>
            </a:r>
            <a:r>
              <a:rPr sz="3600" spc="15" dirty="0">
                <a:latin typeface="Arial MT"/>
                <a:cs typeface="Arial MT"/>
              </a:rPr>
              <a:t>immunosuppressant</a:t>
            </a:r>
            <a:r>
              <a:rPr sz="3600" spc="10" dirty="0">
                <a:latin typeface="Arial MT"/>
                <a:cs typeface="Arial MT"/>
              </a:rPr>
              <a:t> </a:t>
            </a:r>
            <a:r>
              <a:rPr sz="3600" spc="75" dirty="0">
                <a:latin typeface="Arial MT"/>
                <a:cs typeface="Arial MT"/>
              </a:rPr>
              <a:t>drugs</a:t>
            </a:r>
            <a:r>
              <a:rPr sz="3600" spc="10" dirty="0">
                <a:latin typeface="Arial MT"/>
                <a:cs typeface="Arial MT"/>
              </a:rPr>
              <a:t> </a:t>
            </a:r>
            <a:r>
              <a:rPr sz="3600" dirty="0">
                <a:latin typeface="Arial MT"/>
                <a:cs typeface="Arial MT"/>
              </a:rPr>
              <a:t>to </a:t>
            </a:r>
            <a:r>
              <a:rPr sz="3600" spc="-985" dirty="0">
                <a:latin typeface="Arial MT"/>
                <a:cs typeface="Arial MT"/>
              </a:rPr>
              <a:t> </a:t>
            </a:r>
            <a:r>
              <a:rPr sz="3600" spc="15" dirty="0">
                <a:latin typeface="Arial MT"/>
                <a:cs typeface="Arial MT"/>
              </a:rPr>
              <a:t>prevent</a:t>
            </a:r>
            <a:r>
              <a:rPr sz="3600" spc="-5" dirty="0">
                <a:latin typeface="Arial MT"/>
                <a:cs typeface="Arial MT"/>
              </a:rPr>
              <a:t> </a:t>
            </a:r>
            <a:r>
              <a:rPr sz="3600" spc="10" dirty="0">
                <a:latin typeface="Arial MT"/>
                <a:cs typeface="Arial MT"/>
              </a:rPr>
              <a:t>rejection.</a:t>
            </a:r>
            <a:r>
              <a:rPr sz="3600" dirty="0">
                <a:latin typeface="Arial MT"/>
                <a:cs typeface="Arial MT"/>
              </a:rPr>
              <a:t> </a:t>
            </a:r>
            <a:r>
              <a:rPr sz="3600" spc="-20" dirty="0">
                <a:latin typeface="Arial MT"/>
                <a:cs typeface="Arial MT"/>
              </a:rPr>
              <a:t>More</a:t>
            </a:r>
            <a:r>
              <a:rPr sz="3600" spc="-5" dirty="0">
                <a:latin typeface="Arial MT"/>
                <a:cs typeface="Arial MT"/>
              </a:rPr>
              <a:t> </a:t>
            </a:r>
            <a:r>
              <a:rPr sz="3600" spc="25" dirty="0">
                <a:latin typeface="Arial MT"/>
                <a:cs typeface="Arial MT"/>
              </a:rPr>
              <a:t>prone</a:t>
            </a:r>
            <a:r>
              <a:rPr sz="3600" dirty="0">
                <a:latin typeface="Arial MT"/>
                <a:cs typeface="Arial MT"/>
              </a:rPr>
              <a:t> to </a:t>
            </a:r>
            <a:r>
              <a:rPr sz="3600" spc="20" dirty="0">
                <a:latin typeface="Arial MT"/>
                <a:cs typeface="Arial MT"/>
              </a:rPr>
              <a:t>infection.</a:t>
            </a:r>
            <a:endParaRPr sz="3600">
              <a:latin typeface="Arial MT"/>
              <a:cs typeface="Arial MT"/>
            </a:endParaRPr>
          </a:p>
          <a:p>
            <a:pPr>
              <a:lnSpc>
                <a:spcPct val="100000"/>
              </a:lnSpc>
              <a:spcBef>
                <a:spcPts val="5"/>
              </a:spcBef>
              <a:buFont typeface="Arial MT"/>
              <a:buChar char="•"/>
            </a:pPr>
            <a:endParaRPr sz="3650">
              <a:latin typeface="Arial MT"/>
              <a:cs typeface="Arial MT"/>
            </a:endParaRPr>
          </a:p>
          <a:p>
            <a:pPr marL="952500" marR="360680" indent="-444500">
              <a:lnSpc>
                <a:spcPts val="4300"/>
              </a:lnSpc>
              <a:buSzPct val="75000"/>
              <a:buChar char="•"/>
              <a:tabLst>
                <a:tab pos="951865" algn="l"/>
                <a:tab pos="952500" algn="l"/>
              </a:tabLst>
            </a:pPr>
            <a:r>
              <a:rPr sz="3600" dirty="0">
                <a:latin typeface="Arial MT"/>
                <a:cs typeface="Arial MT"/>
              </a:rPr>
              <a:t>If </a:t>
            </a:r>
            <a:r>
              <a:rPr sz="3600" spc="-10" dirty="0">
                <a:latin typeface="Arial MT"/>
                <a:cs typeface="Arial MT"/>
              </a:rPr>
              <a:t>routine </a:t>
            </a:r>
            <a:r>
              <a:rPr sz="3600" spc="-5" dirty="0">
                <a:latin typeface="Arial MT"/>
                <a:cs typeface="Arial MT"/>
              </a:rPr>
              <a:t>oral </a:t>
            </a:r>
            <a:r>
              <a:rPr sz="3600" spc="25" dirty="0">
                <a:latin typeface="Arial MT"/>
                <a:cs typeface="Arial MT"/>
              </a:rPr>
              <a:t>hygiene </a:t>
            </a:r>
            <a:r>
              <a:rPr sz="3600" spc="45" dirty="0">
                <a:latin typeface="Arial MT"/>
                <a:cs typeface="Arial MT"/>
              </a:rPr>
              <a:t>procedures </a:t>
            </a:r>
            <a:r>
              <a:rPr sz="3600" spc="65" dirty="0">
                <a:latin typeface="Arial MT"/>
                <a:cs typeface="Arial MT"/>
              </a:rPr>
              <a:t>become </a:t>
            </a:r>
            <a:r>
              <a:rPr sz="3600" spc="-990" dirty="0">
                <a:latin typeface="Arial MT"/>
                <a:cs typeface="Arial MT"/>
              </a:rPr>
              <a:t> </a:t>
            </a:r>
            <a:r>
              <a:rPr sz="3600" spc="30" dirty="0">
                <a:latin typeface="Arial MT"/>
                <a:cs typeface="Arial MT"/>
              </a:rPr>
              <a:t>difficult,</a:t>
            </a:r>
            <a:r>
              <a:rPr sz="3600" spc="5" dirty="0">
                <a:latin typeface="Arial MT"/>
                <a:cs typeface="Arial MT"/>
              </a:rPr>
              <a:t> </a:t>
            </a:r>
            <a:r>
              <a:rPr sz="3600" spc="55" dirty="0">
                <a:latin typeface="Arial MT"/>
                <a:cs typeface="Arial MT"/>
              </a:rPr>
              <a:t>suggest</a:t>
            </a:r>
            <a:r>
              <a:rPr sz="3600" spc="5" dirty="0">
                <a:latin typeface="Arial MT"/>
                <a:cs typeface="Arial MT"/>
              </a:rPr>
              <a:t> </a:t>
            </a:r>
            <a:r>
              <a:rPr sz="3600" spc="25" dirty="0">
                <a:latin typeface="Arial MT"/>
                <a:cs typeface="Arial MT"/>
              </a:rPr>
              <a:t>rinsing</a:t>
            </a:r>
            <a:r>
              <a:rPr sz="3600" spc="10" dirty="0">
                <a:latin typeface="Arial MT"/>
                <a:cs typeface="Arial MT"/>
              </a:rPr>
              <a:t> </a:t>
            </a:r>
            <a:r>
              <a:rPr sz="3600" spc="-5" dirty="0">
                <a:latin typeface="Arial MT"/>
                <a:cs typeface="Arial MT"/>
              </a:rPr>
              <a:t>with</a:t>
            </a:r>
            <a:r>
              <a:rPr sz="3600" spc="5" dirty="0">
                <a:latin typeface="Arial MT"/>
                <a:cs typeface="Arial MT"/>
              </a:rPr>
              <a:t> </a:t>
            </a:r>
            <a:r>
              <a:rPr sz="3600" spc="25" dirty="0">
                <a:latin typeface="Arial MT"/>
                <a:cs typeface="Arial MT"/>
              </a:rPr>
              <a:t>chlorhexidine.</a:t>
            </a:r>
            <a:endParaRPr sz="3600">
              <a:latin typeface="Arial MT"/>
              <a:cs typeface="Arial MT"/>
            </a:endParaRPr>
          </a:p>
          <a:p>
            <a:pPr>
              <a:lnSpc>
                <a:spcPct val="100000"/>
              </a:lnSpc>
              <a:spcBef>
                <a:spcPts val="20"/>
              </a:spcBef>
              <a:buFont typeface="Arial MT"/>
              <a:buChar char="•"/>
            </a:pPr>
            <a:endParaRPr sz="3600">
              <a:latin typeface="Arial MT"/>
              <a:cs typeface="Arial MT"/>
            </a:endParaRPr>
          </a:p>
          <a:p>
            <a:pPr marL="952500" marR="183515" indent="-444500">
              <a:lnSpc>
                <a:spcPts val="4300"/>
              </a:lnSpc>
              <a:buSzPct val="75000"/>
              <a:buChar char="•"/>
              <a:tabLst>
                <a:tab pos="951865" algn="l"/>
                <a:tab pos="952500" algn="l"/>
              </a:tabLst>
            </a:pPr>
            <a:r>
              <a:rPr sz="3600" spc="-5" dirty="0">
                <a:latin typeface="Arial MT"/>
                <a:cs typeface="Arial MT"/>
              </a:rPr>
              <a:t>Consult</a:t>
            </a:r>
            <a:r>
              <a:rPr sz="3600" dirty="0">
                <a:latin typeface="Arial MT"/>
                <a:cs typeface="Arial MT"/>
              </a:rPr>
              <a:t> </a:t>
            </a:r>
            <a:r>
              <a:rPr sz="3600" spc="40" dirty="0">
                <a:latin typeface="Arial MT"/>
                <a:cs typeface="Arial MT"/>
              </a:rPr>
              <a:t>physician</a:t>
            </a:r>
            <a:r>
              <a:rPr sz="3600" spc="5" dirty="0">
                <a:latin typeface="Arial MT"/>
                <a:cs typeface="Arial MT"/>
              </a:rPr>
              <a:t> </a:t>
            </a:r>
            <a:r>
              <a:rPr sz="3600" spc="35" dirty="0">
                <a:latin typeface="Arial MT"/>
                <a:cs typeface="Arial MT"/>
              </a:rPr>
              <a:t>prior</a:t>
            </a:r>
            <a:r>
              <a:rPr sz="3600" spc="5" dirty="0">
                <a:latin typeface="Arial MT"/>
                <a:cs typeface="Arial MT"/>
              </a:rPr>
              <a:t> </a:t>
            </a:r>
            <a:r>
              <a:rPr sz="3600" dirty="0">
                <a:latin typeface="Arial MT"/>
                <a:cs typeface="Arial MT"/>
              </a:rPr>
              <a:t>to</a:t>
            </a:r>
            <a:r>
              <a:rPr sz="3600" spc="5" dirty="0">
                <a:latin typeface="Arial MT"/>
                <a:cs typeface="Arial MT"/>
              </a:rPr>
              <a:t> </a:t>
            </a:r>
            <a:r>
              <a:rPr sz="3600" spc="50" dirty="0">
                <a:latin typeface="Arial MT"/>
                <a:cs typeface="Arial MT"/>
              </a:rPr>
              <a:t>performing</a:t>
            </a:r>
            <a:r>
              <a:rPr sz="3600" dirty="0">
                <a:latin typeface="Arial MT"/>
                <a:cs typeface="Arial MT"/>
              </a:rPr>
              <a:t> </a:t>
            </a:r>
            <a:r>
              <a:rPr sz="3600" spc="30" dirty="0">
                <a:latin typeface="Arial MT"/>
                <a:cs typeface="Arial MT"/>
              </a:rPr>
              <a:t>dental </a:t>
            </a:r>
            <a:r>
              <a:rPr sz="3600" spc="-985" dirty="0">
                <a:latin typeface="Arial MT"/>
                <a:cs typeface="Arial MT"/>
              </a:rPr>
              <a:t> </a:t>
            </a:r>
            <a:r>
              <a:rPr sz="3600" spc="-10" dirty="0">
                <a:latin typeface="Arial MT"/>
                <a:cs typeface="Arial MT"/>
              </a:rPr>
              <a:t>treatment.</a:t>
            </a:r>
            <a:endParaRPr sz="3600">
              <a:latin typeface="Arial MT"/>
              <a:cs typeface="Arial M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1418" y="876301"/>
            <a:ext cx="12262781" cy="1231106"/>
          </a:xfrm>
        </p:spPr>
        <p:txBody>
          <a:bodyPr/>
          <a:lstStyle/>
          <a:p>
            <a:r>
              <a:rPr lang="en-US" dirty="0"/>
              <a:t>Basic Take Home</a:t>
            </a:r>
          </a:p>
        </p:txBody>
      </p:sp>
      <p:sp>
        <p:nvSpPr>
          <p:cNvPr id="3" name="Content Placeholder 2"/>
          <p:cNvSpPr>
            <a:spLocks noGrp="1"/>
          </p:cNvSpPr>
          <p:nvPr>
            <p:ph idx="1"/>
          </p:nvPr>
        </p:nvSpPr>
        <p:spPr>
          <a:xfrm>
            <a:off x="711200" y="2971800"/>
            <a:ext cx="11828949" cy="4862870"/>
          </a:xfrm>
        </p:spPr>
        <p:txBody>
          <a:bodyPr/>
          <a:lstStyle/>
          <a:p>
            <a:r>
              <a:rPr lang="en-US" sz="4000" dirty="0">
                <a:latin typeface="+mj-lt"/>
              </a:rPr>
              <a:t>- Accurate medical and family history </a:t>
            </a:r>
          </a:p>
          <a:p>
            <a:r>
              <a:rPr lang="en-US" sz="4000" dirty="0">
                <a:latin typeface="+mj-lt"/>
              </a:rPr>
              <a:t>- Consider the underlying systemic condition and coordinate dental treatment with medical consult</a:t>
            </a:r>
          </a:p>
          <a:p>
            <a:r>
              <a:rPr lang="en-US" sz="4000" dirty="0">
                <a:latin typeface="+mj-lt"/>
              </a:rPr>
              <a:t>- Preventative measures</a:t>
            </a:r>
          </a:p>
          <a:p>
            <a:r>
              <a:rPr lang="en-US" sz="4000" dirty="0">
                <a:latin typeface="+mj-lt"/>
              </a:rPr>
              <a:t>- MD consult</a:t>
            </a:r>
          </a:p>
          <a:p>
            <a:r>
              <a:rPr lang="en-US" sz="4000" dirty="0">
                <a:latin typeface="+mj-lt"/>
              </a:rPr>
              <a:t>- Rx list</a:t>
            </a:r>
          </a:p>
          <a:p>
            <a:r>
              <a:rPr lang="en-US" sz="4000" dirty="0">
                <a:latin typeface="+mj-lt"/>
              </a:rPr>
              <a:t>- Refer</a:t>
            </a:r>
          </a:p>
          <a:p>
            <a:endParaRPr lang="en-US" dirty="0"/>
          </a:p>
        </p:txBody>
      </p:sp>
    </p:spTree>
    <p:extLst>
      <p:ext uri="{BB962C8B-B14F-4D97-AF65-F5344CB8AC3E}">
        <p14:creationId xmlns:p14="http://schemas.microsoft.com/office/powerpoint/2010/main" val="203026164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57700" y="4229100"/>
            <a:ext cx="4091940" cy="1244600"/>
          </a:xfrm>
          <a:prstGeom prst="rect">
            <a:avLst/>
          </a:prstGeom>
        </p:spPr>
        <p:txBody>
          <a:bodyPr vert="horz" wrap="square" lIns="0" tIns="12700" rIns="0" bIns="0" rtlCol="0">
            <a:spAutoFit/>
          </a:bodyPr>
          <a:lstStyle/>
          <a:p>
            <a:pPr marL="12700">
              <a:lnSpc>
                <a:spcPct val="100000"/>
              </a:lnSpc>
              <a:spcBef>
                <a:spcPts val="100"/>
              </a:spcBef>
            </a:pPr>
            <a:r>
              <a:rPr spc="-150" dirty="0"/>
              <a:t>The</a:t>
            </a:r>
            <a:r>
              <a:rPr spc="-75" dirty="0"/>
              <a:t> </a:t>
            </a:r>
            <a:r>
              <a:rPr spc="215" dirty="0"/>
              <a:t>end!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22019</TotalTime>
  <Words>4056</Words>
  <Application>Microsoft Office PowerPoint</Application>
  <PresentationFormat>Custom</PresentationFormat>
  <Paragraphs>673</Paragraphs>
  <Slides>57</Slides>
  <Notes>8</Notes>
  <HiddenSlides>3</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57</vt:i4>
      </vt:variant>
    </vt:vector>
  </HeadingPairs>
  <TitlesOfParts>
    <vt:vector size="62" baseType="lpstr">
      <vt:lpstr>Adobe Garamond Pro</vt:lpstr>
      <vt:lpstr>Arial</vt:lpstr>
      <vt:lpstr>Arial MT</vt:lpstr>
      <vt:lpstr>Calibri</vt:lpstr>
      <vt:lpstr>Office Theme</vt:lpstr>
      <vt:lpstr>Management of Medically Compromised  Pediatric Dental Patients </vt:lpstr>
      <vt:lpstr>PowerPoint Presentation</vt:lpstr>
      <vt:lpstr>Medically Compromised Patients</vt:lpstr>
      <vt:lpstr>Medically Compromised  Children </vt:lpstr>
      <vt:lpstr>Heart Disease</vt:lpstr>
      <vt:lpstr>PowerPoint Presentation</vt:lpstr>
      <vt:lpstr> Congenital Heart Defects</vt:lpstr>
      <vt:lpstr>Congenital Heart Disease</vt:lpstr>
      <vt:lpstr>PowerPoint Presentation</vt:lpstr>
      <vt:lpstr>Acquired Heart Disease</vt:lpstr>
      <vt:lpstr>PowerPoint Presentation</vt:lpstr>
      <vt:lpstr>Dental Management of  Patients with Heart Diseases</vt:lpstr>
      <vt:lpstr>PowerPoint Presentation</vt:lpstr>
      <vt:lpstr>PowerPoint Presentation</vt:lpstr>
      <vt:lpstr>Prophylactic Antibiotics</vt:lpstr>
      <vt:lpstr>PowerPoint Presentation</vt:lpstr>
      <vt:lpstr>PowerPoint Presentation</vt:lpstr>
      <vt:lpstr>Bleeding Disorders</vt:lpstr>
      <vt:lpstr>PowerPoint Presentation</vt:lpstr>
      <vt:lpstr>PowerPoint Presentation</vt:lpstr>
      <vt:lpstr>PowerPoint Presentation</vt:lpstr>
      <vt:lpstr>PowerPoint Presentation</vt:lpstr>
      <vt:lpstr>What are we looking for ?</vt:lpstr>
      <vt:lpstr>PowerPoint Presentation</vt:lpstr>
      <vt:lpstr>Bleeding Disorders</vt:lpstr>
      <vt:lpstr>Bleeding Disorders</vt:lpstr>
      <vt:lpstr>Bleeding Disorders</vt:lpstr>
      <vt:lpstr>Bleeding Disorders</vt:lpstr>
      <vt:lpstr>Bleeding Disorders</vt:lpstr>
      <vt:lpstr>PowerPoint Presentation</vt:lpstr>
      <vt:lpstr>Leukemia</vt:lpstr>
      <vt:lpstr>Leukemia</vt:lpstr>
      <vt:lpstr>PowerPoint Presentation</vt:lpstr>
      <vt:lpstr>Leukemia</vt:lpstr>
      <vt:lpstr>Leukemia</vt:lpstr>
      <vt:lpstr>Asthma</vt:lpstr>
      <vt:lpstr>Asthma</vt:lpstr>
      <vt:lpstr>Asthma</vt:lpstr>
      <vt:lpstr>Asthma</vt:lpstr>
      <vt:lpstr>Asthma</vt:lpstr>
      <vt:lpstr>PowerPoint Presentation</vt:lpstr>
      <vt:lpstr>Epilepsy</vt:lpstr>
      <vt:lpstr>Epilepsy</vt:lpstr>
      <vt:lpstr>Epilepsy</vt:lpstr>
      <vt:lpstr>Epilepsy</vt:lpstr>
      <vt:lpstr>Epilepsy</vt:lpstr>
      <vt:lpstr>Epilepsy</vt:lpstr>
      <vt:lpstr>Diabetes</vt:lpstr>
      <vt:lpstr>Diabetes</vt:lpstr>
      <vt:lpstr>PowerPoint Presentation</vt:lpstr>
      <vt:lpstr>Diabetes</vt:lpstr>
      <vt:lpstr>Organ Transplant</vt:lpstr>
      <vt:lpstr>Organ Transplant</vt:lpstr>
      <vt:lpstr>Organ Transplant</vt:lpstr>
      <vt:lpstr>Organ Transplant</vt:lpstr>
      <vt:lpstr>Basic Take Home</vt:lpstr>
      <vt:lpstr>The end!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Management of Medically Compromised  Pediatric Dental Patients</dc:title>
  <dc:creator>Arpanbir Judge</dc:creator>
  <cp:lastModifiedBy>Arpanbir Judge</cp:lastModifiedBy>
  <cp:revision>2</cp:revision>
  <dcterms:created xsi:type="dcterms:W3CDTF">2023-10-15T13:58:31Z</dcterms:created>
  <dcterms:modified xsi:type="dcterms:W3CDTF">2023-11-07T03:56:50Z</dcterms:modified>
</cp:coreProperties>
</file>