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35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344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345" r:id="rId27"/>
    <p:sldId id="281" r:id="rId28"/>
    <p:sldId id="282" r:id="rId29"/>
    <p:sldId id="283" r:id="rId30"/>
    <p:sldId id="284" r:id="rId31"/>
    <p:sldId id="342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46" r:id="rId44"/>
    <p:sldId id="297" r:id="rId45"/>
    <p:sldId id="298" r:id="rId46"/>
    <p:sldId id="299" r:id="rId47"/>
    <p:sldId id="300" r:id="rId48"/>
    <p:sldId id="304" r:id="rId49"/>
    <p:sldId id="301" r:id="rId50"/>
    <p:sldId id="302" r:id="rId51"/>
    <p:sldId id="303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49" r:id="rId73"/>
    <p:sldId id="326" r:id="rId74"/>
    <p:sldId id="327" r:id="rId75"/>
    <p:sldId id="336" r:id="rId76"/>
    <p:sldId id="337" r:id="rId77"/>
    <p:sldId id="325" r:id="rId78"/>
    <p:sldId id="328" r:id="rId79"/>
    <p:sldId id="329" r:id="rId80"/>
    <p:sldId id="330" r:id="rId81"/>
    <p:sldId id="338" r:id="rId82"/>
    <p:sldId id="331" r:id="rId83"/>
    <p:sldId id="350" r:id="rId84"/>
    <p:sldId id="351" r:id="rId85"/>
    <p:sldId id="341" r:id="rId86"/>
  </p:sldIdLst>
  <p:sldSz cx="12192000" cy="6858000"/>
  <p:notesSz cx="99472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3FDFA-2E77-4FC6-AA24-B4A8AC58A78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C24426-931A-4250-9ED7-C13C1C250CC0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Carious lesion producing pain</a:t>
          </a:r>
        </a:p>
      </dgm:t>
    </dgm:pt>
    <dgm:pt modelId="{79E75E64-E779-44C3-AB45-53905921DA75}" type="parTrans" cxnId="{C2351231-0449-4E7D-95FE-94FB8514FAD3}">
      <dgm:prSet/>
      <dgm:spPr/>
      <dgm:t>
        <a:bodyPr/>
        <a:lstStyle/>
        <a:p>
          <a:endParaRPr lang="en-US"/>
        </a:p>
      </dgm:t>
    </dgm:pt>
    <dgm:pt modelId="{BF129396-E72C-49DA-B272-9528FDE5FB4B}" type="sibTrans" cxnId="{C2351231-0449-4E7D-95FE-94FB8514FAD3}">
      <dgm:prSet/>
      <dgm:spPr/>
      <dgm:t>
        <a:bodyPr/>
        <a:lstStyle/>
        <a:p>
          <a:endParaRPr lang="en-US"/>
        </a:p>
      </dgm:t>
    </dgm:pt>
    <dgm:pt modelId="{9F875062-FD67-41EF-80A2-486F9C0673AD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Irreversible</a:t>
          </a:r>
          <a:r>
            <a:rPr lang="en-US" dirty="0"/>
            <a:t> </a:t>
          </a:r>
          <a:r>
            <a:rPr lang="en-US" dirty="0">
              <a:solidFill>
                <a:srgbClr val="C00000"/>
              </a:solidFill>
            </a:rPr>
            <a:t>pulpitis</a:t>
          </a:r>
        </a:p>
      </dgm:t>
    </dgm:pt>
    <dgm:pt modelId="{E84FBD4E-9563-463B-BA3A-479558AD7A4B}" type="parTrans" cxnId="{BFF7FB7B-DF8D-40A2-AA68-9A6D855DEB8B}">
      <dgm:prSet/>
      <dgm:spPr/>
      <dgm:t>
        <a:bodyPr/>
        <a:lstStyle/>
        <a:p>
          <a:endParaRPr lang="en-US"/>
        </a:p>
      </dgm:t>
    </dgm:pt>
    <dgm:pt modelId="{7A5361EB-8657-49EC-95E3-376BE558F2F5}" type="sibTrans" cxnId="{BFF7FB7B-DF8D-40A2-AA68-9A6D855DEB8B}">
      <dgm:prSet/>
      <dgm:spPr/>
      <dgm:t>
        <a:bodyPr/>
        <a:lstStyle/>
        <a:p>
          <a:endParaRPr lang="en-US"/>
        </a:p>
      </dgm:t>
    </dgm:pt>
    <dgm:pt modelId="{436451EA-49EA-4E16-8A83-4224C908CA97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Extraction</a:t>
          </a:r>
          <a:r>
            <a:rPr lang="en-US" dirty="0"/>
            <a:t> </a:t>
          </a:r>
        </a:p>
      </dgm:t>
    </dgm:pt>
    <dgm:pt modelId="{95899171-2791-4FA0-95FA-5CB4A15DB40F}" type="parTrans" cxnId="{507AF03B-B2F0-4A69-95AC-C70C69A76769}">
      <dgm:prSet/>
      <dgm:spPr/>
      <dgm:t>
        <a:bodyPr/>
        <a:lstStyle/>
        <a:p>
          <a:endParaRPr lang="en-US"/>
        </a:p>
      </dgm:t>
    </dgm:pt>
    <dgm:pt modelId="{B2C75C1C-4403-4207-B101-AE9916BE6B86}" type="sibTrans" cxnId="{507AF03B-B2F0-4A69-95AC-C70C69A76769}">
      <dgm:prSet/>
      <dgm:spPr/>
      <dgm:t>
        <a:bodyPr/>
        <a:lstStyle/>
        <a:p>
          <a:endParaRPr lang="en-US"/>
        </a:p>
      </dgm:t>
    </dgm:pt>
    <dgm:pt modelId="{F9252B9B-9E63-4F72-BD7E-2C49322D106B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Non-vital pulp therapy</a:t>
          </a:r>
        </a:p>
      </dgm:t>
    </dgm:pt>
    <dgm:pt modelId="{40787B90-D18B-4E5F-B7D7-9BF915D0F916}" type="parTrans" cxnId="{E1497AD8-AFE3-42C1-A3C3-8BFCD791D478}">
      <dgm:prSet/>
      <dgm:spPr/>
      <dgm:t>
        <a:bodyPr/>
        <a:lstStyle/>
        <a:p>
          <a:endParaRPr lang="en-US"/>
        </a:p>
      </dgm:t>
    </dgm:pt>
    <dgm:pt modelId="{03F52D25-A1A9-4ECD-8AE6-C0B65280538D}" type="sibTrans" cxnId="{E1497AD8-AFE3-42C1-A3C3-8BFCD791D478}">
      <dgm:prSet/>
      <dgm:spPr/>
      <dgm:t>
        <a:bodyPr/>
        <a:lstStyle/>
        <a:p>
          <a:endParaRPr lang="en-US"/>
        </a:p>
      </dgm:t>
    </dgm:pt>
    <dgm:pt modelId="{5232C39D-AD9A-4D56-87D4-4B49FC896717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Thermal</a:t>
          </a:r>
          <a:r>
            <a:rPr lang="en-US" dirty="0"/>
            <a:t> </a:t>
          </a:r>
        </a:p>
        <a:p>
          <a:r>
            <a:rPr lang="en-US" dirty="0">
              <a:solidFill>
                <a:srgbClr val="C00000"/>
              </a:solidFill>
            </a:rPr>
            <a:t>Chemical</a:t>
          </a:r>
          <a:r>
            <a:rPr lang="en-US" dirty="0"/>
            <a:t> </a:t>
          </a:r>
        </a:p>
      </dgm:t>
    </dgm:pt>
    <dgm:pt modelId="{BEF99716-BA08-4797-8767-5FF7F7F1546D}" type="parTrans" cxnId="{66828777-19DA-4C97-9F17-CFDF843C290F}">
      <dgm:prSet/>
      <dgm:spPr/>
      <dgm:t>
        <a:bodyPr/>
        <a:lstStyle/>
        <a:p>
          <a:endParaRPr lang="en-US"/>
        </a:p>
      </dgm:t>
    </dgm:pt>
    <dgm:pt modelId="{85FD214E-A29F-4852-A125-180B7C1278FC}" type="sibTrans" cxnId="{66828777-19DA-4C97-9F17-CFDF843C290F}">
      <dgm:prSet/>
      <dgm:spPr/>
      <dgm:t>
        <a:bodyPr/>
        <a:lstStyle/>
        <a:p>
          <a:endParaRPr lang="en-US"/>
        </a:p>
      </dgm:t>
    </dgm:pt>
    <dgm:pt modelId="{8D1794E3-D60D-493E-8B5D-B021C32BA4FC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Reversible</a:t>
          </a:r>
          <a:r>
            <a:rPr lang="en-US" dirty="0"/>
            <a:t> </a:t>
          </a:r>
          <a:r>
            <a:rPr lang="en-US" dirty="0">
              <a:solidFill>
                <a:srgbClr val="C00000"/>
              </a:solidFill>
            </a:rPr>
            <a:t>pulpitis</a:t>
          </a:r>
        </a:p>
      </dgm:t>
    </dgm:pt>
    <dgm:pt modelId="{9CFF436E-2760-4443-A52E-B6BA22B8E069}" type="parTrans" cxnId="{60B2E2B8-64B3-4D58-AF89-C6B3A3EA8AC0}">
      <dgm:prSet/>
      <dgm:spPr/>
      <dgm:t>
        <a:bodyPr/>
        <a:lstStyle/>
        <a:p>
          <a:endParaRPr lang="en-US"/>
        </a:p>
      </dgm:t>
    </dgm:pt>
    <dgm:pt modelId="{4AB9CB5D-C5CB-4FC0-8B9C-657B98DA73CA}" type="sibTrans" cxnId="{60B2E2B8-64B3-4D58-AF89-C6B3A3EA8AC0}">
      <dgm:prSet/>
      <dgm:spPr/>
      <dgm:t>
        <a:bodyPr/>
        <a:lstStyle/>
        <a:p>
          <a:endParaRPr lang="en-US"/>
        </a:p>
      </dgm:t>
    </dgm:pt>
    <dgm:pt modelId="{7832D976-B179-4FBA-A144-459F6860FD45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Vital pulp therapy</a:t>
          </a:r>
        </a:p>
      </dgm:t>
    </dgm:pt>
    <dgm:pt modelId="{3AD6EF6C-EEFA-411E-BFB1-667252864CD2}" type="parTrans" cxnId="{E303FF9D-DB9E-4C1E-859B-AE71C54DF029}">
      <dgm:prSet/>
      <dgm:spPr/>
      <dgm:t>
        <a:bodyPr/>
        <a:lstStyle/>
        <a:p>
          <a:endParaRPr lang="en-US"/>
        </a:p>
      </dgm:t>
    </dgm:pt>
    <dgm:pt modelId="{C003709B-DDFB-4022-B897-5F39EDED4613}" type="sibTrans" cxnId="{E303FF9D-DB9E-4C1E-859B-AE71C54DF029}">
      <dgm:prSet/>
      <dgm:spPr/>
      <dgm:t>
        <a:bodyPr/>
        <a:lstStyle/>
        <a:p>
          <a:endParaRPr lang="en-US"/>
        </a:p>
      </dgm:t>
    </dgm:pt>
    <dgm:pt modelId="{9004727B-7765-4F2D-99C4-939BAE9E975F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Spontaneous</a:t>
          </a:r>
        </a:p>
        <a:p>
          <a:r>
            <a:rPr lang="en-US" dirty="0">
              <a:solidFill>
                <a:srgbClr val="C00000"/>
              </a:solidFill>
            </a:rPr>
            <a:t>Prolonged</a:t>
          </a:r>
        </a:p>
        <a:p>
          <a:r>
            <a:rPr lang="en-US" dirty="0">
              <a:solidFill>
                <a:srgbClr val="C00000"/>
              </a:solidFill>
            </a:rPr>
            <a:t>Nocturnal</a:t>
          </a:r>
          <a:r>
            <a:rPr lang="en-US" dirty="0"/>
            <a:t> </a:t>
          </a:r>
        </a:p>
      </dgm:t>
    </dgm:pt>
    <dgm:pt modelId="{F77A8F08-6988-401C-8FA0-23FFFC2887CF}" type="parTrans" cxnId="{5AE953C4-312A-4FE9-9FDA-41DB2BC6121A}">
      <dgm:prSet/>
      <dgm:spPr/>
      <dgm:t>
        <a:bodyPr/>
        <a:lstStyle/>
        <a:p>
          <a:endParaRPr lang="en-US"/>
        </a:p>
      </dgm:t>
    </dgm:pt>
    <dgm:pt modelId="{A53A7138-633C-47E0-A694-23EEE2C0DF3D}" type="sibTrans" cxnId="{5AE953C4-312A-4FE9-9FDA-41DB2BC6121A}">
      <dgm:prSet/>
      <dgm:spPr/>
      <dgm:t>
        <a:bodyPr/>
        <a:lstStyle/>
        <a:p>
          <a:endParaRPr lang="en-US"/>
        </a:p>
      </dgm:t>
    </dgm:pt>
    <dgm:pt modelId="{234B47CB-F106-4FA8-BCA3-7016464B2F57}" type="pres">
      <dgm:prSet presAssocID="{AD23FDFA-2E77-4FC6-AA24-B4A8AC58A7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EEF38A8-03AD-4554-9492-A37CAA3615DB}" type="pres">
      <dgm:prSet presAssocID="{C7C24426-931A-4250-9ED7-C13C1C250CC0}" presName="root1" presStyleCnt="0"/>
      <dgm:spPr/>
    </dgm:pt>
    <dgm:pt modelId="{4F3A2225-B1A6-49DE-B903-3F045B022D58}" type="pres">
      <dgm:prSet presAssocID="{C7C24426-931A-4250-9ED7-C13C1C250CC0}" presName="LevelOneTextNode" presStyleLbl="node0" presStyleIdx="0" presStyleCnt="1" custScaleY="222259">
        <dgm:presLayoutVars>
          <dgm:chPref val="3"/>
        </dgm:presLayoutVars>
      </dgm:prSet>
      <dgm:spPr/>
    </dgm:pt>
    <dgm:pt modelId="{2972C5EE-4BFA-4B50-A5DD-976299BDEC04}" type="pres">
      <dgm:prSet presAssocID="{C7C24426-931A-4250-9ED7-C13C1C250CC0}" presName="level2hierChild" presStyleCnt="0"/>
      <dgm:spPr/>
    </dgm:pt>
    <dgm:pt modelId="{27725CD3-FFAE-4AF6-9273-8BD827CBE5A3}" type="pres">
      <dgm:prSet presAssocID="{F77A8F08-6988-401C-8FA0-23FFFC2887CF}" presName="conn2-1" presStyleLbl="parChTrans1D2" presStyleIdx="0" presStyleCnt="2"/>
      <dgm:spPr/>
    </dgm:pt>
    <dgm:pt modelId="{431F8D76-AD21-43EA-93E0-E69B6C9C0D33}" type="pres">
      <dgm:prSet presAssocID="{F77A8F08-6988-401C-8FA0-23FFFC2887CF}" presName="connTx" presStyleLbl="parChTrans1D2" presStyleIdx="0" presStyleCnt="2"/>
      <dgm:spPr/>
    </dgm:pt>
    <dgm:pt modelId="{8CFE4FE1-DFB8-4CAF-92AA-540EF2CD0BD5}" type="pres">
      <dgm:prSet presAssocID="{9004727B-7765-4F2D-99C4-939BAE9E975F}" presName="root2" presStyleCnt="0"/>
      <dgm:spPr/>
    </dgm:pt>
    <dgm:pt modelId="{1A9DBDE6-958F-4B47-B776-C28887C92121}" type="pres">
      <dgm:prSet presAssocID="{9004727B-7765-4F2D-99C4-939BAE9E975F}" presName="LevelTwoTextNode" presStyleLbl="node2" presStyleIdx="0" presStyleCnt="2" custScaleY="171161">
        <dgm:presLayoutVars>
          <dgm:chPref val="3"/>
        </dgm:presLayoutVars>
      </dgm:prSet>
      <dgm:spPr/>
    </dgm:pt>
    <dgm:pt modelId="{7902524B-5D06-4AF7-A9F4-51223769BBCE}" type="pres">
      <dgm:prSet presAssocID="{9004727B-7765-4F2D-99C4-939BAE9E975F}" presName="level3hierChild" presStyleCnt="0"/>
      <dgm:spPr/>
    </dgm:pt>
    <dgm:pt modelId="{C0E4BA31-8C76-4197-B104-7712FDB1E4CE}" type="pres">
      <dgm:prSet presAssocID="{E84FBD4E-9563-463B-BA3A-479558AD7A4B}" presName="conn2-1" presStyleLbl="parChTrans1D3" presStyleIdx="0" presStyleCnt="2"/>
      <dgm:spPr/>
    </dgm:pt>
    <dgm:pt modelId="{65B6BA5F-C14A-4911-A866-661A94BDD848}" type="pres">
      <dgm:prSet presAssocID="{E84FBD4E-9563-463B-BA3A-479558AD7A4B}" presName="connTx" presStyleLbl="parChTrans1D3" presStyleIdx="0" presStyleCnt="2"/>
      <dgm:spPr/>
    </dgm:pt>
    <dgm:pt modelId="{98281669-AFC7-4F42-9366-DBA9251D929D}" type="pres">
      <dgm:prSet presAssocID="{9F875062-FD67-41EF-80A2-486F9C0673AD}" presName="root2" presStyleCnt="0"/>
      <dgm:spPr/>
    </dgm:pt>
    <dgm:pt modelId="{4B1CB931-231D-4679-90D2-99740D9FE5C6}" type="pres">
      <dgm:prSet presAssocID="{9F875062-FD67-41EF-80A2-486F9C0673AD}" presName="LevelTwoTextNode" presStyleLbl="node3" presStyleIdx="0" presStyleCnt="2" custScaleY="136613">
        <dgm:presLayoutVars>
          <dgm:chPref val="3"/>
        </dgm:presLayoutVars>
      </dgm:prSet>
      <dgm:spPr/>
    </dgm:pt>
    <dgm:pt modelId="{E8A3F6FF-4AF3-4066-B720-FAD082B94182}" type="pres">
      <dgm:prSet presAssocID="{9F875062-FD67-41EF-80A2-486F9C0673AD}" presName="level3hierChild" presStyleCnt="0"/>
      <dgm:spPr/>
    </dgm:pt>
    <dgm:pt modelId="{287D849B-43BE-468A-A727-E52FD996282F}" type="pres">
      <dgm:prSet presAssocID="{95899171-2791-4FA0-95FA-5CB4A15DB40F}" presName="conn2-1" presStyleLbl="parChTrans1D4" presStyleIdx="0" presStyleCnt="3"/>
      <dgm:spPr/>
    </dgm:pt>
    <dgm:pt modelId="{566DE996-B747-4EC9-8E58-712E5984E80B}" type="pres">
      <dgm:prSet presAssocID="{95899171-2791-4FA0-95FA-5CB4A15DB40F}" presName="connTx" presStyleLbl="parChTrans1D4" presStyleIdx="0" presStyleCnt="3"/>
      <dgm:spPr/>
    </dgm:pt>
    <dgm:pt modelId="{B8424047-AAFB-4062-996C-680660BF77D0}" type="pres">
      <dgm:prSet presAssocID="{436451EA-49EA-4E16-8A83-4224C908CA97}" presName="root2" presStyleCnt="0"/>
      <dgm:spPr/>
    </dgm:pt>
    <dgm:pt modelId="{4DCD75BD-1A46-40FC-8012-04A1E06616E6}" type="pres">
      <dgm:prSet presAssocID="{436451EA-49EA-4E16-8A83-4224C908CA97}" presName="LevelTwoTextNode" presStyleLbl="node4" presStyleIdx="0" presStyleCnt="3">
        <dgm:presLayoutVars>
          <dgm:chPref val="3"/>
        </dgm:presLayoutVars>
      </dgm:prSet>
      <dgm:spPr/>
    </dgm:pt>
    <dgm:pt modelId="{375404A2-37C4-4988-ACF5-C27DFCCF6D75}" type="pres">
      <dgm:prSet presAssocID="{436451EA-49EA-4E16-8A83-4224C908CA97}" presName="level3hierChild" presStyleCnt="0"/>
      <dgm:spPr/>
    </dgm:pt>
    <dgm:pt modelId="{B79BE01B-DE27-4FED-A3C6-DB3B2254E944}" type="pres">
      <dgm:prSet presAssocID="{40787B90-D18B-4E5F-B7D7-9BF915D0F916}" presName="conn2-1" presStyleLbl="parChTrans1D4" presStyleIdx="1" presStyleCnt="3"/>
      <dgm:spPr/>
    </dgm:pt>
    <dgm:pt modelId="{8047FC27-3959-4468-9C3F-64474C80D334}" type="pres">
      <dgm:prSet presAssocID="{40787B90-D18B-4E5F-B7D7-9BF915D0F916}" presName="connTx" presStyleLbl="parChTrans1D4" presStyleIdx="1" presStyleCnt="3"/>
      <dgm:spPr/>
    </dgm:pt>
    <dgm:pt modelId="{CAD227CF-932F-4C34-AA9F-21D96373F3B1}" type="pres">
      <dgm:prSet presAssocID="{F9252B9B-9E63-4F72-BD7E-2C49322D106B}" presName="root2" presStyleCnt="0"/>
      <dgm:spPr/>
    </dgm:pt>
    <dgm:pt modelId="{4B153F65-FA2B-4720-9B2C-A72687464B9F}" type="pres">
      <dgm:prSet presAssocID="{F9252B9B-9E63-4F72-BD7E-2C49322D106B}" presName="LevelTwoTextNode" presStyleLbl="node4" presStyleIdx="1" presStyleCnt="3">
        <dgm:presLayoutVars>
          <dgm:chPref val="3"/>
        </dgm:presLayoutVars>
      </dgm:prSet>
      <dgm:spPr/>
    </dgm:pt>
    <dgm:pt modelId="{F9569DFE-9B66-42A3-A1F8-1C0639BB14A1}" type="pres">
      <dgm:prSet presAssocID="{F9252B9B-9E63-4F72-BD7E-2C49322D106B}" presName="level3hierChild" presStyleCnt="0"/>
      <dgm:spPr/>
    </dgm:pt>
    <dgm:pt modelId="{087A6694-89AC-490E-990A-C275A446CE39}" type="pres">
      <dgm:prSet presAssocID="{BEF99716-BA08-4797-8767-5FF7F7F1546D}" presName="conn2-1" presStyleLbl="parChTrans1D2" presStyleIdx="1" presStyleCnt="2"/>
      <dgm:spPr/>
    </dgm:pt>
    <dgm:pt modelId="{4B4D051E-A210-480E-A3C5-69B11A4BB9E2}" type="pres">
      <dgm:prSet presAssocID="{BEF99716-BA08-4797-8767-5FF7F7F1546D}" presName="connTx" presStyleLbl="parChTrans1D2" presStyleIdx="1" presStyleCnt="2"/>
      <dgm:spPr/>
    </dgm:pt>
    <dgm:pt modelId="{BFC253D5-01EF-4963-8A1F-D2E6865B648D}" type="pres">
      <dgm:prSet presAssocID="{5232C39D-AD9A-4D56-87D4-4B49FC896717}" presName="root2" presStyleCnt="0"/>
      <dgm:spPr/>
    </dgm:pt>
    <dgm:pt modelId="{AF440DC7-37E8-4248-B486-260648F6A84F}" type="pres">
      <dgm:prSet presAssocID="{5232C39D-AD9A-4D56-87D4-4B49FC896717}" presName="LevelTwoTextNode" presStyleLbl="node2" presStyleIdx="1" presStyleCnt="2" custScaleY="144079">
        <dgm:presLayoutVars>
          <dgm:chPref val="3"/>
        </dgm:presLayoutVars>
      </dgm:prSet>
      <dgm:spPr/>
    </dgm:pt>
    <dgm:pt modelId="{5DD25D86-3CFB-4C89-B13F-DCD4005ACB93}" type="pres">
      <dgm:prSet presAssocID="{5232C39D-AD9A-4D56-87D4-4B49FC896717}" presName="level3hierChild" presStyleCnt="0"/>
      <dgm:spPr/>
    </dgm:pt>
    <dgm:pt modelId="{D219ED7B-2F19-4B1A-B42E-B40F8FA5C8D6}" type="pres">
      <dgm:prSet presAssocID="{9CFF436E-2760-4443-A52E-B6BA22B8E069}" presName="conn2-1" presStyleLbl="parChTrans1D3" presStyleIdx="1" presStyleCnt="2"/>
      <dgm:spPr/>
    </dgm:pt>
    <dgm:pt modelId="{7B66170E-0A4C-4F46-8524-3BB2BB0AD5F9}" type="pres">
      <dgm:prSet presAssocID="{9CFF436E-2760-4443-A52E-B6BA22B8E069}" presName="connTx" presStyleLbl="parChTrans1D3" presStyleIdx="1" presStyleCnt="2"/>
      <dgm:spPr/>
    </dgm:pt>
    <dgm:pt modelId="{C094E5B0-F03A-4B68-AC0A-9D558C53033B}" type="pres">
      <dgm:prSet presAssocID="{8D1794E3-D60D-493E-8B5D-B021C32BA4FC}" presName="root2" presStyleCnt="0"/>
      <dgm:spPr/>
    </dgm:pt>
    <dgm:pt modelId="{CE7F329D-8A68-46C8-9B32-81E95E49CF7C}" type="pres">
      <dgm:prSet presAssocID="{8D1794E3-D60D-493E-8B5D-B021C32BA4FC}" presName="LevelTwoTextNode" presStyleLbl="node3" presStyleIdx="1" presStyleCnt="2" custScaleY="154317">
        <dgm:presLayoutVars>
          <dgm:chPref val="3"/>
        </dgm:presLayoutVars>
      </dgm:prSet>
      <dgm:spPr/>
    </dgm:pt>
    <dgm:pt modelId="{AB1E4A0A-ECEE-4DAC-93C5-FBC35659B05E}" type="pres">
      <dgm:prSet presAssocID="{8D1794E3-D60D-493E-8B5D-B021C32BA4FC}" presName="level3hierChild" presStyleCnt="0"/>
      <dgm:spPr/>
    </dgm:pt>
    <dgm:pt modelId="{A146160B-3F7E-4F5E-B176-47816329BB9A}" type="pres">
      <dgm:prSet presAssocID="{3AD6EF6C-EEFA-411E-BFB1-667252864CD2}" presName="conn2-1" presStyleLbl="parChTrans1D4" presStyleIdx="2" presStyleCnt="3"/>
      <dgm:spPr/>
    </dgm:pt>
    <dgm:pt modelId="{FEED3763-C292-4245-9461-ED5FC8EABADC}" type="pres">
      <dgm:prSet presAssocID="{3AD6EF6C-EEFA-411E-BFB1-667252864CD2}" presName="connTx" presStyleLbl="parChTrans1D4" presStyleIdx="2" presStyleCnt="3"/>
      <dgm:spPr/>
    </dgm:pt>
    <dgm:pt modelId="{FDD91AAC-37CC-4027-A188-AD642D56911F}" type="pres">
      <dgm:prSet presAssocID="{7832D976-B179-4FBA-A144-459F6860FD45}" presName="root2" presStyleCnt="0"/>
      <dgm:spPr/>
    </dgm:pt>
    <dgm:pt modelId="{92C849A5-E462-47AB-9576-5B4949406056}" type="pres">
      <dgm:prSet presAssocID="{7832D976-B179-4FBA-A144-459F6860FD45}" presName="LevelTwoTextNode" presStyleLbl="node4" presStyleIdx="2" presStyleCnt="3">
        <dgm:presLayoutVars>
          <dgm:chPref val="3"/>
        </dgm:presLayoutVars>
      </dgm:prSet>
      <dgm:spPr/>
    </dgm:pt>
    <dgm:pt modelId="{1B917157-597E-4F2E-B61D-EF41C4AD6C04}" type="pres">
      <dgm:prSet presAssocID="{7832D976-B179-4FBA-A144-459F6860FD45}" presName="level3hierChild" presStyleCnt="0"/>
      <dgm:spPr/>
    </dgm:pt>
  </dgm:ptLst>
  <dgm:cxnLst>
    <dgm:cxn modelId="{DBC61D19-ED84-4FBB-9BF0-6CBCC6809253}" type="presOf" srcId="{BEF99716-BA08-4797-8767-5FF7F7F1546D}" destId="{087A6694-89AC-490E-990A-C275A446CE39}" srcOrd="0" destOrd="0" presId="urn:microsoft.com/office/officeart/2005/8/layout/hierarchy2"/>
    <dgm:cxn modelId="{C2351231-0449-4E7D-95FE-94FB8514FAD3}" srcId="{AD23FDFA-2E77-4FC6-AA24-B4A8AC58A78A}" destId="{C7C24426-931A-4250-9ED7-C13C1C250CC0}" srcOrd="0" destOrd="0" parTransId="{79E75E64-E779-44C3-AB45-53905921DA75}" sibTransId="{BF129396-E72C-49DA-B272-9528FDE5FB4B}"/>
    <dgm:cxn modelId="{D9808237-B9CE-4895-B737-88F54334AD11}" type="presOf" srcId="{9F875062-FD67-41EF-80A2-486F9C0673AD}" destId="{4B1CB931-231D-4679-90D2-99740D9FE5C6}" srcOrd="0" destOrd="0" presId="urn:microsoft.com/office/officeart/2005/8/layout/hierarchy2"/>
    <dgm:cxn modelId="{507AF03B-B2F0-4A69-95AC-C70C69A76769}" srcId="{9F875062-FD67-41EF-80A2-486F9C0673AD}" destId="{436451EA-49EA-4E16-8A83-4224C908CA97}" srcOrd="0" destOrd="0" parTransId="{95899171-2791-4FA0-95FA-5CB4A15DB40F}" sibTransId="{B2C75C1C-4403-4207-B101-AE9916BE6B86}"/>
    <dgm:cxn modelId="{E797353F-1E99-4B65-B50B-7210CDEA3940}" type="presOf" srcId="{436451EA-49EA-4E16-8A83-4224C908CA97}" destId="{4DCD75BD-1A46-40FC-8012-04A1E06616E6}" srcOrd="0" destOrd="0" presId="urn:microsoft.com/office/officeart/2005/8/layout/hierarchy2"/>
    <dgm:cxn modelId="{F9DDB342-B753-4E90-A2E4-D3A88B1CBF3B}" type="presOf" srcId="{9CFF436E-2760-4443-A52E-B6BA22B8E069}" destId="{7B66170E-0A4C-4F46-8524-3BB2BB0AD5F9}" srcOrd="1" destOrd="0" presId="urn:microsoft.com/office/officeart/2005/8/layout/hierarchy2"/>
    <dgm:cxn modelId="{2DB01E47-69D7-40EE-BD5B-9B372E8AA662}" type="presOf" srcId="{8D1794E3-D60D-493E-8B5D-B021C32BA4FC}" destId="{CE7F329D-8A68-46C8-9B32-81E95E49CF7C}" srcOrd="0" destOrd="0" presId="urn:microsoft.com/office/officeart/2005/8/layout/hierarchy2"/>
    <dgm:cxn modelId="{2D7FBC4C-9381-4D11-8E01-013941078B8C}" type="presOf" srcId="{40787B90-D18B-4E5F-B7D7-9BF915D0F916}" destId="{B79BE01B-DE27-4FED-A3C6-DB3B2254E944}" srcOrd="0" destOrd="0" presId="urn:microsoft.com/office/officeart/2005/8/layout/hierarchy2"/>
    <dgm:cxn modelId="{CF161A51-2CDF-42A5-B406-0A87146B5D9D}" type="presOf" srcId="{5232C39D-AD9A-4D56-87D4-4B49FC896717}" destId="{AF440DC7-37E8-4248-B486-260648F6A84F}" srcOrd="0" destOrd="0" presId="urn:microsoft.com/office/officeart/2005/8/layout/hierarchy2"/>
    <dgm:cxn modelId="{C520576C-9E49-402C-A6AE-650B5F001F1E}" type="presOf" srcId="{9004727B-7765-4F2D-99C4-939BAE9E975F}" destId="{1A9DBDE6-958F-4B47-B776-C28887C92121}" srcOrd="0" destOrd="0" presId="urn:microsoft.com/office/officeart/2005/8/layout/hierarchy2"/>
    <dgm:cxn modelId="{E0CF5473-6A7A-4ABD-A712-FC5747C621BC}" type="presOf" srcId="{F77A8F08-6988-401C-8FA0-23FFFC2887CF}" destId="{27725CD3-FFAE-4AF6-9273-8BD827CBE5A3}" srcOrd="0" destOrd="0" presId="urn:microsoft.com/office/officeart/2005/8/layout/hierarchy2"/>
    <dgm:cxn modelId="{52572D74-5280-41DB-BCE6-A0358E300BEC}" type="presOf" srcId="{F9252B9B-9E63-4F72-BD7E-2C49322D106B}" destId="{4B153F65-FA2B-4720-9B2C-A72687464B9F}" srcOrd="0" destOrd="0" presId="urn:microsoft.com/office/officeart/2005/8/layout/hierarchy2"/>
    <dgm:cxn modelId="{66828777-19DA-4C97-9F17-CFDF843C290F}" srcId="{C7C24426-931A-4250-9ED7-C13C1C250CC0}" destId="{5232C39D-AD9A-4D56-87D4-4B49FC896717}" srcOrd="1" destOrd="0" parTransId="{BEF99716-BA08-4797-8767-5FF7F7F1546D}" sibTransId="{85FD214E-A29F-4852-A125-180B7C1278FC}"/>
    <dgm:cxn modelId="{B8689979-2495-4BE7-BD8A-EF984B9B8515}" type="presOf" srcId="{40787B90-D18B-4E5F-B7D7-9BF915D0F916}" destId="{8047FC27-3959-4468-9C3F-64474C80D334}" srcOrd="1" destOrd="0" presId="urn:microsoft.com/office/officeart/2005/8/layout/hierarchy2"/>
    <dgm:cxn modelId="{BFF7FB7B-DF8D-40A2-AA68-9A6D855DEB8B}" srcId="{9004727B-7765-4F2D-99C4-939BAE9E975F}" destId="{9F875062-FD67-41EF-80A2-486F9C0673AD}" srcOrd="0" destOrd="0" parTransId="{E84FBD4E-9563-463B-BA3A-479558AD7A4B}" sibTransId="{7A5361EB-8657-49EC-95E3-376BE558F2F5}"/>
    <dgm:cxn modelId="{DD133A81-AA2B-4B25-844F-A611FA7BC106}" type="presOf" srcId="{9CFF436E-2760-4443-A52E-B6BA22B8E069}" destId="{D219ED7B-2F19-4B1A-B42E-B40F8FA5C8D6}" srcOrd="0" destOrd="0" presId="urn:microsoft.com/office/officeart/2005/8/layout/hierarchy2"/>
    <dgm:cxn modelId="{C682DA85-1B52-46EA-B0BF-269F9F80AA0F}" type="presOf" srcId="{C7C24426-931A-4250-9ED7-C13C1C250CC0}" destId="{4F3A2225-B1A6-49DE-B903-3F045B022D58}" srcOrd="0" destOrd="0" presId="urn:microsoft.com/office/officeart/2005/8/layout/hierarchy2"/>
    <dgm:cxn modelId="{E303FF9D-DB9E-4C1E-859B-AE71C54DF029}" srcId="{8D1794E3-D60D-493E-8B5D-B021C32BA4FC}" destId="{7832D976-B179-4FBA-A144-459F6860FD45}" srcOrd="0" destOrd="0" parTransId="{3AD6EF6C-EEFA-411E-BFB1-667252864CD2}" sibTransId="{C003709B-DDFB-4022-B897-5F39EDED4613}"/>
    <dgm:cxn modelId="{50106BB1-D77F-4094-B0EF-F3CC9DD63629}" type="presOf" srcId="{3AD6EF6C-EEFA-411E-BFB1-667252864CD2}" destId="{FEED3763-C292-4245-9461-ED5FC8EABADC}" srcOrd="1" destOrd="0" presId="urn:microsoft.com/office/officeart/2005/8/layout/hierarchy2"/>
    <dgm:cxn modelId="{7FB44DB2-6315-445A-BC2A-0B9E12820471}" type="presOf" srcId="{AD23FDFA-2E77-4FC6-AA24-B4A8AC58A78A}" destId="{234B47CB-F106-4FA8-BCA3-7016464B2F57}" srcOrd="0" destOrd="0" presId="urn:microsoft.com/office/officeart/2005/8/layout/hierarchy2"/>
    <dgm:cxn modelId="{60B2E2B8-64B3-4D58-AF89-C6B3A3EA8AC0}" srcId="{5232C39D-AD9A-4D56-87D4-4B49FC896717}" destId="{8D1794E3-D60D-493E-8B5D-B021C32BA4FC}" srcOrd="0" destOrd="0" parTransId="{9CFF436E-2760-4443-A52E-B6BA22B8E069}" sibTransId="{4AB9CB5D-C5CB-4FC0-8B9C-657B98DA73CA}"/>
    <dgm:cxn modelId="{54FB1AC4-D5C3-4139-B944-5F9756228E08}" type="presOf" srcId="{F77A8F08-6988-401C-8FA0-23FFFC2887CF}" destId="{431F8D76-AD21-43EA-93E0-E69B6C9C0D33}" srcOrd="1" destOrd="0" presId="urn:microsoft.com/office/officeart/2005/8/layout/hierarchy2"/>
    <dgm:cxn modelId="{5AE953C4-312A-4FE9-9FDA-41DB2BC6121A}" srcId="{C7C24426-931A-4250-9ED7-C13C1C250CC0}" destId="{9004727B-7765-4F2D-99C4-939BAE9E975F}" srcOrd="0" destOrd="0" parTransId="{F77A8F08-6988-401C-8FA0-23FFFC2887CF}" sibTransId="{A53A7138-633C-47E0-A694-23EEE2C0DF3D}"/>
    <dgm:cxn modelId="{A5B9FCCA-7140-4A0A-8A8A-56737951D3C3}" type="presOf" srcId="{E84FBD4E-9563-463B-BA3A-479558AD7A4B}" destId="{C0E4BA31-8C76-4197-B104-7712FDB1E4CE}" srcOrd="0" destOrd="0" presId="urn:microsoft.com/office/officeart/2005/8/layout/hierarchy2"/>
    <dgm:cxn modelId="{88CA0DD3-976B-45FE-9648-991320FF20AD}" type="presOf" srcId="{E84FBD4E-9563-463B-BA3A-479558AD7A4B}" destId="{65B6BA5F-C14A-4911-A866-661A94BDD848}" srcOrd="1" destOrd="0" presId="urn:microsoft.com/office/officeart/2005/8/layout/hierarchy2"/>
    <dgm:cxn modelId="{E1497AD8-AFE3-42C1-A3C3-8BFCD791D478}" srcId="{9F875062-FD67-41EF-80A2-486F9C0673AD}" destId="{F9252B9B-9E63-4F72-BD7E-2C49322D106B}" srcOrd="1" destOrd="0" parTransId="{40787B90-D18B-4E5F-B7D7-9BF915D0F916}" sibTransId="{03F52D25-A1A9-4ECD-8AE6-C0B65280538D}"/>
    <dgm:cxn modelId="{084002D9-A5C5-4116-8130-6338C53DA296}" type="presOf" srcId="{3AD6EF6C-EEFA-411E-BFB1-667252864CD2}" destId="{A146160B-3F7E-4F5E-B176-47816329BB9A}" srcOrd="0" destOrd="0" presId="urn:microsoft.com/office/officeart/2005/8/layout/hierarchy2"/>
    <dgm:cxn modelId="{1BE350D9-BF9F-4020-BA7D-93611F22AF6F}" type="presOf" srcId="{BEF99716-BA08-4797-8767-5FF7F7F1546D}" destId="{4B4D051E-A210-480E-A3C5-69B11A4BB9E2}" srcOrd="1" destOrd="0" presId="urn:microsoft.com/office/officeart/2005/8/layout/hierarchy2"/>
    <dgm:cxn modelId="{FC8627DA-813C-476C-A83E-482C007E940C}" type="presOf" srcId="{95899171-2791-4FA0-95FA-5CB4A15DB40F}" destId="{566DE996-B747-4EC9-8E58-712E5984E80B}" srcOrd="1" destOrd="0" presId="urn:microsoft.com/office/officeart/2005/8/layout/hierarchy2"/>
    <dgm:cxn modelId="{49084DDE-9263-43C9-8B7F-D03472BE38FB}" type="presOf" srcId="{95899171-2791-4FA0-95FA-5CB4A15DB40F}" destId="{287D849B-43BE-468A-A727-E52FD996282F}" srcOrd="0" destOrd="0" presId="urn:microsoft.com/office/officeart/2005/8/layout/hierarchy2"/>
    <dgm:cxn modelId="{4AB5E0E4-1250-40B4-98F4-14ABF6D708E0}" type="presOf" srcId="{7832D976-B179-4FBA-A144-459F6860FD45}" destId="{92C849A5-E462-47AB-9576-5B4949406056}" srcOrd="0" destOrd="0" presId="urn:microsoft.com/office/officeart/2005/8/layout/hierarchy2"/>
    <dgm:cxn modelId="{A6E9E814-7D3D-45E5-8193-2CBDE962A6D6}" type="presParOf" srcId="{234B47CB-F106-4FA8-BCA3-7016464B2F57}" destId="{CEEF38A8-03AD-4554-9492-A37CAA3615DB}" srcOrd="0" destOrd="0" presId="urn:microsoft.com/office/officeart/2005/8/layout/hierarchy2"/>
    <dgm:cxn modelId="{A498E358-0427-4154-BA95-4AA3F4518229}" type="presParOf" srcId="{CEEF38A8-03AD-4554-9492-A37CAA3615DB}" destId="{4F3A2225-B1A6-49DE-B903-3F045B022D58}" srcOrd="0" destOrd="0" presId="urn:microsoft.com/office/officeart/2005/8/layout/hierarchy2"/>
    <dgm:cxn modelId="{9B4554D3-309C-47F7-89A5-1A83884E8DF3}" type="presParOf" srcId="{CEEF38A8-03AD-4554-9492-A37CAA3615DB}" destId="{2972C5EE-4BFA-4B50-A5DD-976299BDEC04}" srcOrd="1" destOrd="0" presId="urn:microsoft.com/office/officeart/2005/8/layout/hierarchy2"/>
    <dgm:cxn modelId="{DA371DEA-DB71-45B3-A139-924FDBD35866}" type="presParOf" srcId="{2972C5EE-4BFA-4B50-A5DD-976299BDEC04}" destId="{27725CD3-FFAE-4AF6-9273-8BD827CBE5A3}" srcOrd="0" destOrd="0" presId="urn:microsoft.com/office/officeart/2005/8/layout/hierarchy2"/>
    <dgm:cxn modelId="{0E5F765C-32E1-4B24-9E35-D5D3DC24332C}" type="presParOf" srcId="{27725CD3-FFAE-4AF6-9273-8BD827CBE5A3}" destId="{431F8D76-AD21-43EA-93E0-E69B6C9C0D33}" srcOrd="0" destOrd="0" presId="urn:microsoft.com/office/officeart/2005/8/layout/hierarchy2"/>
    <dgm:cxn modelId="{723E1C9C-B795-47EA-8E79-F7038BEA36A0}" type="presParOf" srcId="{2972C5EE-4BFA-4B50-A5DD-976299BDEC04}" destId="{8CFE4FE1-DFB8-4CAF-92AA-540EF2CD0BD5}" srcOrd="1" destOrd="0" presId="urn:microsoft.com/office/officeart/2005/8/layout/hierarchy2"/>
    <dgm:cxn modelId="{850AA0C1-E6CF-4050-AD11-7BA786EFFC4E}" type="presParOf" srcId="{8CFE4FE1-DFB8-4CAF-92AA-540EF2CD0BD5}" destId="{1A9DBDE6-958F-4B47-B776-C28887C92121}" srcOrd="0" destOrd="0" presId="urn:microsoft.com/office/officeart/2005/8/layout/hierarchy2"/>
    <dgm:cxn modelId="{6D192914-3924-48AE-9263-55AB532E5DA8}" type="presParOf" srcId="{8CFE4FE1-DFB8-4CAF-92AA-540EF2CD0BD5}" destId="{7902524B-5D06-4AF7-A9F4-51223769BBCE}" srcOrd="1" destOrd="0" presId="urn:microsoft.com/office/officeart/2005/8/layout/hierarchy2"/>
    <dgm:cxn modelId="{8AF74159-5253-4088-84AD-B94E8B81805E}" type="presParOf" srcId="{7902524B-5D06-4AF7-A9F4-51223769BBCE}" destId="{C0E4BA31-8C76-4197-B104-7712FDB1E4CE}" srcOrd="0" destOrd="0" presId="urn:microsoft.com/office/officeart/2005/8/layout/hierarchy2"/>
    <dgm:cxn modelId="{0CBDC7FA-340E-499C-8C07-27ADD8872489}" type="presParOf" srcId="{C0E4BA31-8C76-4197-B104-7712FDB1E4CE}" destId="{65B6BA5F-C14A-4911-A866-661A94BDD848}" srcOrd="0" destOrd="0" presId="urn:microsoft.com/office/officeart/2005/8/layout/hierarchy2"/>
    <dgm:cxn modelId="{05834C30-4389-4D41-9D02-48E383534B41}" type="presParOf" srcId="{7902524B-5D06-4AF7-A9F4-51223769BBCE}" destId="{98281669-AFC7-4F42-9366-DBA9251D929D}" srcOrd="1" destOrd="0" presId="urn:microsoft.com/office/officeart/2005/8/layout/hierarchy2"/>
    <dgm:cxn modelId="{24970BFD-F3E1-49D3-85CE-2B41010FD886}" type="presParOf" srcId="{98281669-AFC7-4F42-9366-DBA9251D929D}" destId="{4B1CB931-231D-4679-90D2-99740D9FE5C6}" srcOrd="0" destOrd="0" presId="urn:microsoft.com/office/officeart/2005/8/layout/hierarchy2"/>
    <dgm:cxn modelId="{6BE587B4-C267-41DE-BD33-0671A7C665F8}" type="presParOf" srcId="{98281669-AFC7-4F42-9366-DBA9251D929D}" destId="{E8A3F6FF-4AF3-4066-B720-FAD082B94182}" srcOrd="1" destOrd="0" presId="urn:microsoft.com/office/officeart/2005/8/layout/hierarchy2"/>
    <dgm:cxn modelId="{9BE9A526-239A-4731-AA0C-CCB933E8924B}" type="presParOf" srcId="{E8A3F6FF-4AF3-4066-B720-FAD082B94182}" destId="{287D849B-43BE-468A-A727-E52FD996282F}" srcOrd="0" destOrd="0" presId="urn:microsoft.com/office/officeart/2005/8/layout/hierarchy2"/>
    <dgm:cxn modelId="{7C85D375-AD73-4EA8-8C03-90807A7FF738}" type="presParOf" srcId="{287D849B-43BE-468A-A727-E52FD996282F}" destId="{566DE996-B747-4EC9-8E58-712E5984E80B}" srcOrd="0" destOrd="0" presId="urn:microsoft.com/office/officeart/2005/8/layout/hierarchy2"/>
    <dgm:cxn modelId="{26EC052C-89DA-46CD-8377-131419748807}" type="presParOf" srcId="{E8A3F6FF-4AF3-4066-B720-FAD082B94182}" destId="{B8424047-AAFB-4062-996C-680660BF77D0}" srcOrd="1" destOrd="0" presId="urn:microsoft.com/office/officeart/2005/8/layout/hierarchy2"/>
    <dgm:cxn modelId="{E0637A53-88CD-4AB2-BE4B-0654EDA22262}" type="presParOf" srcId="{B8424047-AAFB-4062-996C-680660BF77D0}" destId="{4DCD75BD-1A46-40FC-8012-04A1E06616E6}" srcOrd="0" destOrd="0" presId="urn:microsoft.com/office/officeart/2005/8/layout/hierarchy2"/>
    <dgm:cxn modelId="{8ED1A379-BFE1-4005-9DB3-B41A53E98D65}" type="presParOf" srcId="{B8424047-AAFB-4062-996C-680660BF77D0}" destId="{375404A2-37C4-4988-ACF5-C27DFCCF6D75}" srcOrd="1" destOrd="0" presId="urn:microsoft.com/office/officeart/2005/8/layout/hierarchy2"/>
    <dgm:cxn modelId="{5A382812-024E-45BC-833C-86CC24CFEE7D}" type="presParOf" srcId="{E8A3F6FF-4AF3-4066-B720-FAD082B94182}" destId="{B79BE01B-DE27-4FED-A3C6-DB3B2254E944}" srcOrd="2" destOrd="0" presId="urn:microsoft.com/office/officeart/2005/8/layout/hierarchy2"/>
    <dgm:cxn modelId="{02DC8FDE-0415-4A90-9960-EDA74857D1EC}" type="presParOf" srcId="{B79BE01B-DE27-4FED-A3C6-DB3B2254E944}" destId="{8047FC27-3959-4468-9C3F-64474C80D334}" srcOrd="0" destOrd="0" presId="urn:microsoft.com/office/officeart/2005/8/layout/hierarchy2"/>
    <dgm:cxn modelId="{7251F5CE-FDCD-41B3-83AD-8B4F9A0C2E2B}" type="presParOf" srcId="{E8A3F6FF-4AF3-4066-B720-FAD082B94182}" destId="{CAD227CF-932F-4C34-AA9F-21D96373F3B1}" srcOrd="3" destOrd="0" presId="urn:microsoft.com/office/officeart/2005/8/layout/hierarchy2"/>
    <dgm:cxn modelId="{C1E33FAA-1A14-4868-8990-9BFDD30108C0}" type="presParOf" srcId="{CAD227CF-932F-4C34-AA9F-21D96373F3B1}" destId="{4B153F65-FA2B-4720-9B2C-A72687464B9F}" srcOrd="0" destOrd="0" presId="urn:microsoft.com/office/officeart/2005/8/layout/hierarchy2"/>
    <dgm:cxn modelId="{6299E05A-5C0C-4336-A566-C5D16E9E91AE}" type="presParOf" srcId="{CAD227CF-932F-4C34-AA9F-21D96373F3B1}" destId="{F9569DFE-9B66-42A3-A1F8-1C0639BB14A1}" srcOrd="1" destOrd="0" presId="urn:microsoft.com/office/officeart/2005/8/layout/hierarchy2"/>
    <dgm:cxn modelId="{73A29EA3-742D-41F6-9631-C724D0D4F3F1}" type="presParOf" srcId="{2972C5EE-4BFA-4B50-A5DD-976299BDEC04}" destId="{087A6694-89AC-490E-990A-C275A446CE39}" srcOrd="2" destOrd="0" presId="urn:microsoft.com/office/officeart/2005/8/layout/hierarchy2"/>
    <dgm:cxn modelId="{F56062C2-5E7F-4594-AAB1-092F4EAAE4CE}" type="presParOf" srcId="{087A6694-89AC-490E-990A-C275A446CE39}" destId="{4B4D051E-A210-480E-A3C5-69B11A4BB9E2}" srcOrd="0" destOrd="0" presId="urn:microsoft.com/office/officeart/2005/8/layout/hierarchy2"/>
    <dgm:cxn modelId="{1B90DE67-E2CC-4D4D-B774-A880E807D6B0}" type="presParOf" srcId="{2972C5EE-4BFA-4B50-A5DD-976299BDEC04}" destId="{BFC253D5-01EF-4963-8A1F-D2E6865B648D}" srcOrd="3" destOrd="0" presId="urn:microsoft.com/office/officeart/2005/8/layout/hierarchy2"/>
    <dgm:cxn modelId="{BCC94DEB-A5AA-4697-9DD5-B850AEA88D9B}" type="presParOf" srcId="{BFC253D5-01EF-4963-8A1F-D2E6865B648D}" destId="{AF440DC7-37E8-4248-B486-260648F6A84F}" srcOrd="0" destOrd="0" presId="urn:microsoft.com/office/officeart/2005/8/layout/hierarchy2"/>
    <dgm:cxn modelId="{E9E6D258-30B2-4946-9339-7689EDFAB553}" type="presParOf" srcId="{BFC253D5-01EF-4963-8A1F-D2E6865B648D}" destId="{5DD25D86-3CFB-4C89-B13F-DCD4005ACB93}" srcOrd="1" destOrd="0" presId="urn:microsoft.com/office/officeart/2005/8/layout/hierarchy2"/>
    <dgm:cxn modelId="{22ECAC56-614C-45B7-A23D-8AE9A1FFB0D3}" type="presParOf" srcId="{5DD25D86-3CFB-4C89-B13F-DCD4005ACB93}" destId="{D219ED7B-2F19-4B1A-B42E-B40F8FA5C8D6}" srcOrd="0" destOrd="0" presId="urn:microsoft.com/office/officeart/2005/8/layout/hierarchy2"/>
    <dgm:cxn modelId="{97B1E7B1-FD90-4E94-9F9E-7F506F89AAA8}" type="presParOf" srcId="{D219ED7B-2F19-4B1A-B42E-B40F8FA5C8D6}" destId="{7B66170E-0A4C-4F46-8524-3BB2BB0AD5F9}" srcOrd="0" destOrd="0" presId="urn:microsoft.com/office/officeart/2005/8/layout/hierarchy2"/>
    <dgm:cxn modelId="{7A7E7E2D-9D74-48AE-A90D-9078A7F53E4F}" type="presParOf" srcId="{5DD25D86-3CFB-4C89-B13F-DCD4005ACB93}" destId="{C094E5B0-F03A-4B68-AC0A-9D558C53033B}" srcOrd="1" destOrd="0" presId="urn:microsoft.com/office/officeart/2005/8/layout/hierarchy2"/>
    <dgm:cxn modelId="{8EC8E7AC-EF4D-4F20-9A2E-24568CF589EF}" type="presParOf" srcId="{C094E5B0-F03A-4B68-AC0A-9D558C53033B}" destId="{CE7F329D-8A68-46C8-9B32-81E95E49CF7C}" srcOrd="0" destOrd="0" presId="urn:microsoft.com/office/officeart/2005/8/layout/hierarchy2"/>
    <dgm:cxn modelId="{7E5FF418-59DC-45F1-8C4E-48880CEB58F6}" type="presParOf" srcId="{C094E5B0-F03A-4B68-AC0A-9D558C53033B}" destId="{AB1E4A0A-ECEE-4DAC-93C5-FBC35659B05E}" srcOrd="1" destOrd="0" presId="urn:microsoft.com/office/officeart/2005/8/layout/hierarchy2"/>
    <dgm:cxn modelId="{11A3F92C-47FA-494B-A846-397DDD3763E7}" type="presParOf" srcId="{AB1E4A0A-ECEE-4DAC-93C5-FBC35659B05E}" destId="{A146160B-3F7E-4F5E-B176-47816329BB9A}" srcOrd="0" destOrd="0" presId="urn:microsoft.com/office/officeart/2005/8/layout/hierarchy2"/>
    <dgm:cxn modelId="{189E51ED-1864-44FF-BE78-DDED379CE0E7}" type="presParOf" srcId="{A146160B-3F7E-4F5E-B176-47816329BB9A}" destId="{FEED3763-C292-4245-9461-ED5FC8EABADC}" srcOrd="0" destOrd="0" presId="urn:microsoft.com/office/officeart/2005/8/layout/hierarchy2"/>
    <dgm:cxn modelId="{BBF2E77D-2672-4BDB-9F04-F0D6076AE1CA}" type="presParOf" srcId="{AB1E4A0A-ECEE-4DAC-93C5-FBC35659B05E}" destId="{FDD91AAC-37CC-4027-A188-AD642D56911F}" srcOrd="1" destOrd="0" presId="urn:microsoft.com/office/officeart/2005/8/layout/hierarchy2"/>
    <dgm:cxn modelId="{B5899375-E5E4-4DD3-AE61-9C8C28423855}" type="presParOf" srcId="{FDD91AAC-37CC-4027-A188-AD642D56911F}" destId="{92C849A5-E462-47AB-9576-5B4949406056}" srcOrd="0" destOrd="0" presId="urn:microsoft.com/office/officeart/2005/8/layout/hierarchy2"/>
    <dgm:cxn modelId="{C5BB737D-02C8-4306-99EF-9D4933B48CF0}" type="presParOf" srcId="{FDD91AAC-37CC-4027-A188-AD642D56911F}" destId="{1B917157-597E-4F2E-B61D-EF41C4AD6C0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A2225-B1A6-49DE-B903-3F045B022D58}">
      <dsp:nvSpPr>
        <dsp:cNvPr id="0" name=""/>
        <dsp:cNvSpPr/>
      </dsp:nvSpPr>
      <dsp:spPr>
        <a:xfrm>
          <a:off x="1662" y="1120775"/>
          <a:ext cx="2139533" cy="2377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C00000"/>
              </a:solidFill>
            </a:rPr>
            <a:t>Carious lesion producing pain</a:t>
          </a:r>
        </a:p>
      </dsp:txBody>
      <dsp:txXfrm>
        <a:off x="64327" y="1183440"/>
        <a:ext cx="2014203" cy="2252322"/>
      </dsp:txXfrm>
    </dsp:sp>
    <dsp:sp modelId="{27725CD3-FFAE-4AF6-9273-8BD827CBE5A3}">
      <dsp:nvSpPr>
        <dsp:cNvPr id="0" name=""/>
        <dsp:cNvSpPr/>
      </dsp:nvSpPr>
      <dsp:spPr>
        <a:xfrm rot="18909923">
          <a:off x="1965690" y="1862471"/>
          <a:ext cx="1206824" cy="43374"/>
        </a:xfrm>
        <a:custGeom>
          <a:avLst/>
          <a:gdLst/>
          <a:ahLst/>
          <a:cxnLst/>
          <a:rect l="0" t="0" r="0" b="0"/>
          <a:pathLst>
            <a:path>
              <a:moveTo>
                <a:pt x="0" y="21687"/>
              </a:moveTo>
              <a:lnTo>
                <a:pt x="1206824" y="216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8931" y="1853987"/>
        <a:ext cx="60341" cy="60341"/>
      </dsp:txXfrm>
    </dsp:sp>
    <dsp:sp modelId="{1A9DBDE6-958F-4B47-B776-C28887C92121}">
      <dsp:nvSpPr>
        <dsp:cNvPr id="0" name=""/>
        <dsp:cNvSpPr/>
      </dsp:nvSpPr>
      <dsp:spPr>
        <a:xfrm>
          <a:off x="2997009" y="543203"/>
          <a:ext cx="2139533" cy="1831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C00000"/>
              </a:solidFill>
            </a:rPr>
            <a:t>Spontaneous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C00000"/>
              </a:solidFill>
            </a:rPr>
            <a:t>Prolonged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C00000"/>
              </a:solidFill>
            </a:rPr>
            <a:t>Nocturnal</a:t>
          </a:r>
          <a:r>
            <a:rPr lang="en-US" sz="2600" kern="1200" dirty="0"/>
            <a:t> </a:t>
          </a:r>
        </a:p>
      </dsp:txBody>
      <dsp:txXfrm>
        <a:off x="3050638" y="596832"/>
        <a:ext cx="2032275" cy="1723765"/>
      </dsp:txXfrm>
    </dsp:sp>
    <dsp:sp modelId="{C0E4BA31-8C76-4197-B104-7712FDB1E4CE}">
      <dsp:nvSpPr>
        <dsp:cNvPr id="0" name=""/>
        <dsp:cNvSpPr/>
      </dsp:nvSpPr>
      <dsp:spPr>
        <a:xfrm>
          <a:off x="5136542" y="1437027"/>
          <a:ext cx="855813" cy="43374"/>
        </a:xfrm>
        <a:custGeom>
          <a:avLst/>
          <a:gdLst/>
          <a:ahLst/>
          <a:cxnLst/>
          <a:rect l="0" t="0" r="0" b="0"/>
          <a:pathLst>
            <a:path>
              <a:moveTo>
                <a:pt x="0" y="21687"/>
              </a:moveTo>
              <a:lnTo>
                <a:pt x="855813" y="216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3054" y="1437319"/>
        <a:ext cx="42790" cy="42790"/>
      </dsp:txXfrm>
    </dsp:sp>
    <dsp:sp modelId="{4B1CB931-231D-4679-90D2-99740D9FE5C6}">
      <dsp:nvSpPr>
        <dsp:cNvPr id="0" name=""/>
        <dsp:cNvSpPr/>
      </dsp:nvSpPr>
      <dsp:spPr>
        <a:xfrm>
          <a:off x="5992356" y="727994"/>
          <a:ext cx="2139533" cy="1461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C00000"/>
              </a:solidFill>
            </a:rPr>
            <a:t>Irreversible</a:t>
          </a:r>
          <a:r>
            <a:rPr lang="en-US" sz="2600" kern="1200" dirty="0"/>
            <a:t> </a:t>
          </a:r>
          <a:r>
            <a:rPr lang="en-US" sz="2600" kern="1200" dirty="0">
              <a:solidFill>
                <a:srgbClr val="C00000"/>
              </a:solidFill>
            </a:rPr>
            <a:t>pulpitis</a:t>
          </a:r>
        </a:p>
      </dsp:txBody>
      <dsp:txXfrm>
        <a:off x="6035160" y="770798"/>
        <a:ext cx="2053925" cy="1375832"/>
      </dsp:txXfrm>
    </dsp:sp>
    <dsp:sp modelId="{287D849B-43BE-468A-A727-E52FD996282F}">
      <dsp:nvSpPr>
        <dsp:cNvPr id="0" name=""/>
        <dsp:cNvSpPr/>
      </dsp:nvSpPr>
      <dsp:spPr>
        <a:xfrm rot="19457599">
          <a:off x="8032827" y="1129469"/>
          <a:ext cx="1053937" cy="43374"/>
        </a:xfrm>
        <a:custGeom>
          <a:avLst/>
          <a:gdLst/>
          <a:ahLst/>
          <a:cxnLst/>
          <a:rect l="0" t="0" r="0" b="0"/>
          <a:pathLst>
            <a:path>
              <a:moveTo>
                <a:pt x="0" y="21687"/>
              </a:moveTo>
              <a:lnTo>
                <a:pt x="1053937" y="216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33448" y="1124808"/>
        <a:ext cx="52696" cy="52696"/>
      </dsp:txXfrm>
    </dsp:sp>
    <dsp:sp modelId="{4DCD75BD-1A46-40FC-8012-04A1E06616E6}">
      <dsp:nvSpPr>
        <dsp:cNvPr id="0" name=""/>
        <dsp:cNvSpPr/>
      </dsp:nvSpPr>
      <dsp:spPr>
        <a:xfrm>
          <a:off x="8987703" y="308715"/>
          <a:ext cx="2139533" cy="1069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C00000"/>
              </a:solidFill>
            </a:rPr>
            <a:t>Extraction</a:t>
          </a:r>
          <a:r>
            <a:rPr lang="en-US" sz="2600" kern="1200" dirty="0"/>
            <a:t> </a:t>
          </a:r>
        </a:p>
      </dsp:txBody>
      <dsp:txXfrm>
        <a:off x="9019035" y="340047"/>
        <a:ext cx="2076869" cy="1007102"/>
      </dsp:txXfrm>
    </dsp:sp>
    <dsp:sp modelId="{B79BE01B-DE27-4FED-A3C6-DB3B2254E944}">
      <dsp:nvSpPr>
        <dsp:cNvPr id="0" name=""/>
        <dsp:cNvSpPr/>
      </dsp:nvSpPr>
      <dsp:spPr>
        <a:xfrm rot="2142401">
          <a:off x="8032827" y="1744585"/>
          <a:ext cx="1053937" cy="43374"/>
        </a:xfrm>
        <a:custGeom>
          <a:avLst/>
          <a:gdLst/>
          <a:ahLst/>
          <a:cxnLst/>
          <a:rect l="0" t="0" r="0" b="0"/>
          <a:pathLst>
            <a:path>
              <a:moveTo>
                <a:pt x="0" y="21687"/>
              </a:moveTo>
              <a:lnTo>
                <a:pt x="1053937" y="216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33448" y="1739924"/>
        <a:ext cx="52696" cy="52696"/>
      </dsp:txXfrm>
    </dsp:sp>
    <dsp:sp modelId="{4B153F65-FA2B-4720-9B2C-A72687464B9F}">
      <dsp:nvSpPr>
        <dsp:cNvPr id="0" name=""/>
        <dsp:cNvSpPr/>
      </dsp:nvSpPr>
      <dsp:spPr>
        <a:xfrm>
          <a:off x="8987703" y="1538947"/>
          <a:ext cx="2139533" cy="1069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C00000"/>
              </a:solidFill>
            </a:rPr>
            <a:t>Non-vital pulp therapy</a:t>
          </a:r>
        </a:p>
      </dsp:txBody>
      <dsp:txXfrm>
        <a:off x="9019035" y="1570279"/>
        <a:ext cx="2076869" cy="1007102"/>
      </dsp:txXfrm>
    </dsp:sp>
    <dsp:sp modelId="{087A6694-89AC-490E-990A-C275A446CE39}">
      <dsp:nvSpPr>
        <dsp:cNvPr id="0" name=""/>
        <dsp:cNvSpPr/>
      </dsp:nvSpPr>
      <dsp:spPr>
        <a:xfrm rot="2959314">
          <a:off x="1912611" y="2785787"/>
          <a:ext cx="1312982" cy="43374"/>
        </a:xfrm>
        <a:custGeom>
          <a:avLst/>
          <a:gdLst/>
          <a:ahLst/>
          <a:cxnLst/>
          <a:rect l="0" t="0" r="0" b="0"/>
          <a:pathLst>
            <a:path>
              <a:moveTo>
                <a:pt x="0" y="21687"/>
              </a:moveTo>
              <a:lnTo>
                <a:pt x="1312982" y="216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6277" y="2774649"/>
        <a:ext cx="65649" cy="65649"/>
      </dsp:txXfrm>
    </dsp:sp>
    <dsp:sp modelId="{AF440DC7-37E8-4248-B486-260648F6A84F}">
      <dsp:nvSpPr>
        <dsp:cNvPr id="0" name=""/>
        <dsp:cNvSpPr/>
      </dsp:nvSpPr>
      <dsp:spPr>
        <a:xfrm>
          <a:off x="2997009" y="2534691"/>
          <a:ext cx="2139533" cy="154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C00000"/>
              </a:solidFill>
            </a:rPr>
            <a:t>Thermal</a:t>
          </a:r>
          <a:r>
            <a:rPr lang="en-US" sz="2600" kern="1200" dirty="0"/>
            <a:t>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C00000"/>
              </a:solidFill>
            </a:rPr>
            <a:t>Chemical</a:t>
          </a:r>
          <a:r>
            <a:rPr lang="en-US" sz="2600" kern="1200" dirty="0"/>
            <a:t> </a:t>
          </a:r>
        </a:p>
      </dsp:txBody>
      <dsp:txXfrm>
        <a:off x="3042152" y="2579834"/>
        <a:ext cx="2049247" cy="1451023"/>
      </dsp:txXfrm>
    </dsp:sp>
    <dsp:sp modelId="{D219ED7B-2F19-4B1A-B42E-B40F8FA5C8D6}">
      <dsp:nvSpPr>
        <dsp:cNvPr id="0" name=""/>
        <dsp:cNvSpPr/>
      </dsp:nvSpPr>
      <dsp:spPr>
        <a:xfrm>
          <a:off x="5136542" y="3283659"/>
          <a:ext cx="855813" cy="43374"/>
        </a:xfrm>
        <a:custGeom>
          <a:avLst/>
          <a:gdLst/>
          <a:ahLst/>
          <a:cxnLst/>
          <a:rect l="0" t="0" r="0" b="0"/>
          <a:pathLst>
            <a:path>
              <a:moveTo>
                <a:pt x="0" y="21687"/>
              </a:moveTo>
              <a:lnTo>
                <a:pt x="855813" y="216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3054" y="3283951"/>
        <a:ext cx="42790" cy="42790"/>
      </dsp:txXfrm>
    </dsp:sp>
    <dsp:sp modelId="{CE7F329D-8A68-46C8-9B32-81E95E49CF7C}">
      <dsp:nvSpPr>
        <dsp:cNvPr id="0" name=""/>
        <dsp:cNvSpPr/>
      </dsp:nvSpPr>
      <dsp:spPr>
        <a:xfrm>
          <a:off x="5992356" y="2479930"/>
          <a:ext cx="2139533" cy="1650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C00000"/>
              </a:solidFill>
            </a:rPr>
            <a:t>Reversible</a:t>
          </a:r>
          <a:r>
            <a:rPr lang="en-US" sz="2600" kern="1200" dirty="0"/>
            <a:t> </a:t>
          </a:r>
          <a:r>
            <a:rPr lang="en-US" sz="2600" kern="1200" dirty="0">
              <a:solidFill>
                <a:srgbClr val="C00000"/>
              </a:solidFill>
            </a:rPr>
            <a:t>pulpitis</a:t>
          </a:r>
        </a:p>
      </dsp:txBody>
      <dsp:txXfrm>
        <a:off x="6040707" y="2528281"/>
        <a:ext cx="2042831" cy="1554130"/>
      </dsp:txXfrm>
    </dsp:sp>
    <dsp:sp modelId="{A146160B-3F7E-4F5E-B176-47816329BB9A}">
      <dsp:nvSpPr>
        <dsp:cNvPr id="0" name=""/>
        <dsp:cNvSpPr/>
      </dsp:nvSpPr>
      <dsp:spPr>
        <a:xfrm>
          <a:off x="8131889" y="3283659"/>
          <a:ext cx="855813" cy="43374"/>
        </a:xfrm>
        <a:custGeom>
          <a:avLst/>
          <a:gdLst/>
          <a:ahLst/>
          <a:cxnLst/>
          <a:rect l="0" t="0" r="0" b="0"/>
          <a:pathLst>
            <a:path>
              <a:moveTo>
                <a:pt x="0" y="21687"/>
              </a:moveTo>
              <a:lnTo>
                <a:pt x="855813" y="216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38401" y="3283951"/>
        <a:ext cx="42790" cy="42790"/>
      </dsp:txXfrm>
    </dsp:sp>
    <dsp:sp modelId="{92C849A5-E462-47AB-9576-5B4949406056}">
      <dsp:nvSpPr>
        <dsp:cNvPr id="0" name=""/>
        <dsp:cNvSpPr/>
      </dsp:nvSpPr>
      <dsp:spPr>
        <a:xfrm>
          <a:off x="8987703" y="2770462"/>
          <a:ext cx="2139533" cy="1069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C00000"/>
              </a:solidFill>
            </a:rPr>
            <a:t>Vital pulp therapy</a:t>
          </a:r>
        </a:p>
      </dsp:txBody>
      <dsp:txXfrm>
        <a:off x="9019035" y="2801794"/>
        <a:ext cx="2076869" cy="1007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DE18A-2EB8-4E1D-9BA1-B5F9D3D9A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C0C1C-2ED8-4748-9964-17B5604EB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FD160-1072-40CB-B903-D8284E46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2939F-13A0-4654-AC57-3ABBEF22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F720F-4126-4A45-972D-FB2C3B03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11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3CF6-6A42-48E0-B6A9-3B72F4E1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6AF68-BCED-4CF8-9AF7-B51AE46E0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F4318-16D6-4D6D-B2F4-2AB5CE86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AD3E1-2D3D-4C78-AA7E-79C74015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7C7F9-3467-45ED-BAEA-2AEEE8B2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B27355-2955-4141-A848-FC06AD8BA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4CC61-4565-4AA2-8205-7B46818C0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7A40B-D0E7-4D96-87C0-FB39D4CE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DC15D-E2D0-4784-B1A1-9262C7C7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909F8-60B7-4B07-9357-7101C2D5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3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8543-FA63-4313-9196-D4C78A61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01600-86E1-4673-B3CF-98317E77A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E744F-F5BF-4D94-862D-A1B489B0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264B8-D5DA-4DC0-8414-F4C87356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541E4-F455-45FE-BC80-9D63881E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7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AB04-8B51-4312-9630-C468952D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C8BBF-0180-4DB4-9C4A-27F787A9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E7A6D-ECE8-4A55-87D1-CD6032B5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8/5/24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9DC10-ED4A-4376-BAD5-413A0F9F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8D83A-3FE4-4E0A-9386-93C24432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4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F139-4734-4203-975E-4FFA1C886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8DEB9-E6C8-4587-89F2-F223EB2E4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981B0-06E3-4A34-86ED-0FBC6757C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5068F-0CB5-43B2-BDA2-C9CD9DC7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A3FC2-B0AE-464B-9CEF-2853D1F6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2F608-B4F5-4F01-A24F-C6637AB4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2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B232-54CC-4D7B-B663-D74E03C9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257EE-8A18-4B80-93D3-F339EE2B7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F8EBD-1E20-44B7-A18C-ABAE51E35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2A665-EE06-4F9A-94EA-2EE080232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171BD-8E23-4DAE-8E4A-859605919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82663-513E-4F8A-AAB8-2096F60A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8/5/24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C1B296-A5D1-4231-BE1F-6CD4336A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63557-AE65-454D-A8B3-A05139D3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1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75EB-27DA-4906-9F91-2946543F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7591F-8164-4853-9302-8D3925685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73A8D-3928-4262-BC0C-55104C7F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47949-DAF7-4A22-977B-F00B0AF4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1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12848-3217-4538-AF3E-9B69E269F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8/5/24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0C746-7663-4636-AFD4-490A8873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289A5-DBB7-4187-BCA1-D47A1DD0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01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30AFF-57EC-4D97-978B-76AD1290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35CE6-F07A-4715-ADC3-7A2AEA826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B4CAD-D836-4E0A-99E0-C427CD2B2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37E10-DA2A-4E1D-B845-FFAF745E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8/5/24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8A584-CA6E-4868-BE47-3910F09D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49DD2-E37D-4067-B347-D514526A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89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9F00-EE40-4605-98E5-933F89A8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CF974-60A9-42AF-B291-AA01B8784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231F0-7A0F-4349-A5CB-5CE96B242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A3091-BC97-4B99-9BC9-148E63DD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8/5/24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01E91-D327-4819-8307-D8C0BA26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F1F9C-26EC-4B0B-8DF8-E0647E6A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9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D750DC-5EC5-49A9-9934-F83A75F2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E066C-9165-4FC2-86E5-38CC4881B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757B-7D52-4708-8794-15FE13F43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8/5/24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535AA-F65E-42B1-BBDE-4F48F050C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4832F-F945-4276-A0E0-706FC8CCE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2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DB37-902B-4BB8-9852-67FC5465C0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6600" b="1" dirty="0">
                <a:solidFill>
                  <a:schemeClr val="accent1">
                    <a:lumMod val="75000"/>
                  </a:schemeClr>
                </a:solidFill>
              </a:rPr>
              <a:t>Pulp Therapy in Primary and Young Permanent Teeth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93DE5-2C90-47E6-AB1A-0F826FC19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752" y="4625009"/>
            <a:ext cx="3793678" cy="1192695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solidFill>
                  <a:srgbClr val="C00000"/>
                </a:solidFill>
              </a:rPr>
              <a:t>DR ABDULHALIM ABDULRAHMAN</a:t>
            </a:r>
          </a:p>
          <a:p>
            <a:r>
              <a:rPr lang="en-GB" dirty="0">
                <a:solidFill>
                  <a:srgbClr val="C00000"/>
                </a:solidFill>
              </a:rPr>
              <a:t>BDS, MDS (PEDIATRIC DENTISTRY), DDS</a:t>
            </a:r>
          </a:p>
          <a:p>
            <a:r>
              <a:rPr lang="en-GB">
                <a:solidFill>
                  <a:srgbClr val="C00000"/>
                </a:solidFill>
              </a:rPr>
              <a:t>FELLOW IDSF PROGRAM  </a:t>
            </a:r>
          </a:p>
          <a:p>
            <a:r>
              <a:rPr lang="en-GB">
                <a:solidFill>
                  <a:srgbClr val="C00000"/>
                </a:solidFill>
              </a:rPr>
              <a:t>UNIVERSITY </a:t>
            </a:r>
            <a:r>
              <a:rPr lang="en-GB" dirty="0">
                <a:solidFill>
                  <a:srgbClr val="C00000"/>
                </a:solidFill>
              </a:rPr>
              <a:t>OF MANITOBA</a:t>
            </a:r>
          </a:p>
        </p:txBody>
      </p:sp>
    </p:spTree>
    <p:extLst>
      <p:ext uri="{BB962C8B-B14F-4D97-AF65-F5344CB8AC3E}">
        <p14:creationId xmlns:p14="http://schemas.microsoft.com/office/powerpoint/2010/main" val="417055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585D-7815-4B65-9023-FCFBDBB7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52" y="134224"/>
            <a:ext cx="10471820" cy="1065402"/>
          </a:xfrm>
        </p:spPr>
        <p:txBody>
          <a:bodyPr>
            <a:noAutofit/>
          </a:bodyPr>
          <a:lstStyle/>
          <a:p>
            <a:r>
              <a:rPr lang="en-GB" sz="3600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Candidate teeth for non-vital pulp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8303C-CBD3-4E84-9A81-B794068C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10" y="1463041"/>
            <a:ext cx="10663262" cy="5394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Arial Black" panose="020B0A04020102020204" pitchFamily="34" charset="0"/>
              </a:rPr>
              <a:t>Carious or traumatic pulp exposure presenting with one or more signs/symptoms below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Arial Black" panose="020B0A04020102020204" pitchFamily="34" charset="0"/>
              </a:rPr>
              <a:t>Spontaneous pain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Arial Black" panose="020B0A04020102020204" pitchFamily="34" charset="0"/>
              </a:rPr>
              <a:t>Persistent thermal and/or chemical stimulated pain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Arial Black" panose="020B0A04020102020204" pitchFamily="34" charset="0"/>
              </a:rPr>
              <a:t>Pathologic mobility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Arial Black" panose="020B0A04020102020204" pitchFamily="34" charset="0"/>
              </a:rPr>
              <a:t>Inflamed soft tissue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Arial Black" panose="020B0A04020102020204" pitchFamily="34" charset="0"/>
              </a:rPr>
              <a:t>Percussion sensitivity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Arial Black" panose="020B0A04020102020204" pitchFamily="34" charset="0"/>
              </a:rPr>
              <a:t>Widened and/or discontinuous ligament space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Arial Black" panose="020B0A04020102020204" pitchFamily="34" charset="0"/>
              </a:rPr>
              <a:t>Furcation and/or periapical </a:t>
            </a:r>
            <a:r>
              <a:rPr lang="en-GB" dirty="0" err="1">
                <a:latin typeface="Arial Black" panose="020B0A04020102020204" pitchFamily="34" charset="0"/>
              </a:rPr>
              <a:t>radiolucencies</a:t>
            </a:r>
            <a:endParaRPr lang="en-GB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Arial Black" panose="020B0A04020102020204" pitchFamily="34" charset="0"/>
              </a:rPr>
              <a:t>External and/or progressive internal resorption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Arial Black" panose="020B0A04020102020204" pitchFamily="34" charset="0"/>
              </a:rPr>
              <a:t>Dystrophic </a:t>
            </a:r>
            <a:r>
              <a:rPr lang="en-GB" dirty="0" err="1">
                <a:latin typeface="Arial Black" panose="020B0A04020102020204" pitchFamily="34" charset="0"/>
              </a:rPr>
              <a:t>intrapulpal</a:t>
            </a:r>
            <a:r>
              <a:rPr lang="en-GB" dirty="0">
                <a:latin typeface="Arial Black" panose="020B0A04020102020204" pitchFamily="34" charset="0"/>
              </a:rPr>
              <a:t> calcification </a:t>
            </a:r>
          </a:p>
        </p:txBody>
      </p:sp>
    </p:spTree>
    <p:extLst>
      <p:ext uri="{BB962C8B-B14F-4D97-AF65-F5344CB8AC3E}">
        <p14:creationId xmlns:p14="http://schemas.microsoft.com/office/powerpoint/2010/main" val="117116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99A3-0A8E-4386-BA13-2F8539CD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6" y="265043"/>
            <a:ext cx="8897565" cy="781879"/>
          </a:xfrm>
        </p:spPr>
        <p:txBody>
          <a:bodyPr>
            <a:normAutofit/>
          </a:bodyPr>
          <a:lstStyle/>
          <a:p>
            <a:r>
              <a:rPr lang="en-GB" sz="4000" b="1" cap="all" dirty="0">
                <a:solidFill>
                  <a:schemeClr val="accent1">
                    <a:lumMod val="75000"/>
                  </a:schemeClr>
                </a:solidFill>
              </a:rPr>
              <a:t>Classification of pulp therapy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A3DEA-5EB6-49F1-BB34-CF5B5A92A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1152938"/>
            <a:ext cx="10803124" cy="5605671"/>
          </a:xfrm>
        </p:spPr>
        <p:txBody>
          <a:bodyPr>
            <a:noAutofit/>
          </a:bodyPr>
          <a:lstStyle/>
          <a:p>
            <a:pPr marL="365760" indent="-256032" algn="just">
              <a:lnSpc>
                <a:spcPct val="100000"/>
              </a:lnSpc>
              <a:buNone/>
              <a:defRPr/>
            </a:pPr>
            <a:r>
              <a:rPr lang="en-GB" sz="2400" dirty="0">
                <a:latin typeface="Arial Black" panose="020B0A04020102020204" pitchFamily="34" charset="0"/>
              </a:rPr>
              <a:t>The various forms of pulp therapy can be classified as</a:t>
            </a:r>
          </a:p>
          <a:p>
            <a:pPr marL="109728" indent="0" algn="just">
              <a:lnSpc>
                <a:spcPct val="100000"/>
              </a:lnSpc>
              <a:buNone/>
              <a:defRPr/>
            </a:pPr>
            <a:r>
              <a:rPr lang="en-GB" sz="2400" dirty="0">
                <a:latin typeface="Arial Black" panose="020B0A04020102020204" pitchFamily="34" charset="0"/>
              </a:rPr>
              <a:t>Vital pulp therapy: 1) Protective base </a:t>
            </a:r>
          </a:p>
          <a:p>
            <a:pPr marL="365760" indent="-256032" algn="just">
              <a:lnSpc>
                <a:spcPct val="100000"/>
              </a:lnSpc>
              <a:buNone/>
              <a:defRPr/>
            </a:pPr>
            <a:r>
              <a:rPr lang="en-GB" sz="2400" dirty="0">
                <a:latin typeface="Arial Black" panose="020B0A04020102020204" pitchFamily="34" charset="0"/>
              </a:rPr>
              <a:t>			             2) Indirect  pulp treatment (IPT),</a:t>
            </a:r>
          </a:p>
          <a:p>
            <a:pPr marL="365760" indent="-256032" algn="just">
              <a:lnSpc>
                <a:spcPct val="100000"/>
              </a:lnSpc>
              <a:buNone/>
              <a:defRPr/>
            </a:pPr>
            <a:r>
              <a:rPr lang="en-GB" sz="2400" dirty="0">
                <a:latin typeface="Arial Black" panose="020B0A04020102020204" pitchFamily="34" charset="0"/>
              </a:rPr>
              <a:t>		                     3) Direct pulp capping (DPC)</a:t>
            </a:r>
          </a:p>
          <a:p>
            <a:pPr marL="365760" indent="-256032" algn="just">
              <a:lnSpc>
                <a:spcPct val="100000"/>
              </a:lnSpc>
              <a:buNone/>
              <a:defRPr/>
            </a:pPr>
            <a:r>
              <a:rPr lang="en-GB" sz="2400" dirty="0">
                <a:latin typeface="Arial Black" panose="020B0A04020102020204" pitchFamily="34" charset="0"/>
              </a:rPr>
              <a:t>			            4) Vital pulpotomy –a)Partial/</a:t>
            </a:r>
            <a:r>
              <a:rPr lang="en-GB" sz="2400" dirty="0" err="1">
                <a:latin typeface="Arial Black" panose="020B0A04020102020204" pitchFamily="34" charset="0"/>
              </a:rPr>
              <a:t>Cvek</a:t>
            </a:r>
            <a:r>
              <a:rPr lang="en-GB" sz="2400" dirty="0">
                <a:latin typeface="Arial Black" panose="020B0A04020102020204" pitchFamily="34" charset="0"/>
              </a:rPr>
              <a:t>, b)Total</a:t>
            </a:r>
          </a:p>
          <a:p>
            <a:pPr marL="365760" indent="-256032" algn="just">
              <a:lnSpc>
                <a:spcPct val="100000"/>
              </a:lnSpc>
              <a:buNone/>
              <a:defRPr/>
            </a:pPr>
            <a:r>
              <a:rPr lang="en-GB" sz="2400" dirty="0">
                <a:latin typeface="Arial Black" panose="020B0A04020102020204" pitchFamily="34" charset="0"/>
              </a:rPr>
              <a:t>                          </a:t>
            </a:r>
            <a:r>
              <a:rPr lang="en-GB" sz="2400" dirty="0" err="1">
                <a:latin typeface="Arial Black" panose="020B0A04020102020204" pitchFamily="34" charset="0"/>
              </a:rPr>
              <a:t>Apexogenesis</a:t>
            </a:r>
            <a:r>
              <a:rPr lang="en-GB" sz="2400" dirty="0">
                <a:latin typeface="Arial Black" panose="020B0A04020102020204" pitchFamily="34" charset="0"/>
              </a:rPr>
              <a:t> </a:t>
            </a:r>
          </a:p>
          <a:p>
            <a:pPr marL="452628" indent="-342900" algn="just">
              <a:lnSpc>
                <a:spcPct val="100000"/>
              </a:lnSpc>
              <a:defRPr/>
            </a:pPr>
            <a:r>
              <a:rPr lang="en-GB" sz="2400" dirty="0">
                <a:latin typeface="Arial Black" panose="020B0A04020102020204" pitchFamily="34" charset="0"/>
              </a:rPr>
              <a:t>Non vital pulp therapy: </a:t>
            </a:r>
          </a:p>
          <a:p>
            <a:pPr marL="365760" indent="-256032" algn="just">
              <a:lnSpc>
                <a:spcPct val="100000"/>
              </a:lnSpc>
              <a:buNone/>
              <a:defRPr/>
            </a:pPr>
            <a:r>
              <a:rPr lang="en-GB" sz="2400" dirty="0">
                <a:latin typeface="Arial Black" panose="020B0A04020102020204" pitchFamily="34" charset="0"/>
              </a:rPr>
              <a:t>			                        1) Pulpectomy</a:t>
            </a:r>
          </a:p>
          <a:p>
            <a:pPr marL="365760" indent="-256032" algn="just">
              <a:lnSpc>
                <a:spcPct val="100000"/>
              </a:lnSpc>
              <a:buNone/>
              <a:defRPr/>
            </a:pPr>
            <a:r>
              <a:rPr lang="en-GB" sz="2400" dirty="0">
                <a:latin typeface="Arial Black" panose="020B0A04020102020204" pitchFamily="34" charset="0"/>
              </a:rPr>
              <a:t>			                        2) Apexification</a:t>
            </a:r>
          </a:p>
          <a:p>
            <a:pPr marL="365760" indent="-256032" algn="just">
              <a:lnSpc>
                <a:spcPct val="100000"/>
              </a:lnSpc>
              <a:buNone/>
              <a:defRPr/>
            </a:pPr>
            <a:r>
              <a:rPr lang="en-GB" sz="2400" dirty="0">
                <a:latin typeface="Arial Black" panose="020B0A04020102020204" pitchFamily="34" charset="0"/>
              </a:rPr>
              <a:t>			                        3) Root canal treatment(RCT)</a:t>
            </a:r>
          </a:p>
        </p:txBody>
      </p:sp>
    </p:spTree>
    <p:extLst>
      <p:ext uri="{BB962C8B-B14F-4D97-AF65-F5344CB8AC3E}">
        <p14:creationId xmlns:p14="http://schemas.microsoft.com/office/powerpoint/2010/main" val="371257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12B91-3965-48E5-9887-52312E6F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220"/>
          </a:xfrm>
        </p:spPr>
        <p:txBody>
          <a:bodyPr>
            <a:normAutofit fontScale="90000"/>
          </a:bodyPr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Vital Pulp Therapy for Primary Teeth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E2032-9260-40CD-B5BD-D3C2EFD1C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7681"/>
            <a:ext cx="10515600" cy="5019282"/>
          </a:xfrm>
        </p:spPr>
        <p:txBody>
          <a:bodyPr>
            <a:normAutofit lnSpcReduction="10000"/>
          </a:bodyPr>
          <a:lstStyle/>
          <a:p>
            <a:r>
              <a:rPr lang="en-GB" sz="3600" b="1" u="sng" dirty="0"/>
              <a:t>Treatment objectives:</a:t>
            </a:r>
          </a:p>
          <a:p>
            <a:endParaRPr lang="en-GB" sz="36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Arial Black" panose="020B0A04020102020204" pitchFamily="34" charset="0"/>
              </a:rPr>
              <a:t>Eradicate potential for infection</a:t>
            </a: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Arial Black" panose="020B0A04020102020204" pitchFamily="34" charset="0"/>
              </a:rPr>
              <a:t>Maintain tooth in a quiescent state</a:t>
            </a: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Arial Black" panose="020B0A04020102020204" pitchFamily="34" charset="0"/>
              </a:rPr>
              <a:t>Preserve space for underlying permanent tooth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Arial Black" panose="020B0A04020102020204" pitchFamily="34" charset="0"/>
              </a:rPr>
              <a:t>Primary molar vital pulp therapy outcomes are superior when restored with stainless steel crowns </a:t>
            </a:r>
          </a:p>
        </p:txBody>
      </p:sp>
    </p:spTree>
    <p:extLst>
      <p:ext uri="{BB962C8B-B14F-4D97-AF65-F5344CB8AC3E}">
        <p14:creationId xmlns:p14="http://schemas.microsoft.com/office/powerpoint/2010/main" val="237353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D4C66-50DF-4976-89B0-C690B3F8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cap="all" dirty="0">
                <a:solidFill>
                  <a:schemeClr val="accent1">
                    <a:lumMod val="75000"/>
                  </a:schemeClr>
                </a:solidFill>
              </a:rPr>
              <a:t>Vital Primary Tooth Pulp Therapy -Protective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AA44-35F3-4F15-A481-31831D74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 Indication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/>
              <a:t>Tooth with deep exposed dentine after caries removal</a:t>
            </a:r>
          </a:p>
          <a:p>
            <a:pPr marL="0" indent="0">
              <a:buNone/>
            </a:pPr>
            <a:r>
              <a:rPr lang="en-GB" sz="3200" b="1" dirty="0"/>
              <a:t>Objectives: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/>
              <a:t>Preservation of vitality, minimize injury to pulp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/>
              <a:t>Minimize postoperative sensitivity</a:t>
            </a:r>
          </a:p>
        </p:txBody>
      </p:sp>
    </p:spTree>
    <p:extLst>
      <p:ext uri="{BB962C8B-B14F-4D97-AF65-F5344CB8AC3E}">
        <p14:creationId xmlns:p14="http://schemas.microsoft.com/office/powerpoint/2010/main" val="23315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7CA7-28CF-4DD4-BBCE-E45954E7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28" y="105509"/>
            <a:ext cx="10866072" cy="1144451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Vital Primary Tooth Pulp Therapy- Indirect Pulp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1EE61-C788-451B-B0DB-3470B37B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432"/>
            <a:ext cx="10866072" cy="54160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 Indications: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Asymptomatic tooth with deep carious lesion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Vital pulp</a:t>
            </a:r>
          </a:p>
          <a:p>
            <a:pPr marL="0" indent="0">
              <a:buNone/>
            </a:pPr>
            <a:r>
              <a:rPr lang="en-GB" b="1" dirty="0"/>
              <a:t> Objectives: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Preservation of vitality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Arrest of caries advance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Formation of tertiary dentine </a:t>
            </a:r>
          </a:p>
          <a:p>
            <a:pPr marL="0" indent="0">
              <a:buNone/>
            </a:pPr>
            <a:r>
              <a:rPr lang="en-GB" b="1" dirty="0"/>
              <a:t> Materials for indirect pulp capping: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Traditional materials: calcium hydroxide, Zinc Oxide eugenol,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New materials: Dentin bonding agent, resin modified GIC, Calcium silicate liners, MTA, </a:t>
            </a:r>
            <a:r>
              <a:rPr lang="en-GB" dirty="0" err="1"/>
              <a:t>Biodentine</a:t>
            </a:r>
            <a:r>
              <a:rPr lang="en-GB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9831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755A-6C6E-4122-8413-34C4C001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cap="all" dirty="0">
                <a:solidFill>
                  <a:schemeClr val="accent1">
                    <a:lumMod val="75000"/>
                  </a:schemeClr>
                </a:solidFill>
              </a:rPr>
              <a:t>Vital Primary Tooth Pulp Therapy- Indirect Pulp Treatment (IPT)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D89CB-3BB0-4249-88C6-D58BEE964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1868557"/>
            <a:ext cx="10273037" cy="4989444"/>
          </a:xfrm>
        </p:spPr>
        <p:txBody>
          <a:bodyPr>
            <a:normAutofit fontScale="40000" lnSpcReduction="20000"/>
          </a:bodyPr>
          <a:lstStyle/>
          <a:p>
            <a:pPr marL="109728" indent="0" algn="just">
              <a:lnSpc>
                <a:spcPct val="150000"/>
              </a:lnSpc>
              <a:buNone/>
              <a:defRPr/>
            </a:pPr>
            <a:r>
              <a:rPr lang="en-US" sz="6400" b="1" u="sng" dirty="0">
                <a:latin typeface="Comic Sans MS" pitchFamily="66" charset="0"/>
              </a:rPr>
              <a:t>Technique</a:t>
            </a:r>
            <a:r>
              <a:rPr lang="en-US" sz="6400" b="1" dirty="0">
                <a:latin typeface="Comic Sans MS" pitchFamily="66" charset="0"/>
              </a:rPr>
              <a:t>:</a:t>
            </a:r>
          </a:p>
          <a:p>
            <a:pPr marL="452628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6400" dirty="0">
                <a:latin typeface="Arial" panose="020B0604020202020204" pitchFamily="34" charset="0"/>
              </a:rPr>
              <a:t>Local anesthesia</a:t>
            </a:r>
          </a:p>
          <a:p>
            <a:pPr marL="452628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6400" dirty="0">
                <a:latin typeface="Arial" panose="020B0604020202020204" pitchFamily="34" charset="0"/>
              </a:rPr>
              <a:t>Rubber dam isolation</a:t>
            </a:r>
          </a:p>
          <a:p>
            <a:pPr marL="452628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6400" dirty="0">
                <a:latin typeface="Arial" panose="020B0604020202020204" pitchFamily="34" charset="0"/>
              </a:rPr>
              <a:t>Establish cavity outline</a:t>
            </a:r>
          </a:p>
          <a:p>
            <a:pPr marL="452628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6400" dirty="0">
                <a:latin typeface="Arial" panose="020B0604020202020204" pitchFamily="34" charset="0"/>
              </a:rPr>
              <a:t>Remove superficial debris and majority of soft necrotic dentin with slow hand piece and round bur</a:t>
            </a:r>
          </a:p>
          <a:p>
            <a:pPr marL="452628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6400" dirty="0">
                <a:latin typeface="Arial" panose="020B0604020202020204" pitchFamily="34" charset="0"/>
              </a:rPr>
              <a:t>Stop excavation as soon as the firm resistance of sound dentin is felt</a:t>
            </a:r>
          </a:p>
          <a:p>
            <a:pPr marL="452628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dirty="0">
              <a:latin typeface="Comic Sans M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18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7CF05-D542-4382-836C-B34A9932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225"/>
            <a:ext cx="10515600" cy="1098958"/>
          </a:xfrm>
        </p:spPr>
        <p:txBody>
          <a:bodyPr>
            <a:normAutofit fontScale="90000"/>
          </a:bodyPr>
          <a:lstStyle/>
          <a:p>
            <a:r>
              <a:rPr lang="en-GB" sz="4000" b="1" cap="all" dirty="0">
                <a:solidFill>
                  <a:schemeClr val="accent1">
                    <a:lumMod val="75000"/>
                  </a:schemeClr>
                </a:solidFill>
              </a:rPr>
              <a:t>Vital Primary Tooth Pulp Therapy- Indirect Pulp Treatment (IPT)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5348-373B-42E0-84DD-0B7AE7F5B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628" indent="-342900" algn="just">
              <a:lnSpc>
                <a:spcPct val="150000"/>
              </a:lnSpc>
              <a:defRPr/>
            </a:pPr>
            <a:r>
              <a:rPr lang="en-US" dirty="0">
                <a:latin typeface="Arial" panose="020B0604020202020204" pitchFamily="34" charset="0"/>
              </a:rPr>
              <a:t>Flush cavity with saline and dry with cotton pellet</a:t>
            </a:r>
          </a:p>
          <a:p>
            <a:pPr marL="452628" indent="-342900" algn="just">
              <a:lnSpc>
                <a:spcPct val="150000"/>
              </a:lnSpc>
              <a:defRPr/>
            </a:pPr>
            <a:r>
              <a:rPr lang="en-US" dirty="0">
                <a:latin typeface="Arial" panose="020B0604020202020204" pitchFamily="34" charset="0"/>
              </a:rPr>
              <a:t>Cover residual caries with calcium hydroxide</a:t>
            </a:r>
          </a:p>
          <a:p>
            <a:pPr marL="452628" indent="-342900" algn="just">
              <a:lnSpc>
                <a:spcPct val="150000"/>
              </a:lnSpc>
              <a:defRPr/>
            </a:pPr>
            <a:r>
              <a:rPr lang="en-US" dirty="0">
                <a:latin typeface="Arial" panose="020B0604020202020204" pitchFamily="34" charset="0"/>
              </a:rPr>
              <a:t>Fill the rest of the cavity with reinforced ZOE</a:t>
            </a:r>
          </a:p>
          <a:p>
            <a:pPr marL="452628" indent="-342900" algn="just">
              <a:lnSpc>
                <a:spcPct val="150000"/>
              </a:lnSpc>
              <a:defRPr/>
            </a:pPr>
            <a:r>
              <a:rPr lang="en-US" dirty="0">
                <a:latin typeface="Arial" panose="020B0604020202020204" pitchFamily="34" charset="0"/>
              </a:rPr>
              <a:t>Final restoration with SSC</a:t>
            </a:r>
          </a:p>
          <a:p>
            <a:pPr marL="109728" indent="0" algn="just">
              <a:lnSpc>
                <a:spcPct val="150000"/>
              </a:lnSpc>
              <a:buNone/>
              <a:defRPr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458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BACD-370B-4CEB-A39A-30E088911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781"/>
            <a:ext cx="10515600" cy="111573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Vital Primary Tooth Pulp Therapy- Direct Pulp Capping (DPC)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B42B-592C-4D2B-AE9C-B6E7D0128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966" y="1690688"/>
            <a:ext cx="10392306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Indications</a:t>
            </a:r>
            <a:r>
              <a:rPr lang="en-GB" sz="3200" dirty="0"/>
              <a:t>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/>
              <a:t>Small mechanical  exposures in primary teeth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/>
              <a:t>Small traumatic exposures in primary teeth </a:t>
            </a:r>
          </a:p>
          <a:p>
            <a:pPr marL="0" indent="0">
              <a:buNone/>
            </a:pPr>
            <a:r>
              <a:rPr lang="en-GB" sz="3200" b="1" dirty="0"/>
              <a:t>Contraindications: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/>
              <a:t>Carious exposure in primary tooth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/>
              <a:t>Persistent inflammation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/>
              <a:t>Internal resorption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/>
              <a:t>Calcific metamorphosis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264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BFF0-996B-4386-8E36-49C821B4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613"/>
            <a:ext cx="10515600" cy="964735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Vital Primary Tooth Pulp Therapy- Direct Pulp Capping (DPC)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57063-2F0E-4D6D-8B33-43304F630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6"/>
            <a:ext cx="10515600" cy="4809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</a:rPr>
              <a:t>Objectives: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</a:rPr>
              <a:t>Preserve pulp vitality under tertiary dentine bridge  </a:t>
            </a:r>
          </a:p>
          <a:p>
            <a:r>
              <a:rPr lang="en-GB" sz="3200" dirty="0">
                <a:latin typeface="Arial" panose="020B0604020202020204" pitchFamily="34" charset="0"/>
              </a:rPr>
              <a:t>Ca(OH)2 may produce internal resorption</a:t>
            </a:r>
          </a:p>
          <a:p>
            <a:r>
              <a:rPr lang="en-GB" sz="3200" dirty="0">
                <a:latin typeface="Arial" panose="020B0604020202020204" pitchFamily="34" charset="0"/>
              </a:rPr>
              <a:t>Pulpotomy is preferred due to predictable outcomes </a:t>
            </a:r>
          </a:p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</a:rPr>
              <a:t>Materials for DPC: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</a:p>
          <a:p>
            <a:pPr marL="566928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</a:rPr>
              <a:t>Mineral trioxide Aggregate</a:t>
            </a:r>
          </a:p>
          <a:p>
            <a:pPr marL="566928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</a:rPr>
              <a:t>Zinc oxide eugenol</a:t>
            </a:r>
            <a:endParaRPr lang="en-GB" sz="3200" dirty="0">
              <a:latin typeface="Arial" panose="020B0604020202020204" pitchFamily="34" charset="0"/>
            </a:endParaRPr>
          </a:p>
          <a:p>
            <a:pPr marL="365760" indent="-256032">
              <a:buNone/>
              <a:defRPr/>
            </a:pPr>
            <a:endParaRPr lang="en-GB" sz="28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6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F74E-312A-4BB9-AD94-3AA4B69B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391"/>
            <a:ext cx="10515600" cy="1098959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Vital Primary Tooth Pulp Therapy- Direct Pulp Capping (DPC)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6250-B108-4A24-9925-F328813EB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548" y="1842052"/>
            <a:ext cx="9888723" cy="463826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Caries process or pulp capping materials may stimulate odontoblastic cells---internal resorption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High cellular content, fast inflammatory response and poor localization of infection are some reasons why DPC may be contraindicated in primary teeth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Location of pulp exposure is important for good prognosis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If exposure is on the axial wall of the pulp, a pulpotomy is preferred to a pulp cap.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14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BA7E-40B1-410F-BFAF-EAB98FCC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A9B00-894E-469D-9519-EC340E4D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To classify pulp therapy in primary and young permanent teeth</a:t>
            </a:r>
          </a:p>
          <a:p>
            <a:r>
              <a:rPr lang="en-GB" dirty="0"/>
              <a:t>Clinical and radiographic assessment of pulp status</a:t>
            </a:r>
          </a:p>
          <a:p>
            <a:r>
              <a:rPr lang="en-GB" dirty="0"/>
              <a:t>Candidate teeth for vital pup therapy</a:t>
            </a:r>
          </a:p>
          <a:p>
            <a:r>
              <a:rPr lang="en-GB" dirty="0"/>
              <a:t>Candidate teeth for non-vital pulp therapy</a:t>
            </a:r>
          </a:p>
          <a:p>
            <a:r>
              <a:rPr lang="en-GB" dirty="0"/>
              <a:t>Vital pulp therapy for primary teeth</a:t>
            </a:r>
          </a:p>
          <a:p>
            <a:r>
              <a:rPr lang="en-GB" dirty="0"/>
              <a:t>Non-vital pulp therapy for primary teeth</a:t>
            </a:r>
          </a:p>
          <a:p>
            <a:r>
              <a:rPr lang="en-GB" dirty="0"/>
              <a:t>Vital pulp treatment in young permanent teeth</a:t>
            </a:r>
          </a:p>
          <a:p>
            <a:r>
              <a:rPr lang="en-GB" dirty="0"/>
              <a:t>Non-vital pulp therapy for young permanent teeth</a:t>
            </a:r>
          </a:p>
          <a:p>
            <a:r>
              <a:rPr lang="en-GB" dirty="0"/>
              <a:t>Materials used for pulp therapy </a:t>
            </a:r>
          </a:p>
        </p:txBody>
      </p:sp>
    </p:spTree>
    <p:extLst>
      <p:ext uri="{BB962C8B-B14F-4D97-AF65-F5344CB8AC3E}">
        <p14:creationId xmlns:p14="http://schemas.microsoft.com/office/powerpoint/2010/main" val="2818593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EAD9-BE90-45C7-917E-82C16AD7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23"/>
            <a:ext cx="10515600" cy="612397"/>
          </a:xfrm>
        </p:spPr>
        <p:txBody>
          <a:bodyPr>
            <a:normAutofit fontScale="90000"/>
          </a:bodyPr>
          <a:lstStyle/>
          <a:p>
            <a:r>
              <a:rPr lang="en-GB" sz="4000" b="1" cap="all" dirty="0">
                <a:solidFill>
                  <a:schemeClr val="accent1">
                    <a:lumMod val="75000"/>
                  </a:schemeClr>
                </a:solidFill>
              </a:rPr>
              <a:t>Vital pulpotomy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C732E-A1EF-4EC2-9422-FA9BDFABF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672" y="671120"/>
            <a:ext cx="10515600" cy="605323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Font typeface="Arial" pitchFamily="34" charset="0"/>
              <a:buNone/>
            </a:pPr>
            <a:r>
              <a:rPr lang="en-US" sz="3100" b="1" dirty="0">
                <a:latin typeface="Arial" panose="020B0604020202020204" pitchFamily="34" charset="0"/>
              </a:rPr>
              <a:t>Pulpotomy is the surgical amputation or extirpation of a vital inflamed coronal pulp (or part of it) followed by placement of medicament over the radicular pulp stumps to fix (mummify) or stimulate repair of the remaining vital radicular pulp</a:t>
            </a:r>
            <a:r>
              <a:rPr lang="en-US" sz="3100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GB" sz="3100" b="1" dirty="0">
                <a:latin typeface="Arial" panose="020B0604020202020204" pitchFamily="34" charset="0"/>
              </a:rPr>
              <a:t>Indications: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100" dirty="0">
                <a:latin typeface="Arial" panose="020B0604020202020204" pitchFamily="34" charset="0"/>
              </a:rPr>
              <a:t>Carious exposure of pulp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100" dirty="0">
                <a:latin typeface="Arial" panose="020B0604020202020204" pitchFamily="34" charset="0"/>
              </a:rPr>
              <a:t>Reversible pulpitis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100" dirty="0">
                <a:latin typeface="Arial" panose="020B0604020202020204" pitchFamily="34" charset="0"/>
              </a:rPr>
              <a:t>Iatrogenic pulp exposure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100" dirty="0">
                <a:latin typeface="Arial" panose="020B0604020202020204" pitchFamily="34" charset="0"/>
              </a:rPr>
              <a:t>When the marginal ridge is already destroyed in the first molar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100" dirty="0">
                <a:latin typeface="Arial" panose="020B0604020202020204" pitchFamily="34" charset="0"/>
              </a:rPr>
              <a:t>When radiographic evidence of caries extends more than 2/3rds in depth through dentine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3100" dirty="0">
                <a:latin typeface="Arial" panose="020B0604020202020204" pitchFamily="34" charset="0"/>
              </a:rPr>
              <a:t>Inflammation limited to coronal pulp with vital radicular pulp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b="1" dirty="0">
              <a:latin typeface="Comic Sans M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336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4E211-7BD1-46BB-BF5E-31EF894E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332"/>
          </a:xfrm>
        </p:spPr>
        <p:txBody>
          <a:bodyPr>
            <a:normAutofit fontScale="90000"/>
          </a:bodyPr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Vital pulpotomy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C2F12-AC36-42E6-8C06-117C52480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983" y="1098958"/>
            <a:ext cx="10286289" cy="56596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26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</a:rPr>
              <a:t>Objectives :</a:t>
            </a:r>
          </a:p>
          <a:p>
            <a:r>
              <a:rPr lang="en-GB" dirty="0">
                <a:latin typeface="Arial" panose="020B0604020202020204" pitchFamily="34" charset="0"/>
              </a:rPr>
              <a:t>To maintain tooth in symptomless state until exfoliation and no harm to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</a:rPr>
              <a:t>    </a:t>
            </a:r>
            <a:r>
              <a:rPr lang="en-GB" dirty="0" err="1">
                <a:latin typeface="Arial" panose="020B0604020202020204" pitchFamily="34" charset="0"/>
              </a:rPr>
              <a:t>succedaneous</a:t>
            </a:r>
            <a:r>
              <a:rPr lang="en-GB" dirty="0">
                <a:latin typeface="Arial" panose="020B0604020202020204" pitchFamily="34" charset="0"/>
              </a:rPr>
              <a:t> tooth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latin typeface="Arial" panose="020B0604020202020204" pitchFamily="34" charset="0"/>
              </a:rPr>
              <a:t>Contraindications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Spontaneous pain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Swelling/fistula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Tenderness to percussion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Pathologic tooth mobility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external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Internal root resorption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298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0B697-BD37-4787-897A-5F078D37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279"/>
          </a:xfrm>
        </p:spPr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Vital pulpotomy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F142C-B088-49BB-953D-10CBE224D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296" y="1868557"/>
            <a:ext cx="9901975" cy="475752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</a:rPr>
              <a:t>Periapical/radicular </a:t>
            </a:r>
            <a:r>
              <a:rPr lang="en-US" sz="2700" dirty="0" err="1">
                <a:latin typeface="Arial" panose="020B0604020202020204" pitchFamily="34" charset="0"/>
              </a:rPr>
              <a:t>radioluscency</a:t>
            </a:r>
            <a:endParaRPr lang="en-US" sz="2700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</a:rPr>
              <a:t>Uncontrolled bleeding from amputated pulp stump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</a:rPr>
              <a:t>Root resorption more than 1/3</a:t>
            </a:r>
            <a:r>
              <a:rPr lang="en-US" sz="2700" baseline="30000" dirty="0">
                <a:latin typeface="Arial" panose="020B0604020202020204" pitchFamily="34" charset="0"/>
              </a:rPr>
              <a:t>rd</a:t>
            </a:r>
            <a:r>
              <a:rPr lang="en-US" sz="2700" dirty="0">
                <a:latin typeface="Arial" panose="020B0604020202020204" pitchFamily="34" charset="0"/>
              </a:rPr>
              <a:t> of root length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</a:rPr>
              <a:t>Pulp calcification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</a:rPr>
              <a:t>Pus or exudate from exposure site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</a:rPr>
              <a:t>Large carious lesion with non-restorable crown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</a:rPr>
              <a:t>Medical contraindications such as heart disease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199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45618-885B-45CD-9B52-43F3F58B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Vital pulpotomy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2E384-0855-437E-9A28-985EE1142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866071" cy="516731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latin typeface="Comic Sans MS" pitchFamily="66" charset="0"/>
              </a:rPr>
              <a:t>Pharmacologic agents: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Comic Sans MS" pitchFamily="66" charset="0"/>
              </a:rPr>
              <a:t>- Formocresol 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Comic Sans MS" pitchFamily="66" charset="0"/>
              </a:rPr>
              <a:t>- Calcium hydroxide (not used for primary teeth)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Comic Sans MS" pitchFamily="66" charset="0"/>
              </a:rPr>
              <a:t>- Glutaraldehyde </a:t>
            </a:r>
          </a:p>
          <a:p>
            <a:pPr marL="342900" indent="-342900">
              <a:lnSpc>
                <a:spcPct val="110000"/>
              </a:lnSpc>
            </a:pPr>
            <a:r>
              <a:rPr lang="en-GB" dirty="0">
                <a:latin typeface="Comic Sans MS" pitchFamily="66" charset="0"/>
              </a:rPr>
              <a:t>- Ferric sulphate </a:t>
            </a:r>
          </a:p>
          <a:p>
            <a:pPr marL="342900" indent="-342900">
              <a:lnSpc>
                <a:spcPct val="110000"/>
              </a:lnSpc>
            </a:pPr>
            <a:r>
              <a:rPr lang="en-GB" dirty="0">
                <a:latin typeface="Comic Sans MS" pitchFamily="66" charset="0"/>
              </a:rPr>
              <a:t>- Mineral trioxide aggregate (MTA) , </a:t>
            </a:r>
          </a:p>
          <a:p>
            <a:pPr marL="342900" indent="-342900">
              <a:lnSpc>
                <a:spcPct val="110000"/>
              </a:lnSpc>
            </a:pPr>
            <a:r>
              <a:rPr lang="en-GB" dirty="0">
                <a:latin typeface="Comic Sans MS" pitchFamily="66" charset="0"/>
              </a:rPr>
              <a:t>-Bioactive glass, </a:t>
            </a:r>
          </a:p>
          <a:p>
            <a:pPr marL="342900" indent="-342900">
              <a:lnSpc>
                <a:spcPct val="110000"/>
              </a:lnSpc>
            </a:pPr>
            <a:r>
              <a:rPr lang="en-GB" dirty="0">
                <a:latin typeface="Comic Sans MS" pitchFamily="66" charset="0"/>
              </a:rPr>
              <a:t>-BMP Bone Morphogenic Protein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latin typeface="Comic Sans MS" pitchFamily="66" charset="0"/>
              </a:rPr>
              <a:t>Non pharmacologic agents:</a:t>
            </a:r>
          </a:p>
          <a:p>
            <a:pPr marL="342900" indent="-342900">
              <a:lnSpc>
                <a:spcPct val="110000"/>
              </a:lnSpc>
            </a:pPr>
            <a:r>
              <a:rPr lang="en-GB" dirty="0">
                <a:latin typeface="Comic Sans MS" pitchFamily="66" charset="0"/>
              </a:rPr>
              <a:t>- Laser</a:t>
            </a:r>
          </a:p>
          <a:p>
            <a:pPr marL="342900" indent="-342900">
              <a:lnSpc>
                <a:spcPct val="110000"/>
              </a:lnSpc>
            </a:pPr>
            <a:r>
              <a:rPr lang="en-GB" dirty="0">
                <a:latin typeface="Comic Sans MS" pitchFamily="66" charset="0"/>
              </a:rPr>
              <a:t>- Electrosurgery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077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NTI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1"/>
            <a:ext cx="9144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5201" y="1412776"/>
            <a:ext cx="80648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dirty="0">
                <a:latin typeface="Comic Sans MS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1504" y="520513"/>
            <a:ext cx="7074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VITAL PULPOTOMY MEDICAMENTS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000272"/>
              </p:ext>
            </p:extLst>
          </p:nvPr>
        </p:nvGraphicFramePr>
        <p:xfrm>
          <a:off x="1828800" y="1143000"/>
          <a:ext cx="8534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141">
                <a:tc>
                  <a:txBody>
                    <a:bodyPr/>
                    <a:lstStyle/>
                    <a:p>
                      <a:r>
                        <a:rPr lang="en-GB" sz="2000" dirty="0"/>
                        <a:t>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Other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377">
                <a:tc>
                  <a:txBody>
                    <a:bodyPr/>
                    <a:lstStyle/>
                    <a:p>
                      <a:r>
                        <a:rPr lang="en-GB" sz="2000" dirty="0"/>
                        <a:t>Devitalization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Mummification</a:t>
                      </a:r>
                    </a:p>
                    <a:p>
                      <a:r>
                        <a:rPr lang="en-GB" sz="2000" dirty="0"/>
                        <a:t>Cauterization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Destroys</a:t>
                      </a:r>
                      <a:r>
                        <a:rPr lang="en-GB" sz="2000" baseline="0" dirty="0"/>
                        <a:t> or mummify vital tissues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Formocresol</a:t>
                      </a:r>
                    </a:p>
                    <a:p>
                      <a:r>
                        <a:rPr lang="en-GB" sz="2000" dirty="0" err="1"/>
                        <a:t>Electrosurgery</a:t>
                      </a:r>
                      <a:endParaRPr lang="en-GB" sz="2000" dirty="0"/>
                    </a:p>
                    <a:p>
                      <a:r>
                        <a:rPr lang="en-GB" sz="2000" dirty="0"/>
                        <a:t>Laser</a:t>
                      </a:r>
                    </a:p>
                    <a:p>
                      <a:r>
                        <a:rPr lang="en-GB" sz="2000" dirty="0"/>
                        <a:t>Paraformaldehyde devitalizing paste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680">
                <a:tc>
                  <a:txBody>
                    <a:bodyPr/>
                    <a:lstStyle/>
                    <a:p>
                      <a:r>
                        <a:rPr lang="en-GB" sz="2000" dirty="0"/>
                        <a:t>Preservation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Minimal devitalization</a:t>
                      </a:r>
                    </a:p>
                    <a:p>
                      <a:r>
                        <a:rPr lang="en-GB" sz="2000" dirty="0"/>
                        <a:t>noninductive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Maintains vital tissue, with no induction of reparative dentine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/>
                        <a:t>ZnO</a:t>
                      </a:r>
                      <a:r>
                        <a:rPr lang="en-GB" sz="2000" dirty="0"/>
                        <a:t> Eugenol Glutaraldehyde</a:t>
                      </a:r>
                    </a:p>
                    <a:p>
                      <a:r>
                        <a:rPr lang="en-GB" sz="2000" dirty="0"/>
                        <a:t>Ferric sulphate</a:t>
                      </a:r>
                    </a:p>
                    <a:p>
                      <a:r>
                        <a:rPr lang="en-GB" sz="2000" dirty="0"/>
                        <a:t>Ledermix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r>
                        <a:rPr lang="en-GB" sz="2000" dirty="0"/>
                        <a:t>Regeneration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Inductive reparative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Formation</a:t>
                      </a:r>
                      <a:r>
                        <a:rPr lang="en-GB" sz="2000" baseline="0" dirty="0"/>
                        <a:t> of Dentin bridge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Ca(OH)</a:t>
                      </a:r>
                    </a:p>
                    <a:p>
                      <a:r>
                        <a:rPr lang="en-GB" sz="2000" dirty="0"/>
                        <a:t>Bone morphogenic protein, MTA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272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75EB-C108-4EFE-BAC7-6E4BDCFA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336"/>
          </a:xfrm>
        </p:spPr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Formocresol Pulpotomy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FD34-EBCD-4763-9769-805138B86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672" y="1590261"/>
            <a:ext cx="10515599" cy="52677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Formocresol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has been the ‘gold standard’ for many decades it was introduced by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Buckley 1904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Clinically emphasized by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Sweet in 1930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19% formaldehyde, 35% cresol, 15% water and glycerin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Buckley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formocresol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20% 1:5 concentration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done y adding 3 parts of glycerin to 1 part of distilled water, then  1 part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formocresol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4 parts of diluent.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532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485B-F24E-488D-B320-AEF2F6777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Formocresol Pulpotomy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15F6A-CDF8-4F87-8FAF-B1CA8ABF3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success rate ranges from 70-97%.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Despite its efficacy, there are doubts about its safety.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Mutagenic, cytotoxic, carcinogenic and poses threat to humans.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C00000"/>
                </a:solidFill>
              </a:rPr>
              <a:t>IACR(International Association of Cancer Registries) 2004 </a:t>
            </a:r>
            <a:r>
              <a:rPr lang="en-US" sz="3200" dirty="0"/>
              <a:t>classified formaldehyde as carcinogenic to humans.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Strong but not sufficient evidence of leukemia and cancer of the paranasal sinuses (</a:t>
            </a:r>
            <a:r>
              <a:rPr lang="en-US" sz="3200" dirty="0" err="1">
                <a:solidFill>
                  <a:srgbClr val="C00000"/>
                </a:solidFill>
              </a:rPr>
              <a:t>Zarzar</a:t>
            </a:r>
            <a:r>
              <a:rPr lang="en-US" sz="3200" dirty="0">
                <a:solidFill>
                  <a:srgbClr val="C00000"/>
                </a:solidFill>
              </a:rPr>
              <a:t> 2003)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970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C51F-4665-4C1F-A455-CD830E8A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Formocresol Pulpotomy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283A9-9BB1-4A0C-97E6-D2C2369AC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496" y="1778466"/>
            <a:ext cx="10206775" cy="49403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This findings have led to a search for a suitable alternative to replace </a:t>
            </a:r>
            <a:r>
              <a:rPr lang="en-US" sz="2600" dirty="0" err="1"/>
              <a:t>formocresol</a:t>
            </a: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/>
              <a:t>This replacement must be equally effective but without the side effects of </a:t>
            </a:r>
            <a:r>
              <a:rPr lang="en-US" sz="2600" dirty="0" err="1"/>
              <a:t>formocresol</a:t>
            </a: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/>
              <a:t>Such materials include MTA, Glutaraldehyde, </a:t>
            </a:r>
          </a:p>
          <a:p>
            <a:pPr>
              <a:lnSpc>
                <a:spcPct val="100000"/>
              </a:lnSpc>
              <a:buFont typeface="Arial" pitchFamily="34" charset="0"/>
              <a:buNone/>
            </a:pPr>
            <a:r>
              <a:rPr lang="en-US" sz="2600" dirty="0"/>
              <a:t>    ferric sulfate, BMP, Osteogenic protein, bioactive glass etc.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 non-pharmacologic </a:t>
            </a:r>
            <a:r>
              <a:rPr lang="en-US" sz="2600" dirty="0" err="1"/>
              <a:t>haemostatic</a:t>
            </a:r>
            <a:r>
              <a:rPr lang="en-US" sz="2600" dirty="0"/>
              <a:t> techniques </a:t>
            </a:r>
            <a:r>
              <a:rPr lang="en-US" sz="2600" dirty="0" err="1"/>
              <a:t>e.g</a:t>
            </a:r>
            <a:r>
              <a:rPr lang="en-US" sz="2600" dirty="0"/>
              <a:t> Laser and electro surgery.    </a:t>
            </a:r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680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D20F-A81C-4D93-9D8E-554734BC0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643"/>
            <a:ext cx="10515600" cy="759813"/>
          </a:xfrm>
        </p:spPr>
        <p:txBody>
          <a:bodyPr>
            <a:normAutofit/>
          </a:bodyPr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Formocresol Pulpotomy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11A75-1517-4A6C-8BBD-655B274C6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8565"/>
            <a:ext cx="10866072" cy="595679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b="1" dirty="0"/>
              <a:t>Mechanism of action</a:t>
            </a:r>
            <a:r>
              <a:rPr lang="en-US" sz="2600" dirty="0"/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/>
              <a:t>Prevents tissue autolysis by binding to protein. This binding is a reversible process accomplished without changing the basic structure of protein molecules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/>
              <a:t>Histological zones in FC treated radicular pulp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 acidophilic zone: fixation (coronal)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Pale staining zone: atrophy (middle)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Broad zone of inflammatory cells (apical)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Bactericidal 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No dentinal bridge but calcific changes evident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Persistent chronic inflammation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184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8FED-8FC9-429F-BADE-AE4525EF8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220"/>
          </a:xfrm>
        </p:spPr>
        <p:txBody>
          <a:bodyPr>
            <a:normAutofit fontScale="90000"/>
          </a:bodyPr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Formocresol Pulpotomy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4964-6DFF-42F4-BEDE-152B39D1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903"/>
            <a:ext cx="10515600" cy="5036060"/>
          </a:xfrm>
        </p:spPr>
        <p:txBody>
          <a:bodyPr>
            <a:normAutofit/>
          </a:bodyPr>
          <a:lstStyle/>
          <a:p>
            <a:r>
              <a:rPr lang="en-GB" sz="2800" b="1" dirty="0"/>
              <a:t>Adverse effects:</a:t>
            </a:r>
            <a:endParaRPr lang="en-GB" dirty="0"/>
          </a:p>
          <a:p>
            <a:r>
              <a:rPr lang="en-GB" sz="2800" dirty="0" err="1"/>
              <a:t>Succedaneous</a:t>
            </a:r>
            <a:r>
              <a:rPr lang="en-GB" sz="2800" dirty="0"/>
              <a:t> tooth damage </a:t>
            </a:r>
          </a:p>
          <a:p>
            <a:r>
              <a:rPr lang="en-GB" sz="2800" dirty="0"/>
              <a:t>Exfoliation accelerated</a:t>
            </a:r>
          </a:p>
          <a:p>
            <a:r>
              <a:rPr lang="en-GB" sz="2800" dirty="0"/>
              <a:t>Cellular toxicity</a:t>
            </a:r>
          </a:p>
          <a:p>
            <a:r>
              <a:rPr lang="en-GB" sz="2800" dirty="0"/>
              <a:t>Immune sensitization risk</a:t>
            </a:r>
          </a:p>
          <a:p>
            <a:r>
              <a:rPr lang="en-GB" sz="2800" dirty="0"/>
              <a:t>Humoral and cell-mediated responses (controversial)</a:t>
            </a:r>
          </a:p>
          <a:p>
            <a:r>
              <a:rPr lang="en-GB" sz="2800" dirty="0"/>
              <a:t>Mutagenic and carcinogenic potential (controversial)</a:t>
            </a:r>
          </a:p>
        </p:txBody>
      </p:sp>
    </p:spTree>
    <p:extLst>
      <p:ext uri="{BB962C8B-B14F-4D97-AF65-F5344CB8AC3E}">
        <p14:creationId xmlns:p14="http://schemas.microsoft.com/office/powerpoint/2010/main" val="365237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5373-F140-4548-B890-DC663526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WHY PRESERVE THE PRIMARY TOOTH SINCE IT WILL EVENTUALLY FALL OUT?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66D780-3DB9-4766-9066-E572DF602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7114" y="2517913"/>
            <a:ext cx="4901268" cy="38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88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E550-442A-4947-BC73-06CC6933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878" y="568345"/>
            <a:ext cx="9398393" cy="669612"/>
          </a:xfrm>
        </p:spPr>
        <p:txBody>
          <a:bodyPr>
            <a:normAutofit fontScale="90000"/>
          </a:bodyPr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Formocresol Pulpotomy-Technique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16EB1-55AF-4A4F-BDE0-382AF0297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5" y="1463041"/>
            <a:ext cx="10944617" cy="52028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Give LA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Isolate with rubber dam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No 330 bur to create your cavity outline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Remove all carious dentine and the roof of the pulp chamber with a slow speed round bur.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Amputate the coronal pulp with a slow speed round bur or a spoon excavator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Irrigate gentle with normal saline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Place a moisten cotton pellet on the orifice of the canals to achieve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haemostasis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this should be between 3-5 minutes</a:t>
            </a:r>
          </a:p>
        </p:txBody>
      </p:sp>
    </p:spTree>
    <p:extLst>
      <p:ext uri="{BB962C8B-B14F-4D97-AF65-F5344CB8AC3E}">
        <p14:creationId xmlns:p14="http://schemas.microsoft.com/office/powerpoint/2010/main" val="3778394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09EB-7D2A-4CC3-BFFD-A1E8E5AB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781"/>
            <a:ext cx="10515600" cy="763398"/>
          </a:xfrm>
        </p:spPr>
        <p:txBody>
          <a:bodyPr>
            <a:normAutofit/>
          </a:bodyPr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Formocresol Pulpotomy-Technique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7F89-0980-4C8C-B186-9955D89F6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065402"/>
            <a:ext cx="10917702" cy="54274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</a:rPr>
              <a:t>Place cotton pellet moistened with </a:t>
            </a:r>
            <a:r>
              <a:rPr lang="en-US" sz="2400" dirty="0" err="1">
                <a:latin typeface="Arial" panose="020B0604020202020204" pitchFamily="34" charset="0"/>
              </a:rPr>
              <a:t>formocresol</a:t>
            </a:r>
            <a:r>
              <a:rPr lang="en-US" sz="2400" dirty="0">
                <a:latin typeface="Arial" panose="020B0604020202020204" pitchFamily="34" charset="0"/>
              </a:rPr>
              <a:t> (squeeze out excess) on pulp stump for 3-5 minutes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</a:rPr>
              <a:t>The pulp stump should appear blackish brown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</a:rPr>
              <a:t>If there is bleeding check for residual  pulp tissue or pulp may be exhibiting signs of irreversible pulpitis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</a:rPr>
              <a:t>Remove the </a:t>
            </a:r>
            <a:r>
              <a:rPr lang="en-US" sz="2400" dirty="0" err="1">
                <a:latin typeface="Arial" panose="020B0604020202020204" pitchFamily="34" charset="0"/>
              </a:rPr>
              <a:t>formocresol</a:t>
            </a:r>
            <a:r>
              <a:rPr lang="en-US" sz="2400" dirty="0">
                <a:latin typeface="Arial" panose="020B0604020202020204" pitchFamily="34" charset="0"/>
              </a:rPr>
              <a:t> moistened cotton pellet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</a:rPr>
              <a:t>Fill the pulp chamber with zinc oxide eugenol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</a:rPr>
              <a:t>Restore with stainless steel crown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</a:rPr>
              <a:t>Follow up</a:t>
            </a:r>
            <a:endParaRPr lang="en-GB" sz="2400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113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6523B-CD48-419C-B9E8-B085F095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113"/>
            <a:ext cx="10515600" cy="1623576"/>
          </a:xfrm>
        </p:spPr>
        <p:txBody>
          <a:bodyPr>
            <a:normAutofit fontScale="90000"/>
          </a:bodyPr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Pre-operative radiograph and clinical picture of carious lower right 1</a:t>
            </a:r>
            <a:r>
              <a:rPr lang="en-GB" b="1" cap="all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 primary molar</a:t>
            </a:r>
          </a:p>
        </p:txBody>
      </p:sp>
      <p:pic>
        <p:nvPicPr>
          <p:cNvPr id="7" name="Content Placeholder 6" descr="C:\Users\bukky\Pictures\2009-03-16\253.JPG">
            <a:extLst>
              <a:ext uri="{FF2B5EF4-FFF2-40B4-BE49-F238E27FC236}">
                <a16:creationId xmlns:a16="http://schemas.microsoft.com/office/drawing/2014/main" id="{53ED54EF-33C6-4EE3-AE48-A72FC85C2B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36" y="1883626"/>
            <a:ext cx="4426527" cy="4235335"/>
          </a:xfrm>
          <a:prstGeom prst="rect">
            <a:avLst/>
          </a:prstGeom>
          <a:noFill/>
        </p:spPr>
      </p:pic>
      <p:pic>
        <p:nvPicPr>
          <p:cNvPr id="8" name="Picture 2" descr="E:\Ezeoyili Chisom-2010-04-16 094916.jpg">
            <a:extLst>
              <a:ext uri="{FF2B5EF4-FFF2-40B4-BE49-F238E27FC236}">
                <a16:creationId xmlns:a16="http://schemas.microsoft.com/office/drawing/2014/main" id="{D877326B-730F-40F4-849A-98FD824D7B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2629694"/>
            <a:ext cx="3352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535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24C63-2541-4CE7-9A76-CDF25C3C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CLINICAL PROCEDURE FOR  PULPOTOMY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B87B8-F4ED-4272-845F-C330BFD04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Isolate with rubber dam</a:t>
            </a:r>
          </a:p>
        </p:txBody>
      </p:sp>
      <p:pic>
        <p:nvPicPr>
          <p:cNvPr id="8" name="Content Placeholder 6" descr="C:\Users\bukky\Pictures\2009-03-16\134.JPG">
            <a:extLst>
              <a:ext uri="{FF2B5EF4-FFF2-40B4-BE49-F238E27FC236}">
                <a16:creationId xmlns:a16="http://schemas.microsoft.com/office/drawing/2014/main" id="{CAA60351-A16E-45CE-A317-E10670B3F2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  <a:prstGeom prst="rect">
            <a:avLst/>
          </a:pr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BB6AA-BD3C-47FD-97A9-59D202FB8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Canal orifice following amputation of the coronal pulp</a:t>
            </a:r>
          </a:p>
        </p:txBody>
      </p:sp>
      <p:pic>
        <p:nvPicPr>
          <p:cNvPr id="7" name="Content Placeholder 6" descr="C:\Users\bukky\Pictures\2009-03-16\138.JPG">
            <a:extLst>
              <a:ext uri="{FF2B5EF4-FFF2-40B4-BE49-F238E27FC236}">
                <a16:creationId xmlns:a16="http://schemas.microsoft.com/office/drawing/2014/main" id="{D4ABD019-5FE9-4BFC-8678-1EBB9061C22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7302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4B927-AD96-4E80-B316-B316A0D0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CLINICAL PROCEDURE FOR  PULPOTOMY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383DD-945C-4625-93F4-283866B23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Place </a:t>
            </a:r>
            <a:r>
              <a:rPr lang="en-GB" dirty="0" err="1"/>
              <a:t>formocresol</a:t>
            </a:r>
            <a:r>
              <a:rPr lang="en-GB" dirty="0"/>
              <a:t> on pulp stump for 3-5 minutes </a:t>
            </a:r>
          </a:p>
        </p:txBody>
      </p:sp>
      <p:pic>
        <p:nvPicPr>
          <p:cNvPr id="5" name="Picture 8" descr="cotton1">
            <a:extLst>
              <a:ext uri="{FF2B5EF4-FFF2-40B4-BE49-F238E27FC236}">
                <a16:creationId xmlns:a16="http://schemas.microsoft.com/office/drawing/2014/main" id="{24DA3235-0083-4274-AE47-4A29C6EA0C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85" y="2809653"/>
            <a:ext cx="3136392" cy="307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CFB0CF-9B19-421C-83F6-78CFD6016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Make sure there is no bleeding</a:t>
            </a:r>
          </a:p>
        </p:txBody>
      </p:sp>
      <p:pic>
        <p:nvPicPr>
          <p:cNvPr id="6" name="Content Placeholder 5" descr="C:\Users\bukky\Pictures\2009-03-16\136.JPG">
            <a:extLst>
              <a:ext uri="{FF2B5EF4-FFF2-40B4-BE49-F238E27FC236}">
                <a16:creationId xmlns:a16="http://schemas.microsoft.com/office/drawing/2014/main" id="{3C67CF6A-F1B3-472A-A1EC-9C3758B6ECF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3703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056252-8922-4061-A4B2-ADD568A9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</a:rPr>
              <a:t>CLINICAL PROCEDURE FOR  PULPOTOMY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4AF67-8CCE-449A-BF89-0584464BB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Post-op radiograph showing ZNO eugenol in pulp chamber</a:t>
            </a:r>
          </a:p>
        </p:txBody>
      </p:sp>
      <p:pic>
        <p:nvPicPr>
          <p:cNvPr id="5" name="Content Placeholder 4" descr="E:\Agbara Gabriel-2010-04-14 222930.jpg">
            <a:extLst>
              <a:ext uri="{FF2B5EF4-FFF2-40B4-BE49-F238E27FC236}">
                <a16:creationId xmlns:a16="http://schemas.microsoft.com/office/drawing/2014/main" id="{201EB003-7624-4EE8-8E76-465544335D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281" y="2975769"/>
            <a:ext cx="3352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EB1F8D-94AF-4EEF-8D6B-23EF461AE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Restore tooth with Stainless steel crown</a:t>
            </a:r>
          </a:p>
        </p:txBody>
      </p:sp>
      <p:pic>
        <p:nvPicPr>
          <p:cNvPr id="6" name="Content Placeholder 5" descr="C:\Users\bukky\Pictures\2009-03-16\260.JPG">
            <a:extLst>
              <a:ext uri="{FF2B5EF4-FFF2-40B4-BE49-F238E27FC236}">
                <a16:creationId xmlns:a16="http://schemas.microsoft.com/office/drawing/2014/main" id="{1769BC97-FC13-41FB-B5E4-3043A52C56C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4514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145AAF-9815-4E41-8C98-8BE9DF41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/>
          <a:lstStyle/>
          <a:p>
            <a:pPr algn="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					FERRIC SULPHATE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E5C16-7439-40F0-BCA9-5AE88ADD9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672" y="1140903"/>
            <a:ext cx="10515600" cy="535197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Astringent 15.5% in aqueous base pH= 1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 application time than FC  (10-15 seconds).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Mechanism of action- forms a ferric ion protein complex that mechanically occludes cut blood vessels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has been used as a hemostatic agent for crown and bridge impression.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Proposed as a pulpotomy agent in 1988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(Landau &amp; Johnson)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Causes less inflammation than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formocresol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when used as a pulpotomy agent.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Ferric sulfate is not a fixative but it is bacteriostatic in nature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not toxic.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Self limiting internal resorption has been reported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317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C:\Users\bukky\Documents\indication for pulpotomy_files\ferricsulfate.jpg">
            <a:extLst>
              <a:ext uri="{FF2B5EF4-FFF2-40B4-BE49-F238E27FC236}">
                <a16:creationId xmlns:a16="http://schemas.microsoft.com/office/drawing/2014/main" id="{7C4848BF-E7AC-436E-9C64-D617CF1EE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4571" r="10509" b="2"/>
          <a:stretch/>
        </p:blipFill>
        <p:spPr>
          <a:xfrm>
            <a:off x="633999" y="640081"/>
            <a:ext cx="4001315" cy="53407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805692-3256-43EB-A51D-FDA0B324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72" y="568345"/>
            <a:ext cx="6755199" cy="1560716"/>
          </a:xfrm>
        </p:spPr>
        <p:txBody>
          <a:bodyPr>
            <a:normAutofit/>
          </a:bodyPr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Ferric Sulphate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49072" y="2438399"/>
            <a:ext cx="6755199" cy="3661955"/>
          </a:xfrm>
        </p:spPr>
        <p:txBody>
          <a:bodyPr>
            <a:normAutofit/>
          </a:bodyPr>
          <a:lstStyle/>
          <a:p>
            <a:r>
              <a:rPr lang="en-US" dirty="0"/>
              <a:t>Same procedure as </a:t>
            </a:r>
            <a:r>
              <a:rPr lang="en-US" dirty="0" err="1"/>
              <a:t>formocresol</a:t>
            </a:r>
            <a:r>
              <a:rPr lang="en-US" dirty="0"/>
              <a:t> but should be placed for 10-15 sec (shorter application time) on pulp stump.</a:t>
            </a:r>
          </a:p>
          <a:p>
            <a:r>
              <a:rPr lang="en-US" dirty="0" err="1"/>
              <a:t>Ibricevic</a:t>
            </a:r>
            <a:r>
              <a:rPr lang="en-US" dirty="0"/>
              <a:t> and </a:t>
            </a:r>
            <a:r>
              <a:rPr lang="en-US" dirty="0" err="1"/>
              <a:t>Aljame</a:t>
            </a:r>
            <a:r>
              <a:rPr lang="en-US" dirty="0"/>
              <a:t> 2000  100% clinical success for FC and FS 97.2% radiographic success for FS and FC.</a:t>
            </a:r>
          </a:p>
          <a:p>
            <a:r>
              <a:rPr lang="en-US" dirty="0"/>
              <a:t>Good alternative for </a:t>
            </a:r>
            <a:r>
              <a:rPr lang="en-US" dirty="0" err="1"/>
              <a:t>formocresol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7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00CF0-BC75-4FEE-BEBF-0CF7C7C1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49"/>
            <a:ext cx="10515600" cy="590694"/>
          </a:xfrm>
        </p:spPr>
        <p:txBody>
          <a:bodyPr>
            <a:normAutofit fontScale="90000"/>
          </a:bodyPr>
          <a:lstStyle/>
          <a:p>
            <a:r>
              <a:rPr lang="en-US" b="1" cap="all" dirty="0">
                <a:solidFill>
                  <a:schemeClr val="accent1">
                    <a:lumMod val="75000"/>
                  </a:schemeClr>
                </a:solidFill>
              </a:rPr>
              <a:t>Glutaraldehyde</a:t>
            </a:r>
            <a:endParaRPr lang="en-GB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B22B1-8FFB-48C5-B895-D7815CCB7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569"/>
            <a:ext cx="10866072" cy="56282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/>
              <a:t>Has larger molecules than formaldehyde, and as a result diffusion through the tissues is reduced.</a:t>
            </a:r>
          </a:p>
          <a:p>
            <a:pPr marL="365760" indent="-256032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900" b="1" u="sng" dirty="0"/>
              <a:t>ADVANTAGES OVER FORMOCRESOL</a:t>
            </a:r>
            <a:endParaRPr lang="en-GB" sz="2900" dirty="0"/>
          </a:p>
          <a:p>
            <a:pPr marL="452628">
              <a:lnSpc>
                <a:spcPct val="120000"/>
              </a:lnSpc>
              <a:defRPr/>
            </a:pPr>
            <a:r>
              <a:rPr lang="en-US" sz="2900" dirty="0"/>
              <a:t>Superior fixation by cross linkage of 2 aldehyde rings</a:t>
            </a:r>
            <a:endParaRPr lang="en-GB" sz="2900" dirty="0"/>
          </a:p>
          <a:p>
            <a:pPr marL="452628">
              <a:lnSpc>
                <a:spcPct val="120000"/>
              </a:lnSpc>
              <a:defRPr/>
            </a:pPr>
            <a:r>
              <a:rPr lang="en-US" sz="2900" dirty="0" err="1"/>
              <a:t>Diffusibility</a:t>
            </a:r>
            <a:r>
              <a:rPr lang="en-US" sz="2900" dirty="0"/>
              <a:t> is limited. Hence; there is less chance of causing pulp necrosis.</a:t>
            </a:r>
            <a:endParaRPr lang="en-GB" sz="2900" dirty="0"/>
          </a:p>
          <a:p>
            <a:pPr marL="452628">
              <a:lnSpc>
                <a:spcPct val="120000"/>
              </a:lnSpc>
              <a:defRPr/>
            </a:pPr>
            <a:r>
              <a:rPr lang="en-US" sz="2900" dirty="0"/>
              <a:t>15 – 20 times less toxic than </a:t>
            </a:r>
            <a:r>
              <a:rPr lang="en-US" sz="2900" dirty="0" err="1"/>
              <a:t>formocresol</a:t>
            </a:r>
            <a:r>
              <a:rPr lang="en-US" sz="2900" dirty="0"/>
              <a:t> </a:t>
            </a:r>
            <a:r>
              <a:rPr lang="en-US" sz="2900" dirty="0" err="1">
                <a:solidFill>
                  <a:srgbClr val="C00000"/>
                </a:solidFill>
              </a:rPr>
              <a:t>Jeng</a:t>
            </a:r>
            <a:r>
              <a:rPr lang="en-US" sz="2900" dirty="0">
                <a:solidFill>
                  <a:srgbClr val="C00000"/>
                </a:solidFill>
              </a:rPr>
              <a:t> 1987</a:t>
            </a:r>
            <a:endParaRPr lang="en-GB" sz="2900" dirty="0">
              <a:solidFill>
                <a:srgbClr val="C00000"/>
              </a:solidFill>
            </a:endParaRPr>
          </a:p>
          <a:p>
            <a:pPr marL="452628">
              <a:lnSpc>
                <a:spcPct val="120000"/>
              </a:lnSpc>
              <a:defRPr/>
            </a:pPr>
            <a:r>
              <a:rPr lang="en-US" sz="2900" dirty="0"/>
              <a:t>Does not stimulate a significant immune response</a:t>
            </a:r>
            <a:endParaRPr lang="en-GB" sz="2900" dirty="0"/>
          </a:p>
          <a:p>
            <a:pPr marL="452628">
              <a:lnSpc>
                <a:spcPct val="120000"/>
              </a:lnSpc>
              <a:defRPr/>
            </a:pPr>
            <a:r>
              <a:rPr lang="en-US" sz="2900" dirty="0"/>
              <a:t>Minimal systemic distribution because of larger molecular size and less chance of penetrating the apical foramen</a:t>
            </a:r>
            <a:endParaRPr lang="en-GB" sz="2900" dirty="0"/>
          </a:p>
          <a:p>
            <a:pPr marL="452628">
              <a:lnSpc>
                <a:spcPct val="120000"/>
              </a:lnSpc>
              <a:defRPr/>
            </a:pPr>
            <a:r>
              <a:rPr lang="en-US" sz="2900" dirty="0"/>
              <a:t>It is readily metabolized, 90% of the drug is metabolized within 3 days.</a:t>
            </a:r>
            <a:endParaRPr lang="en-GB" sz="29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545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9646-BF98-4462-B462-289A436D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69"/>
            <a:ext cx="10515600" cy="780176"/>
          </a:xfrm>
        </p:spPr>
        <p:txBody>
          <a:bodyPr>
            <a:normAutofit/>
          </a:bodyPr>
          <a:lstStyle/>
          <a:p>
            <a:r>
              <a:rPr lang="en-US" b="1" cap="all" dirty="0">
                <a:solidFill>
                  <a:schemeClr val="accent1">
                    <a:lumMod val="75000"/>
                  </a:schemeClr>
                </a:solidFill>
              </a:rPr>
              <a:t>Glutaraldehyde</a:t>
            </a:r>
            <a:endParaRPr lang="en-GB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C9A4E-BECE-4B83-8500-CE33AB6A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582"/>
            <a:ext cx="10866072" cy="5050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Procedure:</a:t>
            </a:r>
          </a:p>
          <a:p>
            <a:r>
              <a:rPr lang="en-US" dirty="0"/>
              <a:t>Give LA and isolate with rubber dam</a:t>
            </a:r>
          </a:p>
          <a:p>
            <a:r>
              <a:rPr lang="en-US" dirty="0"/>
              <a:t>The operative procedure is in principle the same as </a:t>
            </a:r>
            <a:r>
              <a:rPr lang="en-US" dirty="0" err="1"/>
              <a:t>formocresol</a:t>
            </a:r>
            <a:endParaRPr lang="en-US" dirty="0"/>
          </a:p>
          <a:p>
            <a:r>
              <a:rPr lang="en-US" dirty="0"/>
              <a:t>Cotton pellets are soaked in 2% buffered freshly prepared glutaraldehyde solution</a:t>
            </a:r>
          </a:p>
          <a:p>
            <a:r>
              <a:rPr lang="en-US" dirty="0"/>
              <a:t>Placed over pulp stump for 3-5 mins</a:t>
            </a:r>
          </a:p>
          <a:p>
            <a:r>
              <a:rPr lang="en-US" dirty="0" err="1"/>
              <a:t>Adenubi</a:t>
            </a:r>
            <a:r>
              <a:rPr lang="en-US" dirty="0"/>
              <a:t> (1999), 61 primary teeth. Clinical success of glutaraldehyde 96.5% ca(OH) 89.2%, radiographic 75.5% &amp; 71.4% respectively. </a:t>
            </a:r>
          </a:p>
          <a:p>
            <a:r>
              <a:rPr lang="en-US" dirty="0"/>
              <a:t>Reports on the mutagenicity of GLY have given mixed results. </a:t>
            </a:r>
          </a:p>
          <a:p>
            <a:r>
              <a:rPr lang="en-US" dirty="0"/>
              <a:t>Thus, the search for a replacement for FC continues.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17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39A5-B2DE-4630-86C2-C34178E8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cap="all" dirty="0">
                <a:solidFill>
                  <a:schemeClr val="accent1">
                    <a:lumMod val="75000"/>
                  </a:schemeClr>
                </a:solidFill>
              </a:rPr>
              <a:t>Why preserve the primary tooth since it will eventually fall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07F58-08DD-43AB-91AE-F173F63FF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dirty="0">
                <a:latin typeface="Arial Black" panose="020B0A04020102020204" pitchFamily="34" charset="0"/>
              </a:rPr>
              <a:t> Reduce the likelihood of mesial drift and the resultant malocclusion.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dirty="0">
                <a:latin typeface="Arial Black" panose="020B0A04020102020204" pitchFamily="34" charset="0"/>
              </a:rPr>
              <a:t> Aid in mastication.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dirty="0">
                <a:latin typeface="Arial Black" panose="020B0A04020102020204" pitchFamily="34" charset="0"/>
              </a:rPr>
              <a:t> Preserve a </a:t>
            </a:r>
            <a:r>
              <a:rPr lang="en-US" sz="2800" dirty="0" err="1">
                <a:latin typeface="Arial Black" panose="020B0A04020102020204" pitchFamily="34" charset="0"/>
              </a:rPr>
              <a:t>pulpally</a:t>
            </a:r>
            <a:r>
              <a:rPr lang="en-US" sz="2800" dirty="0">
                <a:latin typeface="Arial Black" panose="020B0A04020102020204" pitchFamily="34" charset="0"/>
              </a:rPr>
              <a:t> involved primary tooth in the absence of a </a:t>
            </a:r>
            <a:r>
              <a:rPr lang="en-US" sz="2800" dirty="0" err="1">
                <a:latin typeface="Arial Black" panose="020B0A04020102020204" pitchFamily="34" charset="0"/>
              </a:rPr>
              <a:t>succedaneous</a:t>
            </a:r>
            <a:r>
              <a:rPr lang="en-US" sz="2800" dirty="0">
                <a:latin typeface="Arial Black" panose="020B0A04020102020204" pitchFamily="34" charset="0"/>
              </a:rPr>
              <a:t> tooth.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dirty="0">
                <a:latin typeface="Arial Black" panose="020B0A04020102020204" pitchFamily="34" charset="0"/>
              </a:rPr>
              <a:t> Prevent possible speech problems.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698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6A4B-F218-4AE3-9CF6-F0E98E69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653"/>
            <a:ext cx="10515600" cy="782303"/>
          </a:xfrm>
        </p:spPr>
        <p:txBody>
          <a:bodyPr>
            <a:normAutofit/>
          </a:bodyPr>
          <a:lstStyle/>
          <a:p>
            <a:r>
              <a:rPr lang="en-US" b="1" cap="all" dirty="0">
                <a:solidFill>
                  <a:schemeClr val="accent1">
                    <a:lumMod val="75000"/>
                  </a:schemeClr>
                </a:solidFill>
              </a:rPr>
              <a:t>Mineral Trioxide Aggregate (MTA)</a:t>
            </a:r>
            <a:endParaRPr lang="en-GB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E4CF0-CEFD-4EB7-9599-05084785C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496"/>
            <a:ext cx="10515600" cy="519485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Developed by </a:t>
            </a:r>
            <a:r>
              <a:rPr lang="en-US" dirty="0" err="1">
                <a:solidFill>
                  <a:srgbClr val="FF0000"/>
                </a:solidFill>
              </a:rPr>
              <a:t>Torabinejad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1995</a:t>
            </a:r>
            <a:r>
              <a:rPr lang="en-US" dirty="0"/>
              <a:t> Loma Linda University. </a:t>
            </a:r>
          </a:p>
          <a:p>
            <a:pPr>
              <a:lnSpc>
                <a:spcPct val="110000"/>
              </a:lnSpc>
            </a:pPr>
            <a:r>
              <a:rPr lang="en-US" dirty="0"/>
              <a:t>Composition of MTA </a:t>
            </a:r>
          </a:p>
          <a:p>
            <a:pPr>
              <a:lnSpc>
                <a:spcPct val="110000"/>
              </a:lnSpc>
            </a:pPr>
            <a:r>
              <a:rPr lang="en-US" dirty="0"/>
              <a:t>Tricalcium silicate (</a:t>
            </a:r>
            <a:r>
              <a:rPr lang="en-US" dirty="0" err="1"/>
              <a:t>CaO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.SiO</a:t>
            </a:r>
            <a:r>
              <a:rPr lang="en-US" baseline="-25000" dirty="0"/>
              <a:t>2,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</a:pPr>
            <a:r>
              <a:rPr lang="en-US" dirty="0"/>
              <a:t>Dicalcium silicate (</a:t>
            </a:r>
            <a:r>
              <a:rPr lang="en-US" dirty="0" err="1"/>
              <a:t>CaO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.SiO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</a:pPr>
            <a:r>
              <a:rPr lang="en-US" dirty="0"/>
              <a:t>Tricalcium aluminate (</a:t>
            </a:r>
            <a:r>
              <a:rPr lang="en-US" dirty="0" err="1"/>
              <a:t>CaO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.Al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,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Tetracalcium</a:t>
            </a:r>
            <a:r>
              <a:rPr lang="en-US" dirty="0"/>
              <a:t> </a:t>
            </a:r>
            <a:r>
              <a:rPr lang="en-US" dirty="0" err="1"/>
              <a:t>aluminoferrite</a:t>
            </a:r>
            <a:r>
              <a:rPr lang="en-US" dirty="0"/>
              <a:t> (</a:t>
            </a:r>
            <a:r>
              <a:rPr lang="en-US" dirty="0" err="1"/>
              <a:t>CaO</a:t>
            </a:r>
            <a:r>
              <a:rPr lang="en-US" dirty="0"/>
              <a:t>)</a:t>
            </a:r>
            <a:r>
              <a:rPr lang="en-US" baseline="-25000" dirty="0"/>
              <a:t>4</a:t>
            </a:r>
            <a:r>
              <a:rPr lang="en-US" dirty="0"/>
              <a:t>.Al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.Fe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</a:pPr>
            <a:r>
              <a:rPr lang="en-US" dirty="0"/>
              <a:t>Gypsum CaSO</a:t>
            </a:r>
            <a:r>
              <a:rPr lang="en-US" baseline="-25000" dirty="0"/>
              <a:t>4</a:t>
            </a:r>
            <a:r>
              <a:rPr lang="en-US" dirty="0"/>
              <a:t> · 2 H</a:t>
            </a:r>
            <a:r>
              <a:rPr lang="en-US" baseline="-25000" dirty="0"/>
              <a:t>2</a:t>
            </a:r>
            <a:r>
              <a:rPr lang="en-US" dirty="0"/>
              <a:t>O, </a:t>
            </a:r>
          </a:p>
          <a:p>
            <a:pPr>
              <a:lnSpc>
                <a:spcPct val="110000"/>
              </a:lnSpc>
            </a:pPr>
            <a:r>
              <a:rPr lang="en-US" dirty="0"/>
              <a:t>Bismuth oxide Bi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353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clinical pics 101.JPG">
            <a:extLst>
              <a:ext uri="{FF2B5EF4-FFF2-40B4-BE49-F238E27FC236}">
                <a16:creationId xmlns:a16="http://schemas.microsoft.com/office/drawing/2014/main" id="{69DBF499-58E9-4072-93A5-37978662A0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774" r="16743" b="-1"/>
          <a:stretch/>
        </p:blipFill>
        <p:spPr>
          <a:xfrm>
            <a:off x="643192" y="645106"/>
            <a:ext cx="5455949" cy="5247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C05DD4-BA59-418E-ACD7-DCA928EF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568345"/>
            <a:ext cx="5303471" cy="1560716"/>
          </a:xfrm>
        </p:spPr>
        <p:txBody>
          <a:bodyPr>
            <a:normAutofit/>
          </a:bodyPr>
          <a:lstStyle/>
          <a:p>
            <a:r>
              <a:rPr lang="en-US" b="1" cap="all" dirty="0">
                <a:solidFill>
                  <a:schemeClr val="accent1">
                    <a:lumMod val="75000"/>
                  </a:schemeClr>
                </a:solidFill>
              </a:rPr>
              <a:t>Mineral Trioxide Aggregate (MTA)</a:t>
            </a:r>
            <a:endParaRPr lang="en-GB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00800" y="2063693"/>
            <a:ext cx="5455949" cy="456911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Types :</a:t>
            </a:r>
            <a:r>
              <a:rPr lang="en-US" dirty="0"/>
              <a:t>Gray and White MTA</a:t>
            </a:r>
          </a:p>
          <a:p>
            <a:pPr>
              <a:lnSpc>
                <a:spcPct val="150000"/>
              </a:lnSpc>
            </a:pPr>
            <a:r>
              <a:rPr lang="en-US" dirty="0"/>
              <a:t>Similar to Portland cement</a:t>
            </a:r>
          </a:p>
          <a:p>
            <a:pPr>
              <a:lnSpc>
                <a:spcPct val="150000"/>
              </a:lnSpc>
            </a:pPr>
            <a:r>
              <a:rPr lang="en-US" dirty="0"/>
              <a:t>Biocompatible</a:t>
            </a:r>
          </a:p>
          <a:p>
            <a:pPr>
              <a:lnSpc>
                <a:spcPct val="150000"/>
              </a:lnSpc>
            </a:pPr>
            <a:r>
              <a:rPr lang="en-US" dirty="0"/>
              <a:t>Non toxic.</a:t>
            </a:r>
          </a:p>
          <a:p>
            <a:pPr>
              <a:lnSpc>
                <a:spcPct val="150000"/>
              </a:lnSpc>
            </a:pPr>
            <a:r>
              <a:rPr lang="en-US" dirty="0"/>
              <a:t>Minimal or no marginal leakage.</a:t>
            </a:r>
          </a:p>
          <a:p>
            <a:pPr>
              <a:lnSpc>
                <a:spcPct val="150000"/>
              </a:lnSpc>
            </a:pPr>
            <a:r>
              <a:rPr lang="en-US" dirty="0"/>
              <a:t>Very alkaline pH 12.5</a:t>
            </a:r>
          </a:p>
          <a:p>
            <a:pPr>
              <a:lnSpc>
                <a:spcPct val="150000"/>
              </a:lnSpc>
            </a:pPr>
            <a:r>
              <a:rPr lang="en-US" dirty="0"/>
              <a:t>It promotes regeneration of tissues</a:t>
            </a:r>
          </a:p>
          <a:p>
            <a:pPr>
              <a:lnSpc>
                <a:spcPct val="150000"/>
              </a:lnSpc>
            </a:pPr>
            <a:r>
              <a:rPr lang="en-US" dirty="0"/>
              <a:t>Long setting time 1-2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08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clinical pics 101.JPG">
            <a:extLst>
              <a:ext uri="{FF2B5EF4-FFF2-40B4-BE49-F238E27FC236}">
                <a16:creationId xmlns:a16="http://schemas.microsoft.com/office/drawing/2014/main" id="{6455D049-8F25-45E3-973D-0D3B0EDE8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288" r="9153" b="2802"/>
          <a:stretch/>
        </p:blipFill>
        <p:spPr>
          <a:xfrm>
            <a:off x="-231" y="10"/>
            <a:ext cx="12192000" cy="6862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084029-442A-42DC-AAF3-94D17AFB0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985785"/>
            <a:ext cx="6233004" cy="1345268"/>
          </a:xfrm>
        </p:spPr>
        <p:txBody>
          <a:bodyPr>
            <a:normAutofit/>
          </a:bodyPr>
          <a:lstStyle/>
          <a:p>
            <a:r>
              <a:rPr lang="en-US" dirty="0"/>
              <a:t>Mineral Trioxide Aggregate (MTA)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69849" y="2645873"/>
            <a:ext cx="6368181" cy="354115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03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BF58-4643-40BB-85AE-023A06E2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solidFill>
                  <a:schemeClr val="accent1">
                    <a:lumMod val="75000"/>
                  </a:schemeClr>
                </a:solidFill>
              </a:rPr>
              <a:t>Mineral Trioxide Aggregate (MTA</a:t>
            </a:r>
            <a:endParaRPr lang="en-GB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706BD-EAB3-4287-98CE-6E32FFDB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Mechanism of Action:</a:t>
            </a:r>
          </a:p>
          <a:p>
            <a:r>
              <a:rPr lang="en-US" sz="3200" dirty="0"/>
              <a:t>Stimulates synthesis of cytokines and interleukin products from bone cells.</a:t>
            </a:r>
          </a:p>
          <a:p>
            <a:r>
              <a:rPr lang="en-US" sz="3200" dirty="0"/>
              <a:t>This allows the attachment of osteoblast</a:t>
            </a:r>
          </a:p>
          <a:p>
            <a:r>
              <a:rPr lang="en-US" sz="3200" dirty="0"/>
              <a:t>Stimulated hard tissue formation- release calcium in form of calcium hydroxide</a:t>
            </a:r>
          </a:p>
          <a:p>
            <a:r>
              <a:rPr lang="en-US" sz="3200" dirty="0"/>
              <a:t>Stimulates the formation of “dentinal bridge” and preserve the vitality of the remaining pulp tissue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878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74477B-C4E9-469F-A91B-F4771884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Mineral Trioxide Aggregate (MTA)</a:t>
            </a:r>
            <a:endParaRPr lang="en-GB" dirty="0"/>
          </a:p>
        </p:txBody>
      </p:sp>
      <p:pic>
        <p:nvPicPr>
          <p:cNvPr id="8" name="Content Placeholder 3" descr="clinical pics 101.JPG">
            <a:extLst>
              <a:ext uri="{FF2B5EF4-FFF2-40B4-BE49-F238E27FC236}">
                <a16:creationId xmlns:a16="http://schemas.microsoft.com/office/drawing/2014/main" id="{9ACBD29C-E3C2-4063-8433-2710192B62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tretch/>
        </p:blipFill>
        <p:spPr>
          <a:xfrm>
            <a:off x="838200" y="1855304"/>
            <a:ext cx="4210878" cy="4637571"/>
          </a:xfrm>
          <a:prstGeom prst="rect">
            <a:avLst/>
          </a:prstGeom>
        </p:spPr>
      </p:pic>
      <p:pic>
        <p:nvPicPr>
          <p:cNvPr id="7" name="Content Placeholder 3" descr="mta pics.jpg">
            <a:extLst>
              <a:ext uri="{FF2B5EF4-FFF2-40B4-BE49-F238E27FC236}">
                <a16:creationId xmlns:a16="http://schemas.microsoft.com/office/drawing/2014/main" id="{44ACA6E9-1E9D-4EAB-8B6B-F9E1A5C88C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83965" y="1470992"/>
            <a:ext cx="5469835" cy="538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3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2A1E9-C9D9-404B-A45C-BA7197DE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72" y="327171"/>
            <a:ext cx="6755199" cy="13757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cap="all" dirty="0">
                <a:solidFill>
                  <a:schemeClr val="accent1">
                    <a:lumMod val="75000"/>
                  </a:schemeClr>
                </a:solidFill>
              </a:rPr>
              <a:t>Mineral Trioxide Aggregate (MTA)</a:t>
            </a:r>
          </a:p>
        </p:txBody>
      </p:sp>
      <p:pic>
        <p:nvPicPr>
          <p:cNvPr id="5" name="Content Placeholder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CD10BC5A-6384-445D-B5BE-E8493FEDB11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17645" r="25976" b="-1"/>
          <a:stretch/>
        </p:blipFill>
        <p:spPr>
          <a:xfrm>
            <a:off x="633999" y="640081"/>
            <a:ext cx="4001315" cy="534070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EF4F3-DDDC-433E-82D3-4A4145D2D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9072" y="2129061"/>
            <a:ext cx="6755199" cy="427173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The commercial products with MTA are: </a:t>
            </a:r>
          </a:p>
          <a:p>
            <a:endParaRPr lang="en-US" dirty="0"/>
          </a:p>
          <a:p>
            <a:r>
              <a:rPr lang="en-US" dirty="0" err="1"/>
              <a:t>ProRoot</a:t>
            </a:r>
            <a:r>
              <a:rPr lang="en-US" dirty="0"/>
              <a:t> MTA (Dentsply Tulsa Dental, Tulsa, OK        USA); </a:t>
            </a:r>
          </a:p>
          <a:p>
            <a:r>
              <a:rPr lang="en-US" dirty="0"/>
              <a:t>White </a:t>
            </a:r>
            <a:r>
              <a:rPr lang="en-US" dirty="0" err="1"/>
              <a:t>ProRoot</a:t>
            </a:r>
            <a:r>
              <a:rPr lang="en-US" dirty="0"/>
              <a:t> MTA (Dentsply Tulsa Dental);</a:t>
            </a:r>
          </a:p>
          <a:p>
            <a:r>
              <a:rPr lang="en-US" dirty="0"/>
              <a:t> MTA-Angelus (</a:t>
            </a:r>
            <a:r>
              <a:rPr lang="en-US" dirty="0" err="1"/>
              <a:t>Solucoes</a:t>
            </a:r>
            <a:r>
              <a:rPr lang="en-US" dirty="0"/>
              <a:t> </a:t>
            </a:r>
            <a:r>
              <a:rPr lang="en-US" dirty="0" err="1"/>
              <a:t>Odontologicas</a:t>
            </a:r>
            <a:r>
              <a:rPr lang="en-US" dirty="0"/>
              <a:t>, Londrina,   Brazil); </a:t>
            </a:r>
          </a:p>
          <a:p>
            <a:r>
              <a:rPr lang="en-US" dirty="0"/>
              <a:t>MTA-Angelus Blanco (</a:t>
            </a:r>
            <a:r>
              <a:rPr lang="en-US" dirty="0" err="1"/>
              <a:t>Solucoes</a:t>
            </a:r>
            <a:r>
              <a:rPr lang="en-US" dirty="0"/>
              <a:t> </a:t>
            </a:r>
            <a:r>
              <a:rPr lang="en-US" dirty="0" err="1"/>
              <a:t>Odontologicas</a:t>
            </a:r>
            <a:r>
              <a:rPr lang="en-US" dirty="0"/>
              <a:t>); </a:t>
            </a:r>
          </a:p>
          <a:p>
            <a:r>
              <a:rPr lang="en-US" dirty="0"/>
              <a:t>MTA Bio (</a:t>
            </a:r>
            <a:r>
              <a:rPr lang="en-US" dirty="0" err="1"/>
              <a:t>Solucoes</a:t>
            </a:r>
            <a:r>
              <a:rPr lang="en-US" dirty="0"/>
              <a:t> </a:t>
            </a:r>
            <a:r>
              <a:rPr lang="en-US" dirty="0" err="1"/>
              <a:t>Odontologicas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7173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32A0D4-4F9B-4727-92E7-C49C185F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all" dirty="0">
                <a:solidFill>
                  <a:schemeClr val="accent1">
                    <a:lumMod val="75000"/>
                  </a:schemeClr>
                </a:solidFill>
              </a:rPr>
              <a:t>Mineral Trioxide Aggregate (MTA)</a:t>
            </a:r>
            <a:endParaRPr lang="en-GB" sz="40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1C92E-1F2A-4AA5-8215-75AB7C71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972"/>
            <a:ext cx="10866071" cy="5243377"/>
          </a:xfrm>
        </p:spPr>
        <p:txBody>
          <a:bodyPr>
            <a:normAutofit/>
          </a:bodyPr>
          <a:lstStyle/>
          <a:p>
            <a:pPr marL="224028" indent="0">
              <a:lnSpc>
                <a:spcPct val="120000"/>
              </a:lnSpc>
              <a:buNone/>
              <a:defRPr/>
            </a:pPr>
            <a:r>
              <a:rPr lang="en-GB" b="1" dirty="0"/>
              <a:t>Procedure:</a:t>
            </a:r>
          </a:p>
          <a:p>
            <a:pPr marL="452628">
              <a:lnSpc>
                <a:spcPct val="120000"/>
              </a:lnSpc>
              <a:defRPr/>
            </a:pPr>
            <a:r>
              <a:rPr lang="en-GB" dirty="0"/>
              <a:t>Same procedure and steps in vital pulpotomy</a:t>
            </a:r>
          </a:p>
          <a:p>
            <a:pPr marL="452628">
              <a:lnSpc>
                <a:spcPct val="120000"/>
              </a:lnSpc>
              <a:defRPr/>
            </a:pPr>
            <a:r>
              <a:rPr lang="en-GB" dirty="0"/>
              <a:t>After haemostasis has been achieved, </a:t>
            </a:r>
          </a:p>
          <a:p>
            <a:pPr marL="452628">
              <a:lnSpc>
                <a:spcPct val="120000"/>
              </a:lnSpc>
              <a:defRPr/>
            </a:pPr>
            <a:r>
              <a:rPr lang="en-GB" dirty="0"/>
              <a:t>The pulp stump is covered with an MTA paste which is prepared by mixing MTA powder with sterile saline using 3:1 powder/saline ratio.</a:t>
            </a:r>
          </a:p>
          <a:p>
            <a:pPr marL="452628">
              <a:lnSpc>
                <a:spcPct val="120000"/>
              </a:lnSpc>
              <a:defRPr/>
            </a:pPr>
            <a:r>
              <a:rPr lang="en-GB" dirty="0"/>
              <a:t>Fill pulp chamber with ZNOE</a:t>
            </a:r>
          </a:p>
          <a:p>
            <a:pPr marL="452628">
              <a:lnSpc>
                <a:spcPct val="120000"/>
              </a:lnSpc>
              <a:defRPr/>
            </a:pPr>
            <a:r>
              <a:rPr lang="en-GB" dirty="0"/>
              <a:t>Restore tooth to function with SSC</a:t>
            </a:r>
          </a:p>
          <a:p>
            <a:pPr marL="452628">
              <a:lnSpc>
                <a:spcPct val="120000"/>
              </a:lnSpc>
              <a:defRPr/>
            </a:pPr>
            <a:r>
              <a:rPr lang="en-GB" dirty="0"/>
              <a:t>Follow-up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750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D210-E441-4155-AEE7-ACEB2B72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solidFill>
                  <a:schemeClr val="accent1">
                    <a:lumMod val="75000"/>
                  </a:schemeClr>
                </a:solidFill>
              </a:rPr>
              <a:t>Mineral Trioxide Aggregate (MTA)</a:t>
            </a:r>
            <a:endParaRPr lang="en-GB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5B1A3-91EC-4A22-B5BE-56D8BA1FF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Disadvantages</a:t>
            </a:r>
          </a:p>
          <a:p>
            <a:r>
              <a:rPr lang="en-US" sz="3200" dirty="0"/>
              <a:t>It is very expensive</a:t>
            </a:r>
          </a:p>
          <a:p>
            <a:r>
              <a:rPr lang="en-US" sz="3200" dirty="0" err="1"/>
              <a:t>ProRoot</a:t>
            </a:r>
            <a:r>
              <a:rPr lang="en-US" sz="3200" dirty="0"/>
              <a:t> MTA 5 Dose pack (USD 363)</a:t>
            </a:r>
          </a:p>
          <a:p>
            <a:r>
              <a:rPr lang="en-US" sz="3200" dirty="0"/>
              <a:t>MTA-Grey 2G 14 application MTA Angelus (USD 121)</a:t>
            </a:r>
          </a:p>
          <a:p>
            <a:r>
              <a:rPr lang="en-US" sz="3200" dirty="0"/>
              <a:t>It is hydrophilic and can cause air setting when exposed to moisture.</a:t>
            </a:r>
          </a:p>
          <a:p>
            <a:r>
              <a:rPr lang="en-US" sz="3200" dirty="0"/>
              <a:t>This can be prevented by placing it in an </a:t>
            </a:r>
            <a:r>
              <a:rPr lang="en-US" sz="3200" dirty="0" err="1"/>
              <a:t>Eppendoff</a:t>
            </a:r>
            <a:r>
              <a:rPr lang="en-US" sz="3200" dirty="0"/>
              <a:t> tube after opening. 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2817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14892-8C42-42A7-93EA-D28E2B37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894"/>
            <a:ext cx="10515600" cy="10486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MTA VS FORMOCRESOL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2255F-F098-4928-A0DF-B4375C0BD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6" y="1497497"/>
            <a:ext cx="11000886" cy="51285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Eldeman</a:t>
            </a:r>
            <a:r>
              <a:rPr lang="en-US" dirty="0"/>
              <a:t> 33 children with 62 teeth</a:t>
            </a:r>
          </a:p>
          <a:p>
            <a:pPr>
              <a:lnSpc>
                <a:spcPct val="100000"/>
              </a:lnSpc>
            </a:pPr>
            <a:r>
              <a:rPr lang="en-US" dirty="0"/>
              <a:t>Follow-up ranged between 4 and 74 months</a:t>
            </a:r>
          </a:p>
          <a:p>
            <a:pPr>
              <a:lnSpc>
                <a:spcPct val="100000"/>
              </a:lnSpc>
            </a:pPr>
            <a:r>
              <a:rPr lang="en-US" dirty="0"/>
              <a:t>The success rate of pulpotomy was 97% for MTA and 83% for </a:t>
            </a:r>
            <a:r>
              <a:rPr lang="en-US" dirty="0" err="1"/>
              <a:t>formocresol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Farsi et </a:t>
            </a:r>
            <a:r>
              <a:rPr lang="en-US" dirty="0"/>
              <a:t>treated 74 primary molars with </a:t>
            </a:r>
            <a:r>
              <a:rPr lang="en-US" dirty="0" err="1"/>
              <a:t>formocresol</a:t>
            </a:r>
            <a:r>
              <a:rPr lang="en-US" dirty="0"/>
              <a:t> and MTA</a:t>
            </a:r>
          </a:p>
          <a:p>
            <a:pPr>
              <a:lnSpc>
                <a:spcPct val="100000"/>
              </a:lnSpc>
            </a:pPr>
            <a:r>
              <a:rPr lang="en-US" dirty="0"/>
              <a:t>After 24 months follow up</a:t>
            </a:r>
          </a:p>
          <a:p>
            <a:pPr>
              <a:lnSpc>
                <a:spcPct val="100000"/>
              </a:lnSpc>
            </a:pPr>
            <a:r>
              <a:rPr lang="en-US" dirty="0"/>
              <a:t>The success rate of MTA was 100% while that of </a:t>
            </a:r>
            <a:r>
              <a:rPr lang="en-US" dirty="0" err="1"/>
              <a:t>formocresol</a:t>
            </a:r>
            <a:r>
              <a:rPr lang="en-US" dirty="0"/>
              <a:t> was 92.7%.</a:t>
            </a:r>
          </a:p>
          <a:p>
            <a:pPr>
              <a:lnSpc>
                <a:spcPct val="100000"/>
              </a:lnSpc>
            </a:pPr>
            <a:r>
              <a:rPr lang="en-US" dirty="0"/>
              <a:t>In LUTH </a:t>
            </a:r>
            <a:r>
              <a:rPr lang="en-US" dirty="0">
                <a:solidFill>
                  <a:srgbClr val="FF0000"/>
                </a:solidFill>
              </a:rPr>
              <a:t>Olatosi, </a:t>
            </a:r>
            <a:r>
              <a:rPr lang="en-US" dirty="0" err="1">
                <a:solidFill>
                  <a:srgbClr val="FF0000"/>
                </a:solidFill>
              </a:rPr>
              <a:t>Sote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 err="1">
                <a:solidFill>
                  <a:srgbClr val="FF0000"/>
                </a:solidFill>
              </a:rPr>
              <a:t>Orenuga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treated 50 primary molars, 9 months follow-up, clinical success rate MTA 100% FC 81%. Radiographic MTA 96% FC 81%.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0360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A680-4D6A-4A38-B3A5-7ACB75DA5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MTA Pulpotomy</a:t>
            </a:r>
          </a:p>
        </p:txBody>
      </p:sp>
      <p:pic>
        <p:nvPicPr>
          <p:cNvPr id="4" name="Picture 5" descr="D:\Documents and Settings\BUKKY\My Documents\intraoral pics\bukky10.bmp">
            <a:extLst>
              <a:ext uri="{FF2B5EF4-FFF2-40B4-BE49-F238E27FC236}">
                <a16:creationId xmlns:a16="http://schemas.microsoft.com/office/drawing/2014/main" id="{5CF87EF5-9AD5-4D92-9790-772B085861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568" y="159147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Documents and Settings\BUKKY\My Documents\intraoral pics\bukky12.bmp">
            <a:extLst>
              <a:ext uri="{FF2B5EF4-FFF2-40B4-BE49-F238E27FC236}">
                <a16:creationId xmlns:a16="http://schemas.microsoft.com/office/drawing/2014/main" id="{3552ED5A-D877-40E1-882C-EF79921F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4936" y="1591474"/>
            <a:ext cx="254317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F:\DCIM\101MSDCF\DSC06139.JPG">
            <a:extLst>
              <a:ext uri="{FF2B5EF4-FFF2-40B4-BE49-F238E27FC236}">
                <a16:creationId xmlns:a16="http://schemas.microsoft.com/office/drawing/2014/main" id="{9F7653B4-7A07-46A9-B4F3-F79E0CFF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0373" y="1591473"/>
            <a:ext cx="266983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:\Documents and Settings\BUKKY\My Documents\intraoral pics\bukky 14.bmp">
            <a:extLst>
              <a:ext uri="{FF2B5EF4-FFF2-40B4-BE49-F238E27FC236}">
                <a16:creationId xmlns:a16="http://schemas.microsoft.com/office/drawing/2014/main" id="{F118220E-6DF8-42A2-B714-2E876CAD5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2568" y="4354961"/>
            <a:ext cx="3048000" cy="222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D:\Documents and Settings\BUKKY\My Documents\intraoral pics\bukky 20.bmp">
            <a:extLst>
              <a:ext uri="{FF2B5EF4-FFF2-40B4-BE49-F238E27FC236}">
                <a16:creationId xmlns:a16="http://schemas.microsoft.com/office/drawing/2014/main" id="{81D3F301-FF10-4D3F-9605-2B297C5B4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6514" y="4354960"/>
            <a:ext cx="2543174" cy="222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:\Pictures\pulpotomy 1b\DSC04805.JPG">
            <a:extLst>
              <a:ext uri="{FF2B5EF4-FFF2-40B4-BE49-F238E27FC236}">
                <a16:creationId xmlns:a16="http://schemas.microsoft.com/office/drawing/2014/main" id="{12CFBA83-089F-4716-A011-C22AF9FC0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0811" y="4354960"/>
            <a:ext cx="2726838" cy="222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04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C1531-5056-4EBE-A89B-C73611E1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cap="all" dirty="0">
                <a:solidFill>
                  <a:schemeClr val="accent1">
                    <a:lumMod val="75000"/>
                  </a:schemeClr>
                </a:solidFill>
              </a:rPr>
              <a:t>Why preserve the primary tooth since it will eventually fall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5F41-E969-429A-826B-5FF4B944D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lnSpc>
                <a:spcPct val="150000"/>
              </a:lnSpc>
              <a:spcBef>
                <a:spcPct val="20000"/>
              </a:spcBef>
            </a:pPr>
            <a:r>
              <a:rPr lang="en-US" sz="2800" dirty="0">
                <a:latin typeface="Arial Black" panose="020B0A04020102020204" pitchFamily="34" charset="0"/>
              </a:rPr>
              <a:t>Maintain esthetics.</a:t>
            </a:r>
          </a:p>
          <a:p>
            <a:pPr marL="990600" lvl="1" indent="-533400">
              <a:lnSpc>
                <a:spcPct val="150000"/>
              </a:lnSpc>
              <a:spcBef>
                <a:spcPct val="20000"/>
              </a:spcBef>
            </a:pPr>
            <a:r>
              <a:rPr lang="en-US" sz="2800" dirty="0">
                <a:latin typeface="Arial Black" panose="020B0A04020102020204" pitchFamily="34" charset="0"/>
              </a:rPr>
              <a:t>6.     Prevent aberrant tongue habits</a:t>
            </a:r>
          </a:p>
          <a:p>
            <a:pPr marL="990600" lvl="1" indent="-533400">
              <a:lnSpc>
                <a:spcPct val="150000"/>
              </a:lnSpc>
              <a:spcBef>
                <a:spcPct val="20000"/>
              </a:spcBef>
            </a:pPr>
            <a:r>
              <a:rPr lang="en-US" sz="2800" dirty="0">
                <a:latin typeface="Arial Black" panose="020B0A04020102020204" pitchFamily="34" charset="0"/>
              </a:rPr>
              <a:t>7.     Prevent the psychological effects associated with early tooth loss.</a:t>
            </a:r>
          </a:p>
          <a:p>
            <a:pPr marL="990600" lvl="1" indent="-533400">
              <a:lnSpc>
                <a:spcPct val="150000"/>
              </a:lnSpc>
              <a:spcBef>
                <a:spcPct val="20000"/>
              </a:spcBef>
            </a:pPr>
            <a:r>
              <a:rPr lang="en-US" sz="2800" dirty="0">
                <a:latin typeface="Arial Black" panose="020B0A04020102020204" pitchFamily="34" charset="0"/>
              </a:rPr>
              <a:t>8.     Maintain normal eruption time of the </a:t>
            </a:r>
            <a:r>
              <a:rPr lang="en-US" sz="2800" dirty="0" err="1">
                <a:latin typeface="Arial Black" panose="020B0A04020102020204" pitchFamily="34" charset="0"/>
              </a:rPr>
              <a:t>succedaneous</a:t>
            </a:r>
            <a:r>
              <a:rPr lang="en-US" sz="2800" dirty="0">
                <a:latin typeface="Arial Black" panose="020B0A04020102020204" pitchFamily="34" charset="0"/>
              </a:rPr>
              <a:t> teeth.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4698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E185-284B-4013-A69E-6E4787EB2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10" descr="H:\Bukky\Documents\pulpotomy revie xrays\mta success\Ebere Briana-2010-04-16 084840.jpg">
            <a:extLst>
              <a:ext uri="{FF2B5EF4-FFF2-40B4-BE49-F238E27FC236}">
                <a16:creationId xmlns:a16="http://schemas.microsoft.com/office/drawing/2014/main" id="{82C84892-F05B-4839-8ED5-CBA8CD1EE2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3347" y="669773"/>
            <a:ext cx="391209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CC22154-0571-41CA-A3AB-EA1D80AC25B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00918" y="669773"/>
            <a:ext cx="3217459" cy="2759227"/>
            <a:chOff x="7022" y="738"/>
            <a:chExt cx="4255" cy="31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0071A7-84B6-4231-8B4E-190047071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2" y="738"/>
              <a:ext cx="4255" cy="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5C19DA51-147D-4BA2-AFBC-630497190A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981" y="2284"/>
              <a:ext cx="298" cy="298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7" name="AutoShape 5">
              <a:extLst>
                <a:ext uri="{FF2B5EF4-FFF2-40B4-BE49-F238E27FC236}">
                  <a16:creationId xmlns:a16="http://schemas.microsoft.com/office/drawing/2014/main" id="{086CDF25-5D58-4FED-B858-A98C0213CC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776" y="1811"/>
              <a:ext cx="298" cy="298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</p:grpSp>
      <p:pic>
        <p:nvPicPr>
          <p:cNvPr id="9" name="Picture 13" descr="H:\Bukky\Documents\pulpotomy revie xrays\mta success\Ebere Briana-2010-04-16 084117.jpg">
            <a:extLst>
              <a:ext uri="{FF2B5EF4-FFF2-40B4-BE49-F238E27FC236}">
                <a16:creationId xmlns:a16="http://schemas.microsoft.com/office/drawing/2014/main" id="{BCC5932D-F47E-45D0-8009-A21E2069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919" y="4035757"/>
            <a:ext cx="3217460" cy="25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:\Bukky\Documents\pulpotomy revie xrays\mta success\Ebere Briana-2010-04-16 084426.jpg">
            <a:extLst>
              <a:ext uri="{FF2B5EF4-FFF2-40B4-BE49-F238E27FC236}">
                <a16:creationId xmlns:a16="http://schemas.microsoft.com/office/drawing/2014/main" id="{4E979A2C-C274-43C6-B2B8-320E9DEE6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3346" y="4035757"/>
            <a:ext cx="3912093" cy="25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9632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FACDF-7060-4AD7-A096-04B47058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MTA VS FORMOCRESOL</a:t>
            </a:r>
          </a:p>
        </p:txBody>
      </p:sp>
      <p:pic>
        <p:nvPicPr>
          <p:cNvPr id="4" name="Picture 1" descr="C:\Users\Dr Olatosi\Desktop\Dr OLATOSI\BACKUP\pictures\2009-03-16\127.JPG">
            <a:extLst>
              <a:ext uri="{FF2B5EF4-FFF2-40B4-BE49-F238E27FC236}">
                <a16:creationId xmlns:a16="http://schemas.microsoft.com/office/drawing/2014/main" id="{8102B041-6222-468A-BE68-CC578CC5B3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503" r="52107"/>
          <a:stretch>
            <a:fillRect/>
          </a:stretch>
        </p:blipFill>
        <p:spPr bwMode="auto">
          <a:xfrm>
            <a:off x="1739740" y="1707855"/>
            <a:ext cx="2133931" cy="243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8EE28E31-515D-4009-A27F-1A824B66AEE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66666" y="2046453"/>
            <a:ext cx="2003425" cy="1936750"/>
            <a:chOff x="4795" y="1440"/>
            <a:chExt cx="3156" cy="3050"/>
          </a:xfrm>
        </p:grpSpPr>
        <p:pic>
          <p:nvPicPr>
            <p:cNvPr id="6" name="Picture 28" descr="D:\Documents and Settings\BUKKY\Local Settings\Temporary Internet Files\Content.Word\042.jpg">
              <a:extLst>
                <a:ext uri="{FF2B5EF4-FFF2-40B4-BE49-F238E27FC236}">
                  <a16:creationId xmlns:a16="http://schemas.microsoft.com/office/drawing/2014/main" id="{9E9976DA-3D5B-4091-A537-85A0D78F4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19170" t="18655" b="12056"/>
            <a:stretch>
              <a:fillRect/>
            </a:stretch>
          </p:blipFill>
          <p:spPr bwMode="auto">
            <a:xfrm>
              <a:off x="4795" y="1440"/>
              <a:ext cx="3156" cy="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AutoShape 4">
              <a:extLst>
                <a:ext uri="{FF2B5EF4-FFF2-40B4-BE49-F238E27FC236}">
                  <a16:creationId xmlns:a16="http://schemas.microsoft.com/office/drawing/2014/main" id="{87CE7601-12BE-48EE-ABF0-8427830A32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56" y="2270"/>
              <a:ext cx="261" cy="305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</p:cxnSp>
      </p:grpSp>
      <p:pic>
        <p:nvPicPr>
          <p:cNvPr id="8" name="Picture 71">
            <a:extLst>
              <a:ext uri="{FF2B5EF4-FFF2-40B4-BE49-F238E27FC236}">
                <a16:creationId xmlns:a16="http://schemas.microsoft.com/office/drawing/2014/main" id="{DA91A4B8-7E71-4C10-95D2-2E515A8B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5714" y="2046453"/>
            <a:ext cx="25019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1">
            <a:extLst>
              <a:ext uri="{FF2B5EF4-FFF2-40B4-BE49-F238E27FC236}">
                <a16:creationId xmlns:a16="http://schemas.microsoft.com/office/drawing/2014/main" id="{83606531-8B33-4155-A1FA-2B4B64730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7008" y="4516271"/>
            <a:ext cx="2506663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91A343CD-A259-4DB2-8C85-16F2B69B5833}"/>
              </a:ext>
            </a:extLst>
          </p:cNvPr>
          <p:cNvGrpSpPr>
            <a:grpSpLocks/>
          </p:cNvGrpSpPr>
          <p:nvPr/>
        </p:nvGrpSpPr>
        <p:grpSpPr bwMode="auto">
          <a:xfrm>
            <a:off x="4026730" y="4516271"/>
            <a:ext cx="6234112" cy="1671638"/>
            <a:chOff x="1504" y="8209"/>
            <a:chExt cx="10057" cy="2632"/>
          </a:xfrm>
        </p:grpSpPr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072C0074-F9EA-413E-8162-A8A3FEB36C0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229" y="8355"/>
              <a:ext cx="3332" cy="2274"/>
              <a:chOff x="8166" y="8355"/>
              <a:chExt cx="3332" cy="2274"/>
            </a:xfrm>
          </p:grpSpPr>
          <p:pic>
            <p:nvPicPr>
              <p:cNvPr id="14" name="Picture 22" descr="D:\Documents and Settings\BUKKY\Local Settings\Temporary Internet Files\Content.Word\John Obi-2010-04-14 173954.jpg">
                <a:extLst>
                  <a:ext uri="{FF2B5EF4-FFF2-40B4-BE49-F238E27FC236}">
                    <a16:creationId xmlns:a16="http://schemas.microsoft.com/office/drawing/2014/main" id="{DF818264-CDD0-4424-B754-27F6DE7BC8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20000"/>
              </a:blip>
              <a:srcRect t="23619"/>
              <a:stretch>
                <a:fillRect/>
              </a:stretch>
            </p:blipFill>
            <p:spPr bwMode="auto">
              <a:xfrm>
                <a:off x="8166" y="8355"/>
                <a:ext cx="3332" cy="2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5" name="AutoShape 10">
                <a:extLst>
                  <a:ext uri="{FF2B5EF4-FFF2-40B4-BE49-F238E27FC236}">
                    <a16:creationId xmlns:a16="http://schemas.microsoft.com/office/drawing/2014/main" id="{9B034110-6B19-4B19-B97B-0886025939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9014" y="9966"/>
                <a:ext cx="261" cy="305"/>
              </a:xfrm>
              <a:prstGeom prst="straightConnector1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6" name="AutoShape 11">
                <a:extLst>
                  <a:ext uri="{FF2B5EF4-FFF2-40B4-BE49-F238E27FC236}">
                    <a16:creationId xmlns:a16="http://schemas.microsoft.com/office/drawing/2014/main" id="{BE42356A-78ED-428F-B1F5-B52B0525C7B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429" y="9471"/>
                <a:ext cx="261" cy="305"/>
              </a:xfrm>
              <a:prstGeom prst="straightConnector1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</p:spPr>
          </p:cxnSp>
        </p:grpSp>
        <p:pic>
          <p:nvPicPr>
            <p:cNvPr id="12" name="Picture 20" descr="H:\Bukky\Documents\pulpotomy revie xrays\New Folder\John Obi-2010-04-14 175212.jpg">
              <a:extLst>
                <a:ext uri="{FF2B5EF4-FFF2-40B4-BE49-F238E27FC236}">
                  <a16:creationId xmlns:a16="http://schemas.microsoft.com/office/drawing/2014/main" id="{1585752C-3ABF-4561-AFB9-4FD74B542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t="9445"/>
            <a:stretch>
              <a:fillRect/>
            </a:stretch>
          </p:blipFill>
          <p:spPr bwMode="auto">
            <a:xfrm flipH="1">
              <a:off x="1504" y="8265"/>
              <a:ext cx="3062" cy="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5" descr="D:\Documents and Settings\BUKKY\Local Settings\Temporary Internet Files\Content.Word\151.jpg">
              <a:extLst>
                <a:ext uri="{FF2B5EF4-FFF2-40B4-BE49-F238E27FC236}">
                  <a16:creationId xmlns:a16="http://schemas.microsoft.com/office/drawing/2014/main" id="{CF623163-98C1-4CB1-8E3E-181D243B8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l="20450" t="34573" r="29800" b="18282"/>
            <a:stretch>
              <a:fillRect/>
            </a:stretch>
          </p:blipFill>
          <p:spPr bwMode="auto">
            <a:xfrm>
              <a:off x="4844" y="8209"/>
              <a:ext cx="3322" cy="2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69626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7476-9B30-4010-8D5D-7FA3FC01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91"/>
            <a:ext cx="10515600" cy="1350626"/>
          </a:xfrm>
        </p:spPr>
        <p:txBody>
          <a:bodyPr>
            <a:normAutofit/>
          </a:bodyPr>
          <a:lstStyle/>
          <a:p>
            <a:r>
              <a:rPr lang="en-US" b="1" u="sng" cap="all" dirty="0">
                <a:solidFill>
                  <a:schemeClr val="accent1">
                    <a:lumMod val="75000"/>
                  </a:schemeClr>
                </a:solidFill>
              </a:rPr>
              <a:t>Bone Morphogenic Protein (BMP)</a:t>
            </a:r>
            <a:b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</a:br>
            <a:endParaRPr lang="en-GB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47D01-64F4-408F-9975-62E9C4ED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237"/>
            <a:ext cx="10515600" cy="51954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itchFamily="34" charset="0"/>
              <a:buNone/>
            </a:pPr>
            <a:r>
              <a:rPr lang="en-US" sz="3200" b="1" u="sng" dirty="0"/>
              <a:t>Bone Morphogenic Protein (BMP):</a:t>
            </a:r>
            <a:endParaRPr lang="en-GB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BMPs initiate endochondral bone formation </a:t>
            </a:r>
            <a:endParaRPr lang="en-GB" sz="3200" dirty="0"/>
          </a:p>
          <a:p>
            <a:pPr>
              <a:lnSpc>
                <a:spcPct val="100000"/>
              </a:lnSpc>
              <a:buFont typeface="Arial" pitchFamily="34" charset="0"/>
              <a:buNone/>
            </a:pPr>
            <a:r>
              <a:rPr lang="en-US" sz="3200" b="1" u="sng" dirty="0"/>
              <a:t>Mechanism of Action: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 BMP stimulates undifferentiated pluripotent cells  to differentiate into cartilage and bone forming cells. BMP’s are abundant in bone and dentin and they help promote osteogenesis and reparative dentin formation.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7558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F590-C658-41C3-8C71-BBED2D7E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187"/>
            <a:ext cx="10515600" cy="1298815"/>
          </a:xfrm>
        </p:spPr>
        <p:txBody>
          <a:bodyPr>
            <a:normAutofit/>
          </a:bodyPr>
          <a:lstStyle/>
          <a:p>
            <a:r>
              <a:rPr lang="en-US" b="1" cap="all" dirty="0">
                <a:solidFill>
                  <a:schemeClr val="accent1">
                    <a:lumMod val="75000"/>
                  </a:schemeClr>
                </a:solidFill>
              </a:rPr>
              <a:t>Laser</a:t>
            </a:r>
            <a:br>
              <a:rPr lang="en-US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C8F31-B2C7-4385-A479-B0383DB7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672" y="1073791"/>
            <a:ext cx="10515600" cy="55590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Light Amplification by the Stimulated Emission of Radiation.</a:t>
            </a:r>
          </a:p>
          <a:p>
            <a:pPr>
              <a:lnSpc>
                <a:spcPct val="110000"/>
              </a:lnSpc>
            </a:pPr>
            <a:r>
              <a:rPr lang="en-US" dirty="0"/>
              <a:t>transforms light of various frequencies into  chromatic radiation. </a:t>
            </a:r>
          </a:p>
          <a:p>
            <a:pPr>
              <a:lnSpc>
                <a:spcPct val="110000"/>
              </a:lnSpc>
            </a:pPr>
            <a:r>
              <a:rPr lang="en-US" dirty="0"/>
              <a:t>capable of mobilizing immense heat and power when focused at close range</a:t>
            </a:r>
          </a:p>
          <a:p>
            <a:pPr>
              <a:lnSpc>
                <a:spcPct val="110000"/>
              </a:lnSpc>
            </a:pPr>
            <a:r>
              <a:rPr lang="en-US" dirty="0"/>
              <a:t>First used in dentistry by </a:t>
            </a:r>
            <a:r>
              <a:rPr lang="en-US" dirty="0">
                <a:solidFill>
                  <a:srgbClr val="FF0000"/>
                </a:solidFill>
              </a:rPr>
              <a:t>Stern and </a:t>
            </a:r>
            <a:r>
              <a:rPr lang="en-US" dirty="0" err="1">
                <a:solidFill>
                  <a:srgbClr val="FF0000"/>
                </a:solidFill>
              </a:rPr>
              <a:t>Sognnaes</a:t>
            </a:r>
            <a:r>
              <a:rPr lang="en-US" dirty="0">
                <a:solidFill>
                  <a:srgbClr val="FF0000"/>
                </a:solidFill>
              </a:rPr>
              <a:t> (1964) .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a reduction in permeability to acid demineralization of enamel .</a:t>
            </a:r>
          </a:p>
          <a:p>
            <a:pPr>
              <a:lnSpc>
                <a:spcPct val="110000"/>
              </a:lnSpc>
            </a:pPr>
            <a:r>
              <a:rPr lang="en-US" dirty="0"/>
              <a:t>coagulation necrosis and degeneration of</a:t>
            </a:r>
            <a:r>
              <a:rPr lang="en-US" i="1" dirty="0"/>
              <a:t> </a:t>
            </a:r>
            <a:r>
              <a:rPr lang="en-US" dirty="0"/>
              <a:t>the odontoblastic layer  without damage to the radicular portion of</a:t>
            </a:r>
            <a:r>
              <a:rPr lang="en-US" i="1" dirty="0"/>
              <a:t> </a:t>
            </a:r>
            <a:r>
              <a:rPr lang="en-US" dirty="0"/>
              <a:t>the pulp.</a:t>
            </a:r>
          </a:p>
          <a:p>
            <a:pPr>
              <a:lnSpc>
                <a:spcPct val="170000"/>
              </a:lnSpc>
            </a:pPr>
            <a:endParaRPr lang="en-US" baseline="30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8240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79D0-DC41-4B21-BE6D-1A8A3E3E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solidFill>
                  <a:schemeClr val="accent1">
                    <a:lumMod val="75000"/>
                  </a:schemeClr>
                </a:solidFill>
              </a:rPr>
              <a:t>Laser</a:t>
            </a:r>
            <a:endParaRPr lang="en-GB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9421E-EBAE-43E0-B3B1-A753E490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First used in dentistry by </a:t>
            </a:r>
            <a:r>
              <a:rPr lang="en-US" dirty="0">
                <a:solidFill>
                  <a:srgbClr val="FF0000"/>
                </a:solidFill>
              </a:rPr>
              <a:t>Stern and </a:t>
            </a:r>
            <a:r>
              <a:rPr lang="en-US" dirty="0" err="1">
                <a:solidFill>
                  <a:srgbClr val="FF0000"/>
                </a:solidFill>
              </a:rPr>
              <a:t>Sognnaes</a:t>
            </a:r>
            <a:r>
              <a:rPr lang="en-US" dirty="0">
                <a:solidFill>
                  <a:srgbClr val="FF0000"/>
                </a:solidFill>
              </a:rPr>
              <a:t> (1964) . 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a reduction in permeability to acid demineralization of enamel .</a:t>
            </a:r>
          </a:p>
          <a:p>
            <a:pPr>
              <a:lnSpc>
                <a:spcPct val="170000"/>
              </a:lnSpc>
            </a:pPr>
            <a:r>
              <a:rPr lang="en-US" dirty="0"/>
              <a:t>coagulation necrosis and degeneration of</a:t>
            </a:r>
            <a:r>
              <a:rPr lang="en-US" i="1" dirty="0"/>
              <a:t> </a:t>
            </a:r>
            <a:r>
              <a:rPr lang="en-US" dirty="0"/>
              <a:t>the odontoblastic layer  without damage to the radicular portion of</a:t>
            </a:r>
            <a:r>
              <a:rPr lang="en-US" i="1" dirty="0"/>
              <a:t> </a:t>
            </a:r>
            <a:r>
              <a:rPr lang="en-US" dirty="0"/>
              <a:t>the pulp.</a:t>
            </a:r>
          </a:p>
          <a:p>
            <a:pPr>
              <a:lnSpc>
                <a:spcPct val="170000"/>
              </a:lnSpc>
            </a:pPr>
            <a:r>
              <a:rPr lang="en-GB" dirty="0"/>
              <a:t>The pulp’s microcirculation after</a:t>
            </a:r>
            <a:r>
              <a:rPr lang="en-GB" baseline="30000" dirty="0"/>
              <a:t> </a:t>
            </a:r>
            <a:r>
              <a:rPr lang="en-GB" dirty="0"/>
              <a:t>irradiation with the Er:YAG laser, shows</a:t>
            </a:r>
            <a:r>
              <a:rPr lang="en-GB" baseline="30000" dirty="0"/>
              <a:t> </a:t>
            </a:r>
            <a:r>
              <a:rPr lang="en-GB" dirty="0"/>
              <a:t>an instant, reversible decrease of blood flow for 3 to 6 min,</a:t>
            </a:r>
            <a:r>
              <a:rPr lang="en-GB" baseline="30000" dirty="0"/>
              <a:t> </a:t>
            </a:r>
            <a:r>
              <a:rPr lang="en-GB" dirty="0"/>
              <a:t>but with no signs of hyperaemic reaction that might be caused</a:t>
            </a:r>
            <a:r>
              <a:rPr lang="en-GB" baseline="30000" dirty="0"/>
              <a:t> </a:t>
            </a:r>
            <a:r>
              <a:rPr lang="en-GB" dirty="0"/>
              <a:t>by heat.</a:t>
            </a:r>
          </a:p>
          <a:p>
            <a:pPr>
              <a:lnSpc>
                <a:spcPct val="170000"/>
              </a:lnSpc>
            </a:pPr>
            <a:endParaRPr lang="en-US" dirty="0"/>
          </a:p>
          <a:p>
            <a:endParaRPr lang="en-GB" dirty="0"/>
          </a:p>
        </p:txBody>
      </p:sp>
      <p:pic>
        <p:nvPicPr>
          <p:cNvPr id="4" name="Picture 3" descr="F:\laser surgery.jpg">
            <a:extLst>
              <a:ext uri="{FF2B5EF4-FFF2-40B4-BE49-F238E27FC236}">
                <a16:creationId xmlns:a16="http://schemas.microsoft.com/office/drawing/2014/main" id="{D7D68568-36B4-481D-9021-067FC6F7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29091" y="164217"/>
            <a:ext cx="2933700" cy="2419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503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B5AE-1021-456B-BC64-9681CDD5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03"/>
            <a:ext cx="10515600" cy="1115736"/>
          </a:xfrm>
        </p:spPr>
        <p:txBody>
          <a:bodyPr>
            <a:normAutofit fontScale="90000"/>
          </a:bodyPr>
          <a:lstStyle/>
          <a:p>
            <a:r>
              <a:rPr lang="en-US" b="1" cap="all" dirty="0">
                <a:solidFill>
                  <a:schemeClr val="accent1">
                    <a:lumMod val="75000"/>
                  </a:schemeClr>
                </a:solidFill>
              </a:rPr>
              <a:t>Electrosurgery</a:t>
            </a:r>
            <a:r>
              <a:rPr lang="en-US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BD5D2-D005-4202-8A34-278DBEDE7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1497496"/>
            <a:ext cx="11113429" cy="51489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Electrocoagulation is a nonpharmacological hemostatic method  and has been suggested to give favorable results in pulpotomy procedures.</a:t>
            </a:r>
          </a:p>
          <a:p>
            <a:pPr>
              <a:lnSpc>
                <a:spcPct val="110000"/>
              </a:lnSpc>
            </a:pPr>
            <a:r>
              <a:rPr lang="en-US" dirty="0"/>
              <a:t>Electrocoagulation is generally termed as electrosurgery, which includes several types of electrical equipment producing a variety of electrical currents.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US" dirty="0"/>
              <a:t>The steps in the electrosurgical pulpotomy technique are basically the same as those for the </a:t>
            </a:r>
            <a:r>
              <a:rPr lang="en-US" dirty="0" err="1"/>
              <a:t>formocresol</a:t>
            </a:r>
            <a:r>
              <a:rPr lang="en-US" dirty="0"/>
              <a:t> technique; it involves the removal of the coronal pulp tissue. </a:t>
            </a:r>
          </a:p>
          <a:p>
            <a:pPr>
              <a:lnSpc>
                <a:spcPct val="110000"/>
              </a:lnSpc>
            </a:pPr>
            <a:r>
              <a:rPr lang="en-US" dirty="0"/>
              <a:t>Large sterile cotton pellets placed in contact with the pulp, and pressure is applied to obtain </a:t>
            </a:r>
            <a:r>
              <a:rPr lang="en-US" dirty="0" err="1"/>
              <a:t>haemostasis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7737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2257-ADD6-4D5F-A394-C285B82A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334"/>
          </a:xfrm>
        </p:spPr>
        <p:txBody>
          <a:bodyPr/>
          <a:lstStyle/>
          <a:p>
            <a:r>
              <a:rPr lang="en-US" b="1" cap="all" dirty="0">
                <a:solidFill>
                  <a:schemeClr val="accent1">
                    <a:lumMod val="75000"/>
                  </a:schemeClr>
                </a:solidFill>
              </a:rPr>
              <a:t>Electrosurgery</a:t>
            </a:r>
            <a:endParaRPr lang="en-GB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0B46B-6E4F-41C3-82C4-9C8C6E2F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2" y="1690688"/>
            <a:ext cx="10986819" cy="497515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3400" dirty="0"/>
              <a:t>Dental electrode is used to deliver the high frequency  electrical current.</a:t>
            </a:r>
          </a:p>
          <a:p>
            <a:pPr algn="just">
              <a:lnSpc>
                <a:spcPct val="120000"/>
              </a:lnSpc>
            </a:pPr>
            <a:r>
              <a:rPr lang="en-US" sz="3400" dirty="0"/>
              <a:t>This is applied to the pulpal stump for 1 second, followed by a cool-down period of 5 seconds.</a:t>
            </a:r>
          </a:p>
          <a:p>
            <a:pPr algn="just">
              <a:lnSpc>
                <a:spcPct val="120000"/>
              </a:lnSpc>
            </a:pPr>
            <a:r>
              <a:rPr lang="en-US" sz="3400" dirty="0"/>
              <a:t> Thus heat and electrical transfer are minimized by keeping the electrode as far away from the pulpal stump and tooth structure as possible</a:t>
            </a:r>
          </a:p>
          <a:p>
            <a:pPr algn="just">
              <a:lnSpc>
                <a:spcPct val="120000"/>
              </a:lnSpc>
            </a:pPr>
            <a:r>
              <a:rPr lang="en-US" sz="3400" dirty="0"/>
              <a:t>When the procedure is then properly performed, the pulpal stumps appear dry and completely blackened. The chamber is filled with ZOE placed directly against the pulpal stumps.</a:t>
            </a:r>
          </a:p>
          <a:p>
            <a:pPr algn="just">
              <a:lnSpc>
                <a:spcPct val="120000"/>
              </a:lnSpc>
            </a:pPr>
            <a:r>
              <a:rPr lang="en-US" sz="3400" dirty="0"/>
              <a:t>Electrosugery is fast.</a:t>
            </a:r>
          </a:p>
          <a:p>
            <a:pPr algn="just">
              <a:lnSpc>
                <a:spcPct val="120000"/>
              </a:lnSpc>
            </a:pPr>
            <a:r>
              <a:rPr lang="en-US" sz="3400" dirty="0"/>
              <a:t>It has no undesirable local or systemic effects</a:t>
            </a:r>
            <a:endParaRPr lang="en-GB" sz="3400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0326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09CC-9FAA-4705-A0B1-233EB4CF1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primary teeth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016A7-9C87-49AE-89F9-725E4C7EB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/>
              <a:t>Treatment Options</a:t>
            </a:r>
          </a:p>
          <a:p>
            <a:r>
              <a:rPr lang="en-GB" sz="4000" dirty="0"/>
              <a:t>Pulpectomy </a:t>
            </a:r>
          </a:p>
          <a:p>
            <a:r>
              <a:rPr lang="en-GB" sz="4000" dirty="0"/>
              <a:t>Extraction </a:t>
            </a:r>
          </a:p>
        </p:txBody>
      </p:sp>
    </p:spTree>
    <p:extLst>
      <p:ext uri="{BB962C8B-B14F-4D97-AF65-F5344CB8AC3E}">
        <p14:creationId xmlns:p14="http://schemas.microsoft.com/office/powerpoint/2010/main" val="6830100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359A-80E8-4221-A136-56C4C3876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primary teeth- Pulpectomy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694E-2F79-424A-9C93-A78D3D30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1690689"/>
            <a:ext cx="11000887" cy="5019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omic Sans MS" pitchFamily="66" charset="0"/>
              </a:rPr>
              <a:t>Pulpectomy is a procedure that is performed in primary teeth when both the coronal and the radicular pulp tissue show clinical evidence of infection.</a:t>
            </a:r>
            <a:endParaRPr lang="en-GB" dirty="0">
              <a:latin typeface="Comic Sans MS" pitchFamily="66" charset="0"/>
            </a:endParaRPr>
          </a:p>
          <a:p>
            <a:pPr marL="365760" indent="-256032">
              <a:lnSpc>
                <a:spcPct val="120000"/>
              </a:lnSpc>
              <a:buNone/>
              <a:defRPr/>
            </a:pPr>
            <a:endParaRPr lang="en-US" b="1" u="sng" dirty="0">
              <a:latin typeface="Comic Sans MS" pitchFamily="66" charset="0"/>
            </a:endParaRPr>
          </a:p>
          <a:p>
            <a:pPr marL="365760" indent="-256032">
              <a:lnSpc>
                <a:spcPct val="120000"/>
              </a:lnSpc>
              <a:buNone/>
              <a:defRPr/>
            </a:pPr>
            <a:r>
              <a:rPr lang="en-US" b="1" u="sng" dirty="0">
                <a:latin typeface="Comic Sans MS" pitchFamily="66" charset="0"/>
              </a:rPr>
              <a:t>Indications</a:t>
            </a:r>
            <a:endParaRPr lang="en-GB" dirty="0">
              <a:latin typeface="Comic Sans MS" pitchFamily="66" charset="0"/>
            </a:endParaRPr>
          </a:p>
          <a:p>
            <a:pPr marL="365760" indent="-256032">
              <a:lnSpc>
                <a:spcPct val="120000"/>
              </a:lnSpc>
              <a:buNone/>
              <a:defRPr/>
            </a:pPr>
            <a:r>
              <a:rPr lang="en-US" b="1" dirty="0">
                <a:latin typeface="Comic Sans MS" pitchFamily="66" charset="0"/>
              </a:rPr>
              <a:t>Clinical</a:t>
            </a:r>
            <a:endParaRPr lang="en-GB" dirty="0">
              <a:latin typeface="Comic Sans MS" pitchFamily="66" charset="0"/>
            </a:endParaRPr>
          </a:p>
          <a:p>
            <a:pPr marL="109728" indent="0">
              <a:lnSpc>
                <a:spcPct val="120000"/>
              </a:lnSpc>
              <a:buNone/>
              <a:defRPr/>
            </a:pPr>
            <a:r>
              <a:rPr lang="en-US" dirty="0">
                <a:latin typeface="Comic Sans MS" pitchFamily="66" charset="0"/>
              </a:rPr>
              <a:t>- History of spontaneous pain generally occurring at night</a:t>
            </a:r>
            <a:endParaRPr lang="en-GB" dirty="0">
              <a:latin typeface="Comic Sans MS" pitchFamily="66" charset="0"/>
            </a:endParaRPr>
          </a:p>
          <a:p>
            <a:pPr marL="109728" indent="0">
              <a:lnSpc>
                <a:spcPct val="120000"/>
              </a:lnSpc>
              <a:buNone/>
              <a:defRPr/>
            </a:pPr>
            <a:r>
              <a:rPr lang="en-US" dirty="0">
                <a:latin typeface="Comic Sans MS" pitchFamily="66" charset="0"/>
              </a:rPr>
              <a:t>- Presence of intraoral swelling or sinus</a:t>
            </a:r>
            <a:endParaRPr lang="en-GB" dirty="0">
              <a:latin typeface="Comic Sans MS" pitchFamily="66" charset="0"/>
            </a:endParaRPr>
          </a:p>
          <a:p>
            <a:pPr marL="109728" indent="0">
              <a:lnSpc>
                <a:spcPct val="120000"/>
              </a:lnSpc>
              <a:buNone/>
              <a:defRPr/>
            </a:pPr>
            <a:r>
              <a:rPr lang="en-US" dirty="0">
                <a:latin typeface="Comic Sans MS" pitchFamily="66" charset="0"/>
              </a:rPr>
              <a:t>- Excessive hemorrhage at site of amputation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9216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313A-30F5-4381-8675-1E86A856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primary teeth- Pulpectomy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9D878-DB53-4B3A-A821-3DA53D987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109728" indent="0">
              <a:lnSpc>
                <a:spcPct val="120000"/>
              </a:lnSpc>
              <a:buNone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Mild to moderate tooth mobility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buNone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Clinically evident carious exposure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>
              <a:lnSpc>
                <a:spcPct val="120000"/>
              </a:lnSpc>
              <a:buNone/>
              <a:defRPr/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>
              <a:lnSpc>
                <a:spcPct val="120000"/>
              </a:lnSpc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Radiographic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buNone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Deep carious lesion extending to the pulp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buNone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periapical/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interradicular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radioluscency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evident on radiograph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buNone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Pathologic root resorption not involving more than 1/3 of the root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12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7FC5-2BFB-30CA-A9A6-8D982D35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151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EVALUATION OF TREATMENT PROGNOSIS BEFORE PULP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1C211-C397-C3E7-E32D-FCC67D17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1513"/>
            <a:ext cx="10515600" cy="587648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800" b="0" i="0" u="none" strike="noStrike" dirty="0">
                <a:latin typeface="Arial Black" panose="020B0A04020102020204" pitchFamily="34" charset="0"/>
              </a:rPr>
              <a:t>1.</a:t>
            </a:r>
            <a:r>
              <a:rPr lang="en-US" sz="2800" b="0" i="0" u="none" strike="noStrike" baseline="0" dirty="0">
                <a:latin typeface="StoneSerif"/>
              </a:rPr>
              <a:t> </a:t>
            </a:r>
            <a:r>
              <a:rPr lang="en-US" sz="2800" b="0" i="0" u="none" strike="noStrike" baseline="0" dirty="0">
                <a:latin typeface="Arial Black" panose="020B0A04020102020204" pitchFamily="34" charset="0"/>
              </a:rPr>
              <a:t>The level of patient and parent cooperation and motivation in receiving the treatment</a:t>
            </a:r>
          </a:p>
          <a:p>
            <a:pPr algn="l"/>
            <a:r>
              <a:rPr lang="en-US" sz="2800" b="0" i="0" u="none" strike="noStrike" baseline="0" dirty="0">
                <a:latin typeface="Arial Black" panose="020B0A04020102020204" pitchFamily="34" charset="0"/>
              </a:rPr>
              <a:t>2. The level of patient and parent desire and motivation in maintaining oral health and hygiene</a:t>
            </a:r>
          </a:p>
          <a:p>
            <a:pPr algn="l"/>
            <a:r>
              <a:rPr lang="en-US" sz="2800" b="0" i="0" u="none" strike="noStrike" baseline="0" dirty="0">
                <a:latin typeface="Arial Black" panose="020B0A04020102020204" pitchFamily="34" charset="0"/>
              </a:rPr>
              <a:t>3. The caries activity of the patient and the overall prognosis of oral rehabilitation</a:t>
            </a:r>
          </a:p>
          <a:p>
            <a:pPr algn="l"/>
            <a:r>
              <a:rPr lang="en-US" sz="2800" b="0" i="0" u="none" strike="noStrike" baseline="0" dirty="0">
                <a:latin typeface="Arial Black" panose="020B0A04020102020204" pitchFamily="34" charset="0"/>
              </a:rPr>
              <a:t>4. The stage of dental development of the patient</a:t>
            </a:r>
          </a:p>
          <a:p>
            <a:pPr algn="l"/>
            <a:r>
              <a:rPr lang="en-US" sz="2800" b="0" i="0" u="none" strike="noStrike" baseline="0" dirty="0">
                <a:latin typeface="Arial Black" panose="020B0A04020102020204" pitchFamily="34" charset="0"/>
              </a:rPr>
              <a:t>5. The degree of difficulty anticipated in adequately performing the pulp therapy (instrumentation) in the particular case</a:t>
            </a:r>
          </a:p>
          <a:p>
            <a:pPr algn="l"/>
            <a:r>
              <a:rPr lang="en-US" sz="2800" b="0" i="0" u="none" strike="noStrike" baseline="0" dirty="0">
                <a:latin typeface="Arial Black" panose="020B0A04020102020204" pitchFamily="34" charset="0"/>
              </a:rPr>
              <a:t>6. Space management issues resulting from previous extractions, preexisting malocclusion, ankylosis, congenitally missing teeth, and space loss caused by the extensive carious destruction of teeth and subsequent drifting</a:t>
            </a:r>
          </a:p>
          <a:p>
            <a:pPr algn="l"/>
            <a:r>
              <a:rPr lang="en-US" sz="2800" b="0" i="0" u="none" strike="noStrike" baseline="0" dirty="0">
                <a:latin typeface="Arial Black" panose="020B0A04020102020204" pitchFamily="34" charset="0"/>
              </a:rPr>
              <a:t>7. Excessive extrusion of the </a:t>
            </a:r>
            <a:r>
              <a:rPr lang="en-US" sz="2800" b="0" i="0" u="none" strike="noStrike" baseline="0" dirty="0" err="1">
                <a:latin typeface="Arial Black" panose="020B0A04020102020204" pitchFamily="34" charset="0"/>
              </a:rPr>
              <a:t>pulpally</a:t>
            </a:r>
            <a:r>
              <a:rPr lang="en-US" sz="2800" b="0" i="0" u="none" strike="noStrike" baseline="0" dirty="0">
                <a:latin typeface="Arial Black" panose="020B0A04020102020204" pitchFamily="34" charset="0"/>
              </a:rPr>
              <a:t> involved tooth resulting from the absence of opposing teeth</a:t>
            </a:r>
          </a:p>
          <a:p>
            <a:pPr marL="0" indent="0" algn="l">
              <a:buNone/>
            </a:pPr>
            <a:r>
              <a:rPr lang="en-US" dirty="0">
                <a:latin typeface="Arial Black" panose="020B0A04020102020204" pitchFamily="34" charset="0"/>
              </a:rPr>
              <a:t>      (</a:t>
            </a:r>
            <a:r>
              <a:rPr lang="en-US" sz="2200" b="1" i="1" dirty="0">
                <a:latin typeface="Arial Black" panose="020B0A04020102020204" pitchFamily="34" charset="0"/>
              </a:rPr>
              <a:t>McDonald and Avery’s Dentistry for the child and Adolescent 9</a:t>
            </a:r>
            <a:r>
              <a:rPr lang="en-US" sz="2200" b="1" i="1" baseline="30000" dirty="0">
                <a:latin typeface="Arial Black" panose="020B0A04020102020204" pitchFamily="34" charset="0"/>
              </a:rPr>
              <a:t>th</a:t>
            </a:r>
            <a:r>
              <a:rPr lang="en-US" sz="2200" b="1" i="1" dirty="0">
                <a:latin typeface="Arial Black" panose="020B0A04020102020204" pitchFamily="34" charset="0"/>
              </a:rPr>
              <a:t> Ed</a:t>
            </a:r>
            <a:r>
              <a:rPr lang="en-US" dirty="0"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88336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1668-3F04-4B17-935D-1A8FCD4E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primary teeth- Pulpectomy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C9F0A-B515-4059-955E-137579119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90688"/>
            <a:ext cx="10972751" cy="5041416"/>
          </a:xfrm>
        </p:spPr>
        <p:txBody>
          <a:bodyPr>
            <a:normAutofit fontScale="92500"/>
          </a:bodyPr>
          <a:lstStyle/>
          <a:p>
            <a:pPr marL="109728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600" b="1" dirty="0">
                <a:latin typeface="Comic Sans MS" pitchFamily="66" charset="0"/>
              </a:rPr>
              <a:t> Technique:  </a:t>
            </a:r>
          </a:p>
          <a:p>
            <a:pPr marL="109728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dirty="0">
                <a:latin typeface="Comic Sans MS" pitchFamily="66" charset="0"/>
              </a:rPr>
              <a:t>-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Anesthetize the area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Tooth isolation with rubber dam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Access cavity preparation and caries removal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Pulp chamber is debrided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Radicular pulp is removed with fine barbed broaches or files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Cleaning and shaping of the canals is done preferably with K files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Working length is kept 1 -1.5mm short of the radiographic apex starting with a small file (size 10) and progressing sequentially to a larger file (size 35).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5747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260D-7EE9-43D0-B8F5-909AA43C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835"/>
          </a:xfrm>
        </p:spPr>
        <p:txBody>
          <a:bodyPr>
            <a:noAutofit/>
          </a:bodyPr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primary teeth- Pulpectomy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940AC-D3B4-4022-B32A-3B82CED9C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582"/>
            <a:ext cx="10866071" cy="5169775"/>
          </a:xfrm>
        </p:spPr>
        <p:txBody>
          <a:bodyPr>
            <a:normAutofit lnSpcReduction="10000"/>
          </a:bodyPr>
          <a:lstStyle/>
          <a:p>
            <a:pPr marL="452628" indent="-342900">
              <a:lnSpc>
                <a:spcPct val="100000"/>
              </a:lnSpc>
              <a:buFontTx/>
              <a:buChar char="-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Continuous irrigation using sodium hypochlorite during cleaning must be maintained.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628" indent="-342900">
              <a:lnSpc>
                <a:spcPct val="100000"/>
              </a:lnSpc>
              <a:buFontTx/>
              <a:buChar char="-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canal debridement with instruments, the canals are again irrigated with sodium hypochlorite and are then dried with sterile paper points.</a:t>
            </a:r>
          </a:p>
          <a:p>
            <a:pPr marL="109728" indent="0">
              <a:lnSpc>
                <a:spcPct val="100000"/>
              </a:lnSpc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canals are filled with zinc oxide eugenol paste ( a resorbable material) using a pressure syringe or in increments using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lentulo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spiral or reamer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00000"/>
              </a:lnSpc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An intraoral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pericipical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radiograph is taken to evaluate the quality of filling.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00000"/>
              </a:lnSpc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The tooth is restored to function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628" indent="-342900">
              <a:lnSpc>
                <a:spcPct val="150000"/>
              </a:lnSpc>
              <a:buFontTx/>
              <a:buChar char="-"/>
              <a:defRPr/>
            </a:pPr>
            <a:endParaRPr lang="en-GB" dirty="0">
              <a:latin typeface="Comic Sans MS" pitchFamily="66" charset="0"/>
            </a:endParaRPr>
          </a:p>
          <a:p>
            <a:pPr marL="109728" indent="0">
              <a:lnSpc>
                <a:spcPct val="150000"/>
              </a:lnSpc>
              <a:buFont typeface="Arial" pitchFamily="34" charset="0"/>
              <a:buNone/>
              <a:defRPr/>
            </a:pPr>
            <a:endParaRPr lang="en-GB" dirty="0">
              <a:latin typeface="Comic Sans M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0174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577B-073E-4CC6-BCC0-31DFF59C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primary teeth- Pulpectomy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95BE5-7FD5-4B75-AE16-8F7785495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/>
              <a:t>Criteria for ideal pulpectomy  root filling material: </a:t>
            </a:r>
          </a:p>
          <a:p>
            <a:pPr>
              <a:defRPr/>
            </a:pPr>
            <a:r>
              <a:rPr lang="en-US" dirty="0"/>
              <a:t>Antiseptic</a:t>
            </a:r>
          </a:p>
          <a:p>
            <a:pPr>
              <a:defRPr/>
            </a:pPr>
            <a:r>
              <a:rPr lang="en-US" dirty="0"/>
              <a:t>Resorbable</a:t>
            </a:r>
          </a:p>
          <a:p>
            <a:pPr>
              <a:defRPr/>
            </a:pPr>
            <a:r>
              <a:rPr lang="en-US" dirty="0"/>
              <a:t>Harmless to adjacent tooth germ</a:t>
            </a:r>
          </a:p>
          <a:p>
            <a:pPr>
              <a:defRPr/>
            </a:pPr>
            <a:r>
              <a:rPr lang="en-US" dirty="0"/>
              <a:t>Radiopaque</a:t>
            </a:r>
          </a:p>
          <a:p>
            <a:pPr>
              <a:defRPr/>
            </a:pPr>
            <a:r>
              <a:rPr lang="en-US" dirty="0"/>
              <a:t>Easily inserted</a:t>
            </a:r>
          </a:p>
          <a:p>
            <a:pPr>
              <a:defRPr/>
            </a:pPr>
            <a:r>
              <a:rPr lang="en-US" dirty="0"/>
              <a:t>Easily removed</a:t>
            </a:r>
          </a:p>
          <a:p>
            <a:pPr>
              <a:defRPr/>
            </a:pPr>
            <a:r>
              <a:rPr lang="en-US" dirty="0"/>
              <a:t>biocompatible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226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1EB6-2018-44A7-96CF-AE7A4360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102"/>
          </a:xfrm>
        </p:spPr>
        <p:txBody>
          <a:bodyPr>
            <a:noAutofit/>
          </a:bodyPr>
          <a:lstStyle/>
          <a:p>
            <a:r>
              <a:rPr lang="en-GB" sz="4000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primary teeth- Pulpectomy (</a:t>
            </a:r>
            <a:r>
              <a:rPr lang="en-US" sz="4000" b="1" cap="all" dirty="0">
                <a:solidFill>
                  <a:schemeClr val="accent1">
                    <a:lumMod val="75000"/>
                  </a:schemeClr>
                </a:solidFill>
              </a:rPr>
              <a:t>Root filling materials )</a:t>
            </a:r>
            <a:br>
              <a:rPr lang="en-US" sz="4000" b="1" cap="all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40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3F94D-55E4-4E52-AC46-3455BB205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78" y="1448972"/>
            <a:ext cx="10312793" cy="5303520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/>
              <a:t>1) Zinc oxide Eugenol; </a:t>
            </a:r>
            <a:r>
              <a:rPr lang="en-US" dirty="0"/>
              <a:t>most commonly used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b="1" dirty="0"/>
              <a:t>2) Calcium hydroxide Ca(OH)2</a:t>
            </a:r>
            <a:r>
              <a:rPr lang="en-US" dirty="0"/>
              <a:t>: biocompatible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b="1" dirty="0"/>
              <a:t>3) </a:t>
            </a:r>
            <a:r>
              <a:rPr lang="en-US" b="1" dirty="0" err="1"/>
              <a:t>Kri</a:t>
            </a:r>
            <a:r>
              <a:rPr lang="en-US" b="1" dirty="0"/>
              <a:t> 1 paste</a:t>
            </a:r>
          </a:p>
          <a:p>
            <a:pPr>
              <a:defRPr/>
            </a:pPr>
            <a:r>
              <a:rPr lang="en-US" dirty="0"/>
              <a:t>Formula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	- Chlorophenol 2.02%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	- Camphor 4.86%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	- Menthol 1.215%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	- Iodoform 80.80%</a:t>
            </a:r>
          </a:p>
          <a:p>
            <a:pPr>
              <a:defRPr/>
            </a:pPr>
            <a:r>
              <a:rPr lang="en-US" dirty="0"/>
              <a:t>Action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	- Highly resorbable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	- Bactericidal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	- Healthy tissue ingrowth at apex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	- Success rate </a:t>
            </a:r>
            <a:r>
              <a:rPr lang="en-US" dirty="0" err="1"/>
              <a:t>kri</a:t>
            </a:r>
            <a:r>
              <a:rPr lang="en-US" dirty="0"/>
              <a:t> 1 84% vs.  ZOE 65%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3640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5CA6AA-B8DD-4910-B2B6-DED80D32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225"/>
          </a:xfrm>
        </p:spPr>
        <p:txBody>
          <a:bodyPr>
            <a:normAutofit fontScale="90000"/>
          </a:bodyPr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primary teeth- Pulpectomy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65E1-0070-497D-AB10-4B6595AAB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9531" y="2438399"/>
            <a:ext cx="8939712" cy="3851256"/>
          </a:xfrm>
        </p:spPr>
        <p:txBody>
          <a:bodyPr>
            <a:normAutofit/>
          </a:bodyPr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en-US" b="1" dirty="0"/>
              <a:t>4)</a:t>
            </a:r>
            <a:r>
              <a:rPr lang="en-US" b="1" dirty="0" err="1"/>
              <a:t>Vitapex</a:t>
            </a:r>
            <a:endParaRPr lang="en-US" b="1" dirty="0"/>
          </a:p>
          <a:p>
            <a:pPr algn="just">
              <a:defRPr/>
            </a:pPr>
            <a:r>
              <a:rPr lang="en-US" dirty="0"/>
              <a:t>Iodoform</a:t>
            </a:r>
          </a:p>
          <a:p>
            <a:pPr algn="just">
              <a:defRPr/>
            </a:pPr>
            <a:r>
              <a:rPr lang="en-US" dirty="0"/>
              <a:t>Ca(OH)2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n-US" b="1" dirty="0"/>
              <a:t>6)</a:t>
            </a:r>
            <a:r>
              <a:rPr lang="en-US" b="1" dirty="0" err="1"/>
              <a:t>Endoflas</a:t>
            </a:r>
            <a:endParaRPr lang="en-US" b="1" dirty="0"/>
          </a:p>
          <a:p>
            <a:pPr algn="just">
              <a:defRPr/>
            </a:pPr>
            <a:r>
              <a:rPr lang="en-US" dirty="0"/>
              <a:t>Iodoform</a:t>
            </a:r>
          </a:p>
          <a:p>
            <a:pPr algn="just">
              <a:defRPr/>
            </a:pPr>
            <a:r>
              <a:rPr lang="en-US" dirty="0"/>
              <a:t>Ca(OH)2</a:t>
            </a:r>
          </a:p>
          <a:p>
            <a:pPr algn="just">
              <a:defRPr/>
            </a:pPr>
            <a:r>
              <a:rPr lang="en-US" dirty="0"/>
              <a:t>Zinc oxide</a:t>
            </a:r>
          </a:p>
          <a:p>
            <a:pPr algn="just">
              <a:defRPr/>
            </a:pPr>
            <a:endParaRPr lang="en-US" dirty="0"/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8CCBB6-9D59-417F-8385-D09604B24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82" y="2438399"/>
            <a:ext cx="5384689" cy="3851256"/>
          </a:xfrm>
        </p:spPr>
        <p:txBody>
          <a:bodyPr>
            <a:normAutofit/>
          </a:bodyPr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en-US" b="1" dirty="0"/>
              <a:t>5)</a:t>
            </a:r>
            <a:r>
              <a:rPr lang="en-US" b="1" dirty="0" err="1"/>
              <a:t>Maisto’s</a:t>
            </a:r>
            <a:r>
              <a:rPr lang="en-US" b="1" dirty="0"/>
              <a:t> paste</a:t>
            </a:r>
          </a:p>
          <a:p>
            <a:pPr algn="just">
              <a:defRPr/>
            </a:pPr>
            <a:r>
              <a:rPr lang="en-US" dirty="0"/>
              <a:t>Iodoform</a:t>
            </a:r>
          </a:p>
          <a:p>
            <a:pPr algn="just">
              <a:defRPr/>
            </a:pPr>
            <a:r>
              <a:rPr lang="en-US" dirty="0" err="1"/>
              <a:t>Parachlorophenol</a:t>
            </a:r>
            <a:endParaRPr lang="en-US" dirty="0"/>
          </a:p>
          <a:p>
            <a:pPr algn="just">
              <a:defRPr/>
            </a:pPr>
            <a:r>
              <a:rPr lang="en-US" dirty="0"/>
              <a:t>Camphor-</a:t>
            </a:r>
            <a:r>
              <a:rPr lang="en-US" dirty="0" err="1"/>
              <a:t>methol</a:t>
            </a:r>
            <a:endParaRPr lang="en-US" dirty="0"/>
          </a:p>
          <a:p>
            <a:pPr marL="0" indent="0" algn="just">
              <a:buFont typeface="Arial" pitchFamily="34" charset="0"/>
              <a:buNone/>
              <a:defRPr/>
            </a:pPr>
            <a:r>
              <a:rPr lang="en-US" b="1" dirty="0"/>
              <a:t>7)Ledermix</a:t>
            </a:r>
          </a:p>
          <a:p>
            <a:pPr algn="just">
              <a:defRPr/>
            </a:pPr>
            <a:r>
              <a:rPr lang="en-US" dirty="0" err="1"/>
              <a:t>Dimethylchlorotetracycline</a:t>
            </a:r>
            <a:endParaRPr lang="en-US" dirty="0"/>
          </a:p>
          <a:p>
            <a:pPr algn="just">
              <a:defRPr/>
            </a:pPr>
            <a:r>
              <a:rPr lang="en-US" dirty="0"/>
              <a:t>triamcinolone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3223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4D7A12-F10E-4A00-A280-0BB58861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cap="all" dirty="0">
                <a:solidFill>
                  <a:schemeClr val="accent1">
                    <a:lumMod val="75000"/>
                  </a:schemeClr>
                </a:solidFill>
              </a:rPr>
              <a:t>Vital pulp therapy for young permanent teeth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EEAC7-E98C-4BAA-94DB-C17AAA0CE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672" y="1934817"/>
            <a:ext cx="10515599" cy="4678018"/>
          </a:xfrm>
        </p:spPr>
        <p:txBody>
          <a:bodyPr>
            <a:normAutofit/>
          </a:bodyPr>
          <a:lstStyle/>
          <a:p>
            <a:r>
              <a:rPr lang="en-GB" sz="3600" dirty="0"/>
              <a:t>Protective base </a:t>
            </a:r>
          </a:p>
          <a:p>
            <a:r>
              <a:rPr lang="en-GB" sz="3600" dirty="0"/>
              <a:t>Indirect pulp therapy</a:t>
            </a:r>
          </a:p>
          <a:p>
            <a:r>
              <a:rPr lang="en-GB" sz="3600" dirty="0"/>
              <a:t>Direct pulp capping</a:t>
            </a:r>
          </a:p>
          <a:p>
            <a:r>
              <a:rPr lang="en-GB" sz="3600" dirty="0"/>
              <a:t>Pulpotomy</a:t>
            </a:r>
          </a:p>
          <a:p>
            <a:r>
              <a:rPr lang="en-GB" sz="3600" dirty="0"/>
              <a:t>Partial pulpotomy (</a:t>
            </a:r>
            <a:r>
              <a:rPr lang="en-GB" sz="3600" dirty="0" err="1"/>
              <a:t>Cvek</a:t>
            </a:r>
            <a:r>
              <a:rPr lang="en-GB" sz="3600" dirty="0"/>
              <a:t> pulpotomy)</a:t>
            </a:r>
          </a:p>
          <a:p>
            <a:r>
              <a:rPr lang="en-GB" sz="3600" dirty="0" err="1"/>
              <a:t>Apexogenesis</a:t>
            </a:r>
            <a:r>
              <a:rPr lang="en-GB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572741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5FF-E46D-400E-A26C-0BFB2AE7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cap="all" dirty="0">
                <a:solidFill>
                  <a:schemeClr val="accent1">
                    <a:lumMod val="75000"/>
                  </a:schemeClr>
                </a:solidFill>
              </a:rPr>
              <a:t>Vital pulp therapy for young permanent teeth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8296C-8B26-43A2-9A5A-E76AC922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672" y="1974574"/>
            <a:ext cx="10515600" cy="47497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Pulpotomy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Same procedure as vital pulpotomy in primary teeth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Materials used are </a:t>
            </a:r>
            <a:r>
              <a:rPr lang="en-GB" b="1" dirty="0"/>
              <a:t>Ca(OH)2, MTA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 err="1"/>
              <a:t>Apexogenesis</a:t>
            </a:r>
            <a:r>
              <a:rPr lang="en-GB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Removal of coronal portion of vital pulp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Placement of material to preserve radicular vitality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To encourage continued root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Same procedure as pulpotomy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Material Ca(OH)2,  MTA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9489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FD1F-4416-4DD6-AA90-6843396A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Vital pulp therapy for young permanent teeth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DBC38-E398-4B61-B8D5-DAF69DA5D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582"/>
            <a:ext cx="10866072" cy="5120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Cvek</a:t>
            </a:r>
            <a:r>
              <a:rPr lang="en-US" b="1" dirty="0"/>
              <a:t> Pulpotomy:</a:t>
            </a:r>
          </a:p>
          <a:p>
            <a:pPr marL="0" indent="0"/>
            <a:r>
              <a:rPr lang="en-US" dirty="0" err="1"/>
              <a:t>Cvek</a:t>
            </a:r>
            <a:r>
              <a:rPr lang="en-US" dirty="0"/>
              <a:t> 1978 proved that the depth of inflammation in traumatic exposures does not exceed 2mm by experimenting on monkey pulps.</a:t>
            </a:r>
          </a:p>
          <a:p>
            <a:pPr marL="0" indent="0"/>
            <a:r>
              <a:rPr lang="en-US" dirty="0"/>
              <a:t> Histological examination revealed that none of the pulps had inflammation deeper than 2mm. </a:t>
            </a:r>
          </a:p>
          <a:p>
            <a:pPr marL="0" indent="0"/>
            <a:r>
              <a:rPr lang="en-US" dirty="0"/>
              <a:t> it is not necessary to remove more than 2mm of vital pulp tissue to promote healing. The exposed vital pulp has strong powers of resistance. </a:t>
            </a:r>
          </a:p>
          <a:p>
            <a:pPr marL="0" indent="0">
              <a:buNone/>
            </a:pPr>
            <a:r>
              <a:rPr lang="en-US" b="1" dirty="0"/>
              <a:t>Advantages of the </a:t>
            </a:r>
            <a:r>
              <a:rPr lang="en-US" b="1" dirty="0" err="1"/>
              <a:t>Cvek</a:t>
            </a:r>
            <a:r>
              <a:rPr lang="en-US" b="1" dirty="0"/>
              <a:t> pulpotomy include the following</a:t>
            </a:r>
            <a:r>
              <a:rPr lang="en-US" dirty="0"/>
              <a:t>:</a:t>
            </a:r>
          </a:p>
          <a:p>
            <a:pPr marL="0" indent="0"/>
            <a:r>
              <a:rPr lang="en-US" dirty="0"/>
              <a:t> Increased healing potential due to preserved pulp</a:t>
            </a:r>
          </a:p>
          <a:p>
            <a:pPr marL="0" indent="0"/>
            <a:r>
              <a:rPr lang="en-US" dirty="0"/>
              <a:t>It allows continuation of normal development of tooth.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6838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B267-AEE1-4EEE-BA5F-31B85ED6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238"/>
          </a:xfrm>
        </p:spPr>
        <p:txBody>
          <a:bodyPr>
            <a:normAutofit/>
          </a:bodyPr>
          <a:lstStyle/>
          <a:p>
            <a:r>
              <a:rPr lang="en-GB" sz="3600" cap="all" dirty="0">
                <a:solidFill>
                  <a:schemeClr val="accent1">
                    <a:lumMod val="75000"/>
                  </a:schemeClr>
                </a:solidFill>
              </a:rPr>
              <a:t>Vital pulp therapy for young permanent teeth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A12B-2234-436C-9E20-B0E46AC39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672" y="1561514"/>
            <a:ext cx="10515599" cy="4951828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The tooth retains its natural </a:t>
            </a:r>
            <a:r>
              <a:rPr lang="en-US" sz="3000" dirty="0" err="1"/>
              <a:t>colour</a:t>
            </a:r>
            <a:r>
              <a:rPr lang="en-US" sz="3000" dirty="0"/>
              <a:t> and translucency.  </a:t>
            </a:r>
          </a:p>
          <a:p>
            <a:r>
              <a:rPr lang="en-US" sz="3000" dirty="0"/>
              <a:t>It preserves cell rich coronal pulp tissue with better healing potentials than total pulpotomy.</a:t>
            </a:r>
          </a:p>
          <a:p>
            <a:r>
              <a:rPr lang="en-US" sz="3000" dirty="0"/>
              <a:t>Maintains pulp test response</a:t>
            </a:r>
          </a:p>
          <a:p>
            <a:r>
              <a:rPr lang="en-US" sz="3000" dirty="0"/>
              <a:t>Allows physiologic apposition of cervical dentin</a:t>
            </a:r>
          </a:p>
          <a:p>
            <a:pPr>
              <a:buNone/>
            </a:pPr>
            <a:r>
              <a:rPr lang="en-US" sz="3000" dirty="0">
                <a:solidFill>
                  <a:srgbClr val="FF0000"/>
                </a:solidFill>
              </a:rPr>
              <a:t>   </a:t>
            </a:r>
            <a:r>
              <a:rPr lang="en-US" sz="3000" b="1" dirty="0"/>
              <a:t>Procedure:- </a:t>
            </a:r>
          </a:p>
          <a:p>
            <a:r>
              <a:rPr lang="en-US" sz="3000" dirty="0"/>
              <a:t>A no 330 bur is used to amputate 2mm of coronal pulp.</a:t>
            </a:r>
          </a:p>
          <a:p>
            <a:r>
              <a:rPr lang="en-US" sz="3000" dirty="0"/>
              <a:t>Continuous irrigation of amputated pulp with normal saline to achieve </a:t>
            </a:r>
            <a:r>
              <a:rPr lang="en-US" sz="3000" dirty="0" err="1"/>
              <a:t>haemostasis</a:t>
            </a:r>
            <a:endParaRPr lang="en-US" sz="3000" dirty="0"/>
          </a:p>
          <a:p>
            <a:r>
              <a:rPr lang="en-US" sz="3000" dirty="0"/>
              <a:t>Calcium hydroxide dressing is placed</a:t>
            </a:r>
          </a:p>
          <a:p>
            <a:r>
              <a:rPr lang="en-US" sz="3000" dirty="0"/>
              <a:t>Restore to function.</a:t>
            </a:r>
          </a:p>
          <a:p>
            <a:r>
              <a:rPr lang="en-US" sz="3000" dirty="0"/>
              <a:t>Follow -up</a:t>
            </a:r>
            <a:endParaRPr lang="en-GB" sz="3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2550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1C66-3519-4D6E-AAAF-0DB14FD5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young permanent teeth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68F04-1C96-4563-BB8A-061DDD2AB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Apexification </a:t>
            </a:r>
          </a:p>
          <a:p>
            <a:r>
              <a:rPr lang="en-GB" sz="3600" dirty="0"/>
              <a:t>RCT </a:t>
            </a:r>
          </a:p>
        </p:txBody>
      </p:sp>
    </p:spTree>
    <p:extLst>
      <p:ext uri="{BB962C8B-B14F-4D97-AF65-F5344CB8AC3E}">
        <p14:creationId xmlns:p14="http://schemas.microsoft.com/office/powerpoint/2010/main" val="216853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9D75-AD1C-4A40-8A24-40BAE8ACE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668"/>
          </a:xfrm>
        </p:spPr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Types of pulp therapy?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8573F-B3CF-4830-A096-6D848D691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239"/>
            <a:ext cx="10515600" cy="48347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000" dirty="0">
                <a:latin typeface="Arial Black" panose="020B0A04020102020204" pitchFamily="34" charset="0"/>
              </a:rPr>
              <a:t>The type of pulp therapy depends on: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sz="3000" dirty="0">
                <a:latin typeface="Arial Black" panose="020B0A04020102020204" pitchFamily="34" charset="0"/>
              </a:rPr>
              <a:t>1. Vitality of the pulp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sz="3000" b="1" dirty="0">
                <a:latin typeface="Arial Black" panose="020B0A04020102020204" pitchFamily="34" charset="0"/>
              </a:rPr>
              <a:t>2. Clinical diagnoses of the pulp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sz="3000" dirty="0">
                <a:latin typeface="Arial Black" panose="020B0A04020102020204" pitchFamily="34" charset="0"/>
              </a:rPr>
              <a:t>3. Normal (symptom free and responsive to vitality testing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sz="3000" dirty="0">
                <a:latin typeface="Arial Black" panose="020B0A04020102020204" pitchFamily="34" charset="0"/>
              </a:rPr>
              <a:t>4. Reversible pulpitis (pulp is capable of healing)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sz="3000" dirty="0">
                <a:latin typeface="Arial Black" panose="020B0A04020102020204" pitchFamily="34" charset="0"/>
              </a:rPr>
              <a:t>5. Irreversible pulpitis (</a:t>
            </a:r>
            <a:r>
              <a:rPr lang="en-US" sz="3000" dirty="0" err="1">
                <a:latin typeface="Arial Black" panose="020B0A04020102020204" pitchFamily="34" charset="0"/>
              </a:rPr>
              <a:t>inflammed</a:t>
            </a:r>
            <a:r>
              <a:rPr lang="en-US" sz="3000" dirty="0">
                <a:latin typeface="Arial Black" panose="020B0A04020102020204" pitchFamily="34" charset="0"/>
              </a:rPr>
              <a:t> pulp is incapable of healing)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sz="3000" dirty="0">
                <a:latin typeface="Arial Black" panose="020B0A04020102020204" pitchFamily="34" charset="0"/>
              </a:rPr>
              <a:t>6. Necrotic pulp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9212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ABAFF-FCAF-4A79-B68A-754F959F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young permanent teeth- Apexification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D2BEE-6A9D-4637-9E2A-D6A38DE79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305"/>
            <a:ext cx="10866071" cy="5002696"/>
          </a:xfrm>
        </p:spPr>
        <p:txBody>
          <a:bodyPr>
            <a:noAutofit/>
          </a:bodyPr>
          <a:lstStyle/>
          <a:p>
            <a:pPr marL="452628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b="1" dirty="0">
                <a:latin typeface="Comic Sans MS" pitchFamily="66" charset="0"/>
              </a:rPr>
              <a:t>Apexification</a:t>
            </a:r>
            <a:r>
              <a:rPr lang="en-US" dirty="0">
                <a:latin typeface="Comic Sans MS" pitchFamily="66" charset="0"/>
              </a:rPr>
              <a:t> is a method of inducing apical closure in a young permanent tooth by the use of a suitable medicament. </a:t>
            </a:r>
          </a:p>
          <a:p>
            <a:pPr marL="452628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GB" b="1" dirty="0">
                <a:latin typeface="Comic Sans MS" pitchFamily="66" charset="0"/>
              </a:rPr>
              <a:t>Objectives: </a:t>
            </a:r>
          </a:p>
          <a:p>
            <a:pPr marL="452628">
              <a:lnSpc>
                <a:spcPct val="100000"/>
              </a:lnSpc>
              <a:defRPr/>
            </a:pPr>
            <a:r>
              <a:rPr lang="en-GB" dirty="0">
                <a:latin typeface="Comic Sans MS" pitchFamily="66" charset="0"/>
              </a:rPr>
              <a:t>Promote continued apical root development</a:t>
            </a:r>
          </a:p>
          <a:p>
            <a:pPr marL="452628">
              <a:lnSpc>
                <a:spcPct val="100000"/>
              </a:lnSpc>
              <a:defRPr/>
            </a:pPr>
            <a:r>
              <a:rPr lang="en-GB" dirty="0">
                <a:latin typeface="Comic Sans MS" pitchFamily="66" charset="0"/>
              </a:rPr>
              <a:t>Achieve apical closure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60520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055B7-966C-46AA-AC6D-152E93E5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29" y="365126"/>
            <a:ext cx="10866071" cy="1092614"/>
          </a:xfrm>
        </p:spPr>
        <p:txBody>
          <a:bodyPr>
            <a:normAutofit/>
          </a:bodyPr>
          <a:lstStyle/>
          <a:p>
            <a:r>
              <a:rPr lang="en-GB" sz="3200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young permanent teeth- Apexification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E2E4B-CF82-4110-A58E-1C03D27B6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457739"/>
            <a:ext cx="11085342" cy="5280686"/>
          </a:xfrm>
        </p:spPr>
        <p:txBody>
          <a:bodyPr>
            <a:normAutofit/>
          </a:bodyPr>
          <a:lstStyle/>
          <a:p>
            <a:pPr marL="395478" indent="-285750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>
                <a:latin typeface="Comic Sans MS" pitchFamily="66" charset="0"/>
              </a:rPr>
              <a:t> </a:t>
            </a:r>
            <a:r>
              <a:rPr lang="en-US" b="1" u="sng" dirty="0">
                <a:latin typeface="Comic Sans MS" pitchFamily="66" charset="0"/>
              </a:rPr>
              <a:t>Procedure</a:t>
            </a:r>
          </a:p>
          <a:p>
            <a:pPr marL="109728" indent="0">
              <a:lnSpc>
                <a:spcPct val="100000"/>
              </a:lnSpc>
              <a:buNone/>
              <a:defRPr/>
            </a:pPr>
            <a:r>
              <a:rPr lang="en-US" b="1" u="sng" dirty="0">
                <a:latin typeface="Comic Sans MS" pitchFamily="66" charset="0"/>
              </a:rPr>
              <a:t>Ca(OH)2  Frank technique</a:t>
            </a:r>
            <a:endParaRPr lang="en-GB" dirty="0">
              <a:latin typeface="Comic Sans MS" pitchFamily="66" charset="0"/>
            </a:endParaRPr>
          </a:p>
          <a:p>
            <a:pPr marL="452628">
              <a:lnSpc>
                <a:spcPct val="100000"/>
              </a:lnSpc>
              <a:defRPr/>
            </a:pPr>
            <a:r>
              <a:rPr lang="en-US" dirty="0">
                <a:latin typeface="Comic Sans MS" pitchFamily="66" charset="0"/>
              </a:rPr>
              <a:t>Administer L.A</a:t>
            </a:r>
            <a:r>
              <a:rPr lang="en-GB" dirty="0">
                <a:latin typeface="Comic Sans MS" pitchFamily="66" charset="0"/>
              </a:rPr>
              <a:t> and isolate the tooth with rubber dam</a:t>
            </a:r>
          </a:p>
          <a:p>
            <a:pPr marL="452628">
              <a:lnSpc>
                <a:spcPct val="100000"/>
              </a:lnSpc>
              <a:defRPr/>
            </a:pPr>
            <a:r>
              <a:rPr lang="en-GB" dirty="0">
                <a:latin typeface="Comic Sans MS" pitchFamily="66" charset="0"/>
              </a:rPr>
              <a:t>Gain straight access to canal orifice </a:t>
            </a:r>
            <a:endParaRPr lang="en-US" dirty="0">
              <a:latin typeface="Comic Sans MS" pitchFamily="66" charset="0"/>
            </a:endParaRPr>
          </a:p>
          <a:p>
            <a:pPr marL="452628">
              <a:lnSpc>
                <a:spcPct val="120000"/>
              </a:lnSpc>
              <a:defRPr/>
            </a:pPr>
            <a:r>
              <a:rPr lang="en-US" dirty="0">
                <a:latin typeface="Comic Sans MS" pitchFamily="66" charset="0"/>
              </a:rPr>
              <a:t>Extirpate the pulp tissue remnant and irrigate with sodium hypochlorite </a:t>
            </a:r>
            <a:endParaRPr lang="en-GB" dirty="0">
              <a:latin typeface="Comic Sans MS" pitchFamily="66" charset="0"/>
            </a:endParaRPr>
          </a:p>
          <a:p>
            <a:pPr marL="452628">
              <a:lnSpc>
                <a:spcPct val="120000"/>
              </a:lnSpc>
              <a:defRPr/>
            </a:pPr>
            <a:r>
              <a:rPr lang="en-US" dirty="0">
                <a:latin typeface="Comic Sans MS" pitchFamily="66" charset="0"/>
              </a:rPr>
              <a:t>Establish the working length </a:t>
            </a:r>
          </a:p>
          <a:p>
            <a:pPr marL="452628">
              <a:lnSpc>
                <a:spcPct val="120000"/>
              </a:lnSpc>
              <a:defRPr/>
            </a:pPr>
            <a:r>
              <a:rPr lang="en-US" dirty="0">
                <a:latin typeface="Comic Sans MS" pitchFamily="66" charset="0"/>
              </a:rPr>
              <a:t>Dry the canal with paper points</a:t>
            </a:r>
            <a:endParaRPr lang="en-GB" dirty="0">
              <a:latin typeface="Comic Sans M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6563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5CA4-B23A-4DB1-BBFB-394D518C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117447"/>
            <a:ext cx="10734822" cy="880844"/>
          </a:xfrm>
        </p:spPr>
        <p:txBody>
          <a:bodyPr>
            <a:normAutofit fontScale="90000"/>
          </a:bodyPr>
          <a:lstStyle/>
          <a:p>
            <a:r>
              <a:rPr lang="en-GB" sz="3600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young permanent teeth-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505C7-D6F8-46F5-BE44-DEFC402BB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9233"/>
            <a:ext cx="10515600" cy="5603642"/>
          </a:xfrm>
        </p:spPr>
        <p:txBody>
          <a:bodyPr>
            <a:normAutofit/>
          </a:bodyPr>
          <a:lstStyle/>
          <a:p>
            <a:pPr marL="452628">
              <a:lnSpc>
                <a:spcPct val="100000"/>
              </a:lnSpc>
              <a:defRPr/>
            </a:pPr>
            <a:r>
              <a:rPr lang="en-GB" sz="3600" b="1" dirty="0"/>
              <a:t>Apexification</a:t>
            </a:r>
            <a:endParaRPr lang="en-US" dirty="0">
              <a:latin typeface="Comic Sans MS" pitchFamily="66" charset="0"/>
            </a:endParaRPr>
          </a:p>
          <a:p>
            <a:pPr marL="452628">
              <a:lnSpc>
                <a:spcPct val="100000"/>
              </a:lnSpc>
              <a:defRPr/>
            </a:pPr>
            <a:r>
              <a:rPr lang="en-US" dirty="0">
                <a:latin typeface="Comic Sans MS" pitchFamily="66" charset="0"/>
              </a:rPr>
              <a:t>Apply non setting calcium hydroxide into the canals incrementally keeping it 2 -3mm short of the radiographic apex.</a:t>
            </a:r>
            <a:endParaRPr lang="en-GB" dirty="0">
              <a:latin typeface="Comic Sans MS" pitchFamily="66" charset="0"/>
            </a:endParaRPr>
          </a:p>
          <a:p>
            <a:pPr marL="452628">
              <a:lnSpc>
                <a:spcPct val="100000"/>
              </a:lnSpc>
              <a:defRPr/>
            </a:pPr>
            <a:r>
              <a:rPr lang="en-US" dirty="0">
                <a:latin typeface="Comic Sans MS" pitchFamily="66" charset="0"/>
              </a:rPr>
              <a:t>Temporize the tooth with composite resin, or GIC </a:t>
            </a:r>
            <a:endParaRPr lang="en-GB" dirty="0">
              <a:latin typeface="Comic Sans MS" pitchFamily="66" charset="0"/>
            </a:endParaRPr>
          </a:p>
          <a:p>
            <a:pPr marL="452628">
              <a:lnSpc>
                <a:spcPct val="100000"/>
              </a:lnSpc>
              <a:defRPr/>
            </a:pPr>
            <a:r>
              <a:rPr lang="en-US" dirty="0">
                <a:latin typeface="Comic Sans MS" pitchFamily="66" charset="0"/>
              </a:rPr>
              <a:t>Recall a week after followed by every 6 weeks recall and 3 months to replace Ca(OH)2 until apical closure is achieved</a:t>
            </a:r>
          </a:p>
          <a:p>
            <a:pPr marL="452628">
              <a:lnSpc>
                <a:spcPct val="100000"/>
              </a:lnSpc>
              <a:defRPr/>
            </a:pPr>
            <a:r>
              <a:rPr lang="en-US" dirty="0">
                <a:latin typeface="Comic Sans MS" pitchFamily="66" charset="0"/>
              </a:rPr>
              <a:t>Evidence of root development can be observed on radiograph and also by passing an instrument through the apex</a:t>
            </a:r>
            <a:endParaRPr lang="en-GB" dirty="0">
              <a:latin typeface="Comic Sans M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3050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0555-E6AD-4DFA-8A8C-513AE868B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young permanent teeth-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9B184-4D6C-4551-872B-80C638CC0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859"/>
            <a:ext cx="10515600" cy="40881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Apexification: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/>
              <a:t>Frank described four successful results of apexification treatment</a:t>
            </a:r>
          </a:p>
          <a:p>
            <a:r>
              <a:rPr lang="en-GB" sz="2400" dirty="0"/>
              <a:t>Continued closure of the canal and apex to a normal appearance</a:t>
            </a:r>
          </a:p>
          <a:p>
            <a:r>
              <a:rPr lang="en-GB" sz="2400" dirty="0"/>
              <a:t>A dome shaped apical closure with the canal  retaining a blunderbuss appearance</a:t>
            </a:r>
          </a:p>
          <a:p>
            <a:r>
              <a:rPr lang="en-GB" sz="2400" dirty="0"/>
              <a:t>No apparent radiographic change but a positive stop in the apical area </a:t>
            </a:r>
          </a:p>
          <a:p>
            <a:r>
              <a:rPr lang="en-GB" sz="2400" dirty="0"/>
              <a:t>A positive stop and radiographic evidence of a barrier coronal to the anatomic apex of the tooth</a:t>
            </a:r>
          </a:p>
        </p:txBody>
      </p:sp>
    </p:spTree>
    <p:extLst>
      <p:ext uri="{BB962C8B-B14F-4D97-AF65-F5344CB8AC3E}">
        <p14:creationId xmlns:p14="http://schemas.microsoft.com/office/powerpoint/2010/main" val="29850404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D4B7-2D15-41B8-9141-67208536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young permanent teeth- Apexification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FE402-7429-43EB-9D98-77FEFDD8D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3200" dirty="0"/>
              <a:t>Final obturation can be done, when there is;</a:t>
            </a:r>
          </a:p>
          <a:p>
            <a:r>
              <a:rPr lang="en-GB" sz="3200" dirty="0"/>
              <a:t>Absence of any symptoms</a:t>
            </a:r>
          </a:p>
          <a:p>
            <a:r>
              <a:rPr lang="en-GB" sz="3200" dirty="0"/>
              <a:t>Absence of fistula or sinus</a:t>
            </a:r>
          </a:p>
          <a:p>
            <a:r>
              <a:rPr lang="en-GB" sz="3200" dirty="0"/>
              <a:t>Absence or decrease in mobility</a:t>
            </a:r>
          </a:p>
          <a:p>
            <a:r>
              <a:rPr lang="en-GB" sz="3200" dirty="0"/>
              <a:t>Evidence of firm stop clinically as well as radiographically </a:t>
            </a:r>
          </a:p>
        </p:txBody>
      </p:sp>
    </p:spTree>
    <p:extLst>
      <p:ext uri="{BB962C8B-B14F-4D97-AF65-F5344CB8AC3E}">
        <p14:creationId xmlns:p14="http://schemas.microsoft.com/office/powerpoint/2010/main" val="17588180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A5E98-E5B4-416D-BA5E-DA052914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A9785D-D23E-4FAB-8D3A-E5903A0A8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733" y="196948"/>
            <a:ext cx="8567224" cy="6400800"/>
          </a:xfrm>
        </p:spPr>
      </p:pic>
    </p:spTree>
    <p:extLst>
      <p:ext uri="{BB962C8B-B14F-4D97-AF65-F5344CB8AC3E}">
        <p14:creationId xmlns:p14="http://schemas.microsoft.com/office/powerpoint/2010/main" val="18383904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9A55-056B-43A3-B5F8-C3D65DE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F84EE6-8F04-46A3-B235-48B0FF8BA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960" y="568345"/>
            <a:ext cx="7301131" cy="5888726"/>
          </a:xfrm>
        </p:spPr>
      </p:pic>
    </p:spTree>
    <p:extLst>
      <p:ext uri="{BB962C8B-B14F-4D97-AF65-F5344CB8AC3E}">
        <p14:creationId xmlns:p14="http://schemas.microsoft.com/office/powerpoint/2010/main" val="1946340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952D6-0C4E-441B-8743-C23E873E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young permanent teeth- Apexification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90D0D-E43F-4EA8-ABA7-0F6474B1E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/>
              <a:t>Disadvantages of Ca(OH)2 Apexification</a:t>
            </a:r>
          </a:p>
          <a:p>
            <a:r>
              <a:rPr lang="en-GB" sz="3200" dirty="0"/>
              <a:t>Long treatment period, usually takes 6-9months and may extend up to 21 months</a:t>
            </a:r>
          </a:p>
          <a:p>
            <a:r>
              <a:rPr lang="en-GB" sz="3200" dirty="0"/>
              <a:t>Ca(OH)2 must be replaced at monthly intervals before final restoration</a:t>
            </a:r>
          </a:p>
          <a:p>
            <a:r>
              <a:rPr lang="en-GB" sz="3200" dirty="0"/>
              <a:t>Multiple visits by patient which may lead to poor patient compliance</a:t>
            </a:r>
          </a:p>
          <a:p>
            <a:r>
              <a:rPr lang="en-GB" sz="3200" dirty="0"/>
              <a:t>Possible recontamination may occur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2307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68B60-799A-456A-AB0E-C9D180D4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5125"/>
            <a:ext cx="10819228" cy="700277"/>
          </a:xfrm>
        </p:spPr>
        <p:txBody>
          <a:bodyPr>
            <a:normAutofit fontScale="90000"/>
          </a:bodyPr>
          <a:lstStyle/>
          <a:p>
            <a:r>
              <a:rPr lang="en-GB" sz="3200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young permanent teeth- Apexification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2EB4C-1252-4F12-8209-83AE0B3C8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09" y="1375794"/>
            <a:ext cx="10663263" cy="54822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MTA Apexification </a:t>
            </a:r>
          </a:p>
          <a:p>
            <a:pPr>
              <a:lnSpc>
                <a:spcPct val="120000"/>
              </a:lnSpc>
            </a:pPr>
            <a:r>
              <a:rPr lang="en-GB" dirty="0"/>
              <a:t>The rationale is to establish an apical stop that would enable the root canal to be filled immediately </a:t>
            </a:r>
          </a:p>
          <a:p>
            <a:pPr>
              <a:lnSpc>
                <a:spcPct val="120000"/>
              </a:lnSpc>
            </a:pPr>
            <a:r>
              <a:rPr lang="en-GB" dirty="0"/>
              <a:t>There is no attempt at root end closure, rather an artificial apical stop is created</a:t>
            </a:r>
          </a:p>
          <a:p>
            <a:pPr>
              <a:lnSpc>
                <a:spcPct val="120000"/>
              </a:lnSpc>
            </a:pPr>
            <a:r>
              <a:rPr lang="en-GB" dirty="0"/>
              <a:t>Saves time </a:t>
            </a:r>
          </a:p>
          <a:p>
            <a:pPr>
              <a:lnSpc>
                <a:spcPct val="120000"/>
              </a:lnSpc>
            </a:pPr>
            <a:r>
              <a:rPr lang="en-GB" dirty="0"/>
              <a:t>Usually a one-visit procedure after all infection has been removed </a:t>
            </a:r>
          </a:p>
          <a:p>
            <a:pPr>
              <a:lnSpc>
                <a:spcPct val="120000"/>
              </a:lnSpc>
            </a:pPr>
            <a:r>
              <a:rPr lang="en-GB" dirty="0"/>
              <a:t>Can induce  formation regeneration of dentin, cementum, bone and periodontal ligament</a:t>
            </a:r>
          </a:p>
          <a:p>
            <a:pPr>
              <a:lnSpc>
                <a:spcPct val="120000"/>
              </a:lnSpc>
            </a:pPr>
            <a:r>
              <a:rPr lang="en-GB" dirty="0"/>
              <a:t>Biocompatible</a:t>
            </a:r>
          </a:p>
          <a:p>
            <a:pPr>
              <a:lnSpc>
                <a:spcPct val="120000"/>
              </a:lnSpc>
            </a:pPr>
            <a:r>
              <a:rPr lang="en-GB" dirty="0"/>
              <a:t>Produces an artificial barrier which an obturating material can be condensed </a:t>
            </a:r>
          </a:p>
          <a:p>
            <a:pPr>
              <a:lnSpc>
                <a:spcPct val="120000"/>
              </a:lnSpc>
            </a:pPr>
            <a:r>
              <a:rPr lang="en-GB" dirty="0"/>
              <a:t>More radiopaque than Ca(OH)2</a:t>
            </a:r>
          </a:p>
          <a:p>
            <a:pPr>
              <a:lnSpc>
                <a:spcPct val="120000"/>
              </a:lnSpc>
            </a:pPr>
            <a:r>
              <a:rPr lang="en-GB" dirty="0"/>
              <a:t>Hardens in the presence of moisture</a:t>
            </a:r>
          </a:p>
        </p:txBody>
      </p:sp>
    </p:spTree>
    <p:extLst>
      <p:ext uri="{BB962C8B-B14F-4D97-AF65-F5344CB8AC3E}">
        <p14:creationId xmlns:p14="http://schemas.microsoft.com/office/powerpoint/2010/main" val="23195058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98CE-ED05-4D40-B2D4-91A75338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42" y="365125"/>
            <a:ext cx="10710358" cy="1325563"/>
          </a:xfrm>
        </p:spPr>
        <p:txBody>
          <a:bodyPr>
            <a:normAutofit/>
          </a:bodyPr>
          <a:lstStyle/>
          <a:p>
            <a:r>
              <a:rPr lang="en-GB" sz="4000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young permanent teeth- Apexification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7EB17-BA0A-41BE-BFEB-D72A36E10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4" y="2027583"/>
            <a:ext cx="10710358" cy="4542029"/>
          </a:xfrm>
        </p:spPr>
        <p:txBody>
          <a:bodyPr>
            <a:normAutofit/>
          </a:bodyPr>
          <a:lstStyle/>
          <a:p>
            <a:pPr marL="452628">
              <a:lnSpc>
                <a:spcPct val="100000"/>
              </a:lnSpc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MTA Apexification technique</a:t>
            </a:r>
          </a:p>
          <a:p>
            <a:pPr marL="452628">
              <a:lnSpc>
                <a:spcPct val="100000"/>
              </a:lnSpc>
              <a:defRPr/>
            </a:pPr>
            <a:r>
              <a:rPr lang="en-US" sz="2400" dirty="0">
                <a:latin typeface="Comic Sans MS" panose="030F0702030302020204" pitchFamily="66" charset="0"/>
              </a:rPr>
              <a:t>Administer L.A</a:t>
            </a:r>
            <a:r>
              <a:rPr lang="en-GB" sz="2400" dirty="0">
                <a:latin typeface="Comic Sans MS" pitchFamily="66" charset="0"/>
              </a:rPr>
              <a:t> and isolate the tooth with rubber dam</a:t>
            </a:r>
          </a:p>
          <a:p>
            <a:pPr marL="452628">
              <a:lnSpc>
                <a:spcPct val="100000"/>
              </a:lnSpc>
              <a:defRPr/>
            </a:pPr>
            <a:r>
              <a:rPr lang="en-GB" sz="2400" dirty="0">
                <a:latin typeface="Comic Sans MS" pitchFamily="66" charset="0"/>
              </a:rPr>
              <a:t>Gain straight access to canal orifice </a:t>
            </a:r>
          </a:p>
          <a:p>
            <a:pPr marL="452628">
              <a:lnSpc>
                <a:spcPct val="100000"/>
              </a:lnSpc>
              <a:defRPr/>
            </a:pPr>
            <a:r>
              <a:rPr lang="en-US" sz="2400" dirty="0">
                <a:latin typeface="Comic Sans MS" panose="030F0702030302020204" pitchFamily="66" charset="0"/>
              </a:rPr>
              <a:t>Extirpate the pulp tissue remnant and irrigate with sodium hypochlorite 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452628">
              <a:lnSpc>
                <a:spcPct val="100000"/>
              </a:lnSpc>
              <a:defRPr/>
            </a:pPr>
            <a:r>
              <a:rPr lang="en-US" sz="2400" dirty="0">
                <a:latin typeface="Comic Sans MS" panose="030F0702030302020204" pitchFamily="66" charset="0"/>
              </a:rPr>
              <a:t>Establish the working length </a:t>
            </a:r>
            <a:endParaRPr lang="en-GB" sz="2400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Dress canal with non-setting Ca(OH)2 for one week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Remove Ca(OH)2 at following visit, clean, irrigate and dry canal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Mix MTA and place 1-1.5 mm short of the working length </a:t>
            </a:r>
          </a:p>
        </p:txBody>
      </p:sp>
    </p:spTree>
    <p:extLst>
      <p:ext uri="{BB962C8B-B14F-4D97-AF65-F5344CB8AC3E}">
        <p14:creationId xmlns:p14="http://schemas.microsoft.com/office/powerpoint/2010/main" val="96638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43DE-8269-476B-92B5-E19E0881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Clinical and radiographic assessment of pulp therapy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C7D6CC-92C9-475C-B3EE-1C9F73D06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417220"/>
              </p:ext>
            </p:extLst>
          </p:nvPr>
        </p:nvGraphicFramePr>
        <p:xfrm>
          <a:off x="702365" y="2266123"/>
          <a:ext cx="11128899" cy="443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04240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016E-0818-437A-9DE3-18A3C844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young permanent teeth- Apexification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9FD93-EB6D-42A6-B59D-0F358CF80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Place moisten cotton </a:t>
            </a:r>
            <a:r>
              <a:rPr lang="en-GB" sz="3200" dirty="0" err="1"/>
              <a:t>pledget</a:t>
            </a:r>
            <a:r>
              <a:rPr lang="en-GB" sz="3200" dirty="0"/>
              <a:t> till next day</a:t>
            </a:r>
          </a:p>
          <a:p>
            <a:r>
              <a:rPr lang="en-GB" sz="3200" dirty="0"/>
              <a:t>Obturate canal with gutta-percha</a:t>
            </a:r>
          </a:p>
          <a:p>
            <a:r>
              <a:rPr lang="en-GB" sz="3200" dirty="0"/>
              <a:t>Place zinc oxide eugenol dressing</a:t>
            </a:r>
          </a:p>
          <a:p>
            <a:r>
              <a:rPr lang="en-GB" sz="3200" dirty="0"/>
              <a:t>Restore tooth to function</a:t>
            </a:r>
          </a:p>
          <a:p>
            <a:r>
              <a:rPr lang="en-GB" sz="3200" dirty="0"/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37594864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E098-4A97-4C31-968E-A1FCE658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2EB660-5EF2-4FBE-AC91-5AB0794CF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966" y="295422"/>
            <a:ext cx="8078678" cy="6274189"/>
          </a:xfrm>
        </p:spPr>
      </p:pic>
    </p:spTree>
    <p:extLst>
      <p:ext uri="{BB962C8B-B14F-4D97-AF65-F5344CB8AC3E}">
        <p14:creationId xmlns:p14="http://schemas.microsoft.com/office/powerpoint/2010/main" val="27357617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B5069-02F5-49D1-B8E8-093125E5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solidFill>
                  <a:schemeClr val="accent1">
                    <a:lumMod val="75000"/>
                  </a:schemeClr>
                </a:solidFill>
              </a:rPr>
              <a:t>Non-vital pulp therapy for young permanent teeth- Apexification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7335C-13FE-485A-89B0-29F52036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714" y="1690688"/>
            <a:ext cx="10405558" cy="5001660"/>
          </a:xfrm>
        </p:spPr>
        <p:txBody>
          <a:bodyPr>
            <a:normAutofit fontScale="92500" lnSpcReduction="10000"/>
          </a:bodyPr>
          <a:lstStyle/>
          <a:p>
            <a:pPr marL="452628">
              <a:lnSpc>
                <a:spcPct val="150000"/>
              </a:lnSpc>
              <a:defRPr/>
            </a:pPr>
            <a:r>
              <a:rPr lang="en-US" sz="2400" dirty="0">
                <a:latin typeface="Comic Sans MS" pitchFamily="66" charset="0"/>
              </a:rPr>
              <a:t>RCT involves the removal of microbial contaminants and organic substrates from the root canal system in conjunction with the total closure of the system.</a:t>
            </a:r>
            <a:endParaRPr lang="en-GB" sz="2400" dirty="0">
              <a:latin typeface="Comic Sans MS" pitchFamily="66" charset="0"/>
            </a:endParaRPr>
          </a:p>
          <a:p>
            <a:pPr marL="452628">
              <a:lnSpc>
                <a:spcPct val="150000"/>
              </a:lnSpc>
              <a:defRPr/>
            </a:pPr>
            <a:r>
              <a:rPr lang="en-GB" sz="2400" dirty="0">
                <a:latin typeface="Comic Sans MS" pitchFamily="66" charset="0"/>
              </a:rPr>
              <a:t>Usually indicated in non-vital permanent tooth</a:t>
            </a:r>
            <a:endParaRPr lang="en-US" sz="2400" dirty="0">
              <a:latin typeface="Comic Sans MS" pitchFamily="66" charset="0"/>
            </a:endParaRPr>
          </a:p>
          <a:p>
            <a:pPr marL="452628">
              <a:lnSpc>
                <a:spcPct val="150000"/>
              </a:lnSpc>
              <a:defRPr/>
            </a:pPr>
            <a:r>
              <a:rPr lang="en-US" sz="2400" dirty="0">
                <a:latin typeface="Comic Sans MS" pitchFamily="66" charset="0"/>
              </a:rPr>
              <a:t>3 main phases of RCT</a:t>
            </a:r>
            <a:endParaRPr lang="en-GB" sz="2400" dirty="0">
              <a:latin typeface="Comic Sans MS" pitchFamily="66" charset="0"/>
            </a:endParaRPr>
          </a:p>
          <a:p>
            <a:pPr marL="282766" lvl="1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dirty="0">
                <a:latin typeface="Comic Sans MS" pitchFamily="66" charset="0"/>
              </a:rPr>
              <a:t>	- Biomechanical preparation of the root canal (cleaning and 	   shaping)</a:t>
            </a:r>
            <a:endParaRPr lang="en-GB" dirty="0">
              <a:latin typeface="Comic Sans MS" pitchFamily="66" charset="0"/>
            </a:endParaRPr>
          </a:p>
          <a:p>
            <a:pPr marL="109728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sz="2400" dirty="0">
                <a:latin typeface="Comic Sans MS" pitchFamily="66" charset="0"/>
              </a:rPr>
              <a:t>	- Disinfection</a:t>
            </a:r>
            <a:endParaRPr lang="en-GB" sz="2400" dirty="0">
              <a:latin typeface="Comic Sans MS" pitchFamily="66" charset="0"/>
            </a:endParaRPr>
          </a:p>
          <a:p>
            <a:pPr marL="109728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sz="2400" dirty="0">
                <a:latin typeface="Comic Sans MS" pitchFamily="66" charset="0"/>
              </a:rPr>
              <a:t>	- Obturation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4116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6473-740E-44C3-B02A-92E8600A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A0FAC-F302-4BDD-B514-0D280934E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following statements is true regarding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formocresol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pulpotomy              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not indicated for young permanent teeth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indicated for young permanent teeth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not cause fixation of apical tissues in permanent teeth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not cause discontinuance of root formation in permanent teeth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more biocompatible than mineral trioxide aggregate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158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3CF5-CFB9-4032-950B-B4454555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AF71-CB6C-44AF-88E2-6D0FA58AE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 following statements is </a:t>
            </a:r>
            <a:r>
              <a:rPr lang="en-GB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true concerning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formocresol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Introduced by Buckley 1904.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Clinically emphasized by Sweet in 1930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Consists of 19% formaldehyde, 35% cresol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Formaldehyde has bigger molecules than glutaraldehyde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Buckley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formocresol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20% 1:5 concentration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921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C046-2C24-4295-AF21-FD835CDF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62F96-4F2B-45DE-9D90-3B75F2BB1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57356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4E95-FAC6-4FDB-AC0D-F9BA1853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109057"/>
            <a:ext cx="10723611" cy="755009"/>
          </a:xfrm>
        </p:spPr>
        <p:txBody>
          <a:bodyPr>
            <a:normAutofit/>
          </a:bodyPr>
          <a:lstStyle/>
          <a:p>
            <a:r>
              <a:rPr lang="en-GB" sz="3600" b="1" cap="all" dirty="0">
                <a:solidFill>
                  <a:schemeClr val="accent1">
                    <a:lumMod val="75000"/>
                  </a:schemeClr>
                </a:solidFill>
              </a:rPr>
              <a:t>Candidate teeth for vital pulp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E2439-5344-427C-AAB4-849B2CCF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0569"/>
            <a:ext cx="11094672" cy="5199086"/>
          </a:xfrm>
        </p:spPr>
        <p:txBody>
          <a:bodyPr>
            <a:no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Tooth with deep carious lesion without pulp exposure</a:t>
            </a:r>
          </a:p>
          <a:p>
            <a:r>
              <a:rPr lang="en-GB" dirty="0">
                <a:latin typeface="Arial Black" panose="020B0A04020102020204" pitchFamily="34" charset="0"/>
              </a:rPr>
              <a:t>Carious or traumatic pulp exposure</a:t>
            </a:r>
          </a:p>
          <a:p>
            <a:r>
              <a:rPr lang="en-GB" dirty="0">
                <a:latin typeface="Arial Black" panose="020B0A04020102020204" pitchFamily="34" charset="0"/>
              </a:rPr>
              <a:t>Transitory thermal and/or chemical stimulated pain</a:t>
            </a:r>
          </a:p>
          <a:p>
            <a:r>
              <a:rPr lang="en-GB" dirty="0">
                <a:latin typeface="Arial Black" panose="020B0A04020102020204" pitchFamily="34" charset="0"/>
              </a:rPr>
              <a:t>Physiologic mobility</a:t>
            </a:r>
          </a:p>
          <a:p>
            <a:r>
              <a:rPr lang="en-GB" dirty="0">
                <a:latin typeface="Arial Black" panose="020B0A04020102020204" pitchFamily="34" charset="0"/>
              </a:rPr>
              <a:t>Normal soft tissue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 percussion sensitivity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Intact continuous periodontal ligament space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Intact periapical and/or furcal bone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Less than 1/3 physiologic root resorption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Tooth is restorable </a:t>
            </a:r>
          </a:p>
          <a:p>
            <a:endParaRPr lang="en-GB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24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17289</TotalTime>
  <Words>4396</Words>
  <Application>Microsoft Office PowerPoint</Application>
  <PresentationFormat>Widescreen</PresentationFormat>
  <Paragraphs>596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Pulp Therapy in Primary and Young Permanent Teeth</vt:lpstr>
      <vt:lpstr>OBJECTIVES </vt:lpstr>
      <vt:lpstr>WHY PRESERVE THE PRIMARY TOOTH SINCE IT WILL EVENTUALLY FALL OUT?</vt:lpstr>
      <vt:lpstr>Why preserve the primary tooth since it will eventually fall out?</vt:lpstr>
      <vt:lpstr>Why preserve the primary tooth since it will eventually fall out?</vt:lpstr>
      <vt:lpstr>EVALUATION OF TREATMENT PROGNOSIS BEFORE PULP THERAPY</vt:lpstr>
      <vt:lpstr>Types of pulp therapy?</vt:lpstr>
      <vt:lpstr>Clinical and radiographic assessment of pulp therapy</vt:lpstr>
      <vt:lpstr>Candidate teeth for vital pulp therapy</vt:lpstr>
      <vt:lpstr>Candidate teeth for non-vital pulp therapy</vt:lpstr>
      <vt:lpstr>Classification of pulp therapy </vt:lpstr>
      <vt:lpstr>Vital Pulp Therapy for Primary Teeth</vt:lpstr>
      <vt:lpstr>Vital Primary Tooth Pulp Therapy -Protective Base</vt:lpstr>
      <vt:lpstr>Vital Primary Tooth Pulp Therapy- Indirect Pulp Treatment </vt:lpstr>
      <vt:lpstr>Vital Primary Tooth Pulp Therapy- Indirect Pulp Treatment (IPT)</vt:lpstr>
      <vt:lpstr>Vital Primary Tooth Pulp Therapy- Indirect Pulp Treatment (IPT)</vt:lpstr>
      <vt:lpstr>Vital Primary Tooth Pulp Therapy- Direct Pulp Capping (DPC)</vt:lpstr>
      <vt:lpstr>Vital Primary Tooth Pulp Therapy- Direct Pulp Capping (DPC)</vt:lpstr>
      <vt:lpstr>Vital Primary Tooth Pulp Therapy- Direct Pulp Capping (DPC)</vt:lpstr>
      <vt:lpstr>Vital pulpotomy</vt:lpstr>
      <vt:lpstr>Vital pulpotomy</vt:lpstr>
      <vt:lpstr>Vital pulpotomy</vt:lpstr>
      <vt:lpstr>Vital pulpotomy</vt:lpstr>
      <vt:lpstr>PowerPoint Presentation</vt:lpstr>
      <vt:lpstr>Formocresol Pulpotomy</vt:lpstr>
      <vt:lpstr>Formocresol Pulpotomy</vt:lpstr>
      <vt:lpstr>Formocresol Pulpotomy</vt:lpstr>
      <vt:lpstr>Formocresol Pulpotomy </vt:lpstr>
      <vt:lpstr>Formocresol Pulpotomy</vt:lpstr>
      <vt:lpstr>Formocresol Pulpotomy-Technique</vt:lpstr>
      <vt:lpstr>Formocresol Pulpotomy-Technique</vt:lpstr>
      <vt:lpstr>Pre-operative radiograph and clinical picture of carious lower right 1st primary molar</vt:lpstr>
      <vt:lpstr>CLINICAL PROCEDURE FOR  PULPOTOMY</vt:lpstr>
      <vt:lpstr>CLINICAL PROCEDURE FOR  PULPOTOMY</vt:lpstr>
      <vt:lpstr>CLINICAL PROCEDURE FOR  PULPOTOMY</vt:lpstr>
      <vt:lpstr>     FERRIC SULPHATE</vt:lpstr>
      <vt:lpstr>Ferric Sulphate</vt:lpstr>
      <vt:lpstr>Glutaraldehyde</vt:lpstr>
      <vt:lpstr>Glutaraldehyde</vt:lpstr>
      <vt:lpstr>Mineral Trioxide Aggregate (MTA)</vt:lpstr>
      <vt:lpstr>Mineral Trioxide Aggregate (MTA)</vt:lpstr>
      <vt:lpstr>Mineral Trioxide Aggregate (MTA)</vt:lpstr>
      <vt:lpstr>Mineral Trioxide Aggregate (MTA</vt:lpstr>
      <vt:lpstr>Mineral Trioxide Aggregate (MTA)</vt:lpstr>
      <vt:lpstr>Mineral Trioxide Aggregate (MTA)</vt:lpstr>
      <vt:lpstr>Mineral Trioxide Aggregate (MTA)</vt:lpstr>
      <vt:lpstr>Mineral Trioxide Aggregate (MTA)</vt:lpstr>
      <vt:lpstr>MTA VS FORMOCRESOL </vt:lpstr>
      <vt:lpstr>MTA Pulpotomy</vt:lpstr>
      <vt:lpstr>PowerPoint Presentation</vt:lpstr>
      <vt:lpstr>MTA VS FORMOCRESOL</vt:lpstr>
      <vt:lpstr>Bone Morphogenic Protein (BMP) </vt:lpstr>
      <vt:lpstr>Laser </vt:lpstr>
      <vt:lpstr>Laser</vt:lpstr>
      <vt:lpstr>Electrosurgery  </vt:lpstr>
      <vt:lpstr>Electrosurgery</vt:lpstr>
      <vt:lpstr>Non-vital pulp therapy for primary teeth</vt:lpstr>
      <vt:lpstr>Non-vital pulp therapy for primary teeth- Pulpectomy</vt:lpstr>
      <vt:lpstr>Non-vital pulp therapy for primary teeth- Pulpectomy</vt:lpstr>
      <vt:lpstr>Non-vital pulp therapy for primary teeth- Pulpectomy</vt:lpstr>
      <vt:lpstr>Non-vital pulp therapy for primary teeth- Pulpectomy</vt:lpstr>
      <vt:lpstr>Non-vital pulp therapy for primary teeth- Pulpectomy</vt:lpstr>
      <vt:lpstr>Non-vital pulp therapy for primary teeth- Pulpectomy (Root filling materials ) </vt:lpstr>
      <vt:lpstr>Non-vital pulp therapy for primary teeth- Pulpectomy</vt:lpstr>
      <vt:lpstr>Vital pulp therapy for young permanent teeth</vt:lpstr>
      <vt:lpstr>Vital pulp therapy for young permanent teeth</vt:lpstr>
      <vt:lpstr>Vital pulp therapy for young permanent teeth</vt:lpstr>
      <vt:lpstr>Vital pulp therapy for young permanent teeth</vt:lpstr>
      <vt:lpstr>Non-vital pulp therapy for young permanent teeth</vt:lpstr>
      <vt:lpstr>Non-vital pulp therapy for young permanent teeth- Apexification </vt:lpstr>
      <vt:lpstr>Non-vital pulp therapy for young permanent teeth- Apexification </vt:lpstr>
      <vt:lpstr>Non-vital pulp therapy for young permanent teeth-</vt:lpstr>
      <vt:lpstr>Non-vital pulp therapy for young permanent teeth-</vt:lpstr>
      <vt:lpstr>Non-vital pulp therapy for young permanent teeth- Apexification </vt:lpstr>
      <vt:lpstr>PowerPoint Presentation</vt:lpstr>
      <vt:lpstr>PowerPoint Presentation</vt:lpstr>
      <vt:lpstr>Non-vital pulp therapy for young permanent teeth- Apexification </vt:lpstr>
      <vt:lpstr>Non-vital pulp therapy for young permanent teeth- Apexification </vt:lpstr>
      <vt:lpstr>Non-Vital pulp therapy for young permanent teeth- Apexification </vt:lpstr>
      <vt:lpstr>Non-vital pulp therapy for young permanent teeth- Apexification </vt:lpstr>
      <vt:lpstr>PowerPoint Presentation</vt:lpstr>
      <vt:lpstr>Non-vital pulp therapy for young permanent teeth- Apexification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Pulp Therapy in Primary and Young Permanent Teeth</dc:title>
  <dc:creator>Olubukola Olatosi</dc:creator>
  <cp:lastModifiedBy>Ahyan Hussein</cp:lastModifiedBy>
  <cp:revision>85</cp:revision>
  <cp:lastPrinted>2020-02-17T05:56:58Z</cp:lastPrinted>
  <dcterms:created xsi:type="dcterms:W3CDTF">2017-11-27T10:02:17Z</dcterms:created>
  <dcterms:modified xsi:type="dcterms:W3CDTF">2024-08-05T16:22:37Z</dcterms:modified>
</cp:coreProperties>
</file>