
<file path=[Content_Types].xml><?xml version="1.0" encoding="utf-8"?>
<Types xmlns="http://schemas.openxmlformats.org/package/2006/content-types">
  <Default Extension="bin" ContentType="audio/unknown"/>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media/image42.jpg" ContentType="image/jpeg"/>
  <Override PartName="/ppt/notesSlides/notesSlide7.xml" ContentType="application/vnd.openxmlformats-officedocument.presentationml.notesSlide+xml"/>
  <Override PartName="/ppt/media/image43.jpg" ContentType="image/jpeg"/>
  <Override PartName="/ppt/notesSlides/notesSlide8.xml" ContentType="application/vnd.openxmlformats-officedocument.presentationml.notesSlide+xml"/>
  <Override PartName="/ppt/media/image49.jpg" ContentType="image/jpe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61"/>
  </p:notesMasterIdLst>
  <p:handoutMasterIdLst>
    <p:handoutMasterId r:id="rId62"/>
  </p:handoutMasterIdLst>
  <p:sldIdLst>
    <p:sldId id="257" r:id="rId2"/>
    <p:sldId id="258" r:id="rId3"/>
    <p:sldId id="260" r:id="rId4"/>
    <p:sldId id="261" r:id="rId5"/>
    <p:sldId id="313" r:id="rId6"/>
    <p:sldId id="307" r:id="rId7"/>
    <p:sldId id="259" r:id="rId8"/>
    <p:sldId id="305" r:id="rId9"/>
    <p:sldId id="304" r:id="rId10"/>
    <p:sldId id="265" r:id="rId11"/>
    <p:sldId id="266" r:id="rId12"/>
    <p:sldId id="267" r:id="rId13"/>
    <p:sldId id="269" r:id="rId14"/>
    <p:sldId id="268" r:id="rId15"/>
    <p:sldId id="270" r:id="rId16"/>
    <p:sldId id="271" r:id="rId17"/>
    <p:sldId id="274" r:id="rId18"/>
    <p:sldId id="276" r:id="rId19"/>
    <p:sldId id="277" r:id="rId20"/>
    <p:sldId id="279" r:id="rId21"/>
    <p:sldId id="280" r:id="rId22"/>
    <p:sldId id="281" r:id="rId23"/>
    <p:sldId id="282" r:id="rId24"/>
    <p:sldId id="308" r:id="rId25"/>
    <p:sldId id="309" r:id="rId26"/>
    <p:sldId id="284" r:id="rId27"/>
    <p:sldId id="285" r:id="rId28"/>
    <p:sldId id="286" r:id="rId29"/>
    <p:sldId id="311"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 id="301" r:id="rId44"/>
    <p:sldId id="315" r:id="rId45"/>
    <p:sldId id="317" r:id="rId46"/>
    <p:sldId id="256" r:id="rId47"/>
    <p:sldId id="318" r:id="rId48"/>
    <p:sldId id="319" r:id="rId49"/>
    <p:sldId id="320" r:id="rId50"/>
    <p:sldId id="321" r:id="rId51"/>
    <p:sldId id="272" r:id="rId52"/>
    <p:sldId id="322" r:id="rId53"/>
    <p:sldId id="273" r:id="rId54"/>
    <p:sldId id="262" r:id="rId55"/>
    <p:sldId id="264" r:id="rId56"/>
    <p:sldId id="323" r:id="rId57"/>
    <p:sldId id="324" r:id="rId58"/>
    <p:sldId id="302" r:id="rId59"/>
    <p:sldId id="31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F2982-A150-440A-846D-AE68B7D16C83}" v="4" dt="2024-10-03T16:55:15.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rpreet Mauli" userId="74f95cd3-7368-4876-b358-029a43b3a0d0" providerId="ADAL" clId="{7DAF2982-A150-440A-846D-AE68B7D16C83}"/>
    <pc:docChg chg="custSel modSld">
      <pc:chgData name="Gurpreet Mauli" userId="74f95cd3-7368-4876-b358-029a43b3a0d0" providerId="ADAL" clId="{7DAF2982-A150-440A-846D-AE68B7D16C83}" dt="2024-10-04T12:50:33.030" v="117" actId="1076"/>
      <pc:docMkLst>
        <pc:docMk/>
      </pc:docMkLst>
      <pc:sldChg chg="modSp mod">
        <pc:chgData name="Gurpreet Mauli" userId="74f95cd3-7368-4876-b358-029a43b3a0d0" providerId="ADAL" clId="{7DAF2982-A150-440A-846D-AE68B7D16C83}" dt="2024-10-03T16:52:56.327" v="81" actId="1076"/>
        <pc:sldMkLst>
          <pc:docMk/>
          <pc:sldMk cId="506888383" sldId="256"/>
        </pc:sldMkLst>
        <pc:spChg chg="mod">
          <ac:chgData name="Gurpreet Mauli" userId="74f95cd3-7368-4876-b358-029a43b3a0d0" providerId="ADAL" clId="{7DAF2982-A150-440A-846D-AE68B7D16C83}" dt="2024-10-03T16:52:53.859" v="80" actId="1076"/>
          <ac:spMkLst>
            <pc:docMk/>
            <pc:sldMk cId="506888383" sldId="256"/>
            <ac:spMk id="4" creationId="{11CC5485-5A4E-B710-47B1-FB4AE5E8071E}"/>
          </ac:spMkLst>
        </pc:spChg>
        <pc:picChg chg="mod">
          <ac:chgData name="Gurpreet Mauli" userId="74f95cd3-7368-4876-b358-029a43b3a0d0" providerId="ADAL" clId="{7DAF2982-A150-440A-846D-AE68B7D16C83}" dt="2024-10-03T16:52:56.327" v="81" actId="1076"/>
          <ac:picMkLst>
            <pc:docMk/>
            <pc:sldMk cId="506888383" sldId="256"/>
            <ac:picMk id="5" creationId="{45A3636E-4AF7-31C3-F716-82EF0707B718}"/>
          </ac:picMkLst>
        </pc:picChg>
      </pc:sldChg>
      <pc:sldChg chg="modSp mod">
        <pc:chgData name="Gurpreet Mauli" userId="74f95cd3-7368-4876-b358-029a43b3a0d0" providerId="ADAL" clId="{7DAF2982-A150-440A-846D-AE68B7D16C83}" dt="2024-10-03T16:42:03.890" v="1" actId="1076"/>
        <pc:sldMkLst>
          <pc:docMk/>
          <pc:sldMk cId="2166006772" sldId="258"/>
        </pc:sldMkLst>
        <pc:spChg chg="mod">
          <ac:chgData name="Gurpreet Mauli" userId="74f95cd3-7368-4876-b358-029a43b3a0d0" providerId="ADAL" clId="{7DAF2982-A150-440A-846D-AE68B7D16C83}" dt="2024-10-03T16:42:03.890" v="1" actId="1076"/>
          <ac:spMkLst>
            <pc:docMk/>
            <pc:sldMk cId="2166006772" sldId="258"/>
            <ac:spMk id="2" creationId="{00000000-0000-0000-0000-000000000000}"/>
          </ac:spMkLst>
        </pc:spChg>
      </pc:sldChg>
      <pc:sldChg chg="modSp mod">
        <pc:chgData name="Gurpreet Mauli" userId="74f95cd3-7368-4876-b358-029a43b3a0d0" providerId="ADAL" clId="{7DAF2982-A150-440A-846D-AE68B7D16C83}" dt="2024-10-03T16:42:24.302" v="3" actId="1076"/>
        <pc:sldMkLst>
          <pc:docMk/>
          <pc:sldMk cId="1119251483" sldId="260"/>
        </pc:sldMkLst>
        <pc:spChg chg="mod">
          <ac:chgData name="Gurpreet Mauli" userId="74f95cd3-7368-4876-b358-029a43b3a0d0" providerId="ADAL" clId="{7DAF2982-A150-440A-846D-AE68B7D16C83}" dt="2024-10-03T16:42:24.302" v="3" actId="1076"/>
          <ac:spMkLst>
            <pc:docMk/>
            <pc:sldMk cId="1119251483" sldId="260"/>
            <ac:spMk id="1027" creationId="{00000000-0000-0000-0000-000000000000}"/>
          </ac:spMkLst>
        </pc:spChg>
      </pc:sldChg>
      <pc:sldChg chg="modSp">
        <pc:chgData name="Gurpreet Mauli" userId="74f95cd3-7368-4876-b358-029a43b3a0d0" providerId="ADAL" clId="{7DAF2982-A150-440A-846D-AE68B7D16C83}" dt="2024-10-03T16:54:49.115" v="102" actId="1076"/>
        <pc:sldMkLst>
          <pc:docMk/>
          <pc:sldMk cId="513647299" sldId="264"/>
        </pc:sldMkLst>
        <pc:grpChg chg="mod">
          <ac:chgData name="Gurpreet Mauli" userId="74f95cd3-7368-4876-b358-029a43b3a0d0" providerId="ADAL" clId="{7DAF2982-A150-440A-846D-AE68B7D16C83}" dt="2024-10-03T16:54:49.115" v="102" actId="1076"/>
          <ac:grpSpMkLst>
            <pc:docMk/>
            <pc:sldMk cId="513647299" sldId="264"/>
            <ac:grpSpMk id="7" creationId="{54C69376-C5F4-199D-8676-61C4BC11E72D}"/>
          </ac:grpSpMkLst>
        </pc:grpChg>
        <pc:picChg chg="mod">
          <ac:chgData name="Gurpreet Mauli" userId="74f95cd3-7368-4876-b358-029a43b3a0d0" providerId="ADAL" clId="{7DAF2982-A150-440A-846D-AE68B7D16C83}" dt="2024-10-03T16:54:49.115" v="102" actId="1076"/>
          <ac:picMkLst>
            <pc:docMk/>
            <pc:sldMk cId="513647299" sldId="264"/>
            <ac:picMk id="8" creationId="{13722D3A-53A4-DE36-A5F6-69619A2BC5DF}"/>
          </ac:picMkLst>
        </pc:picChg>
        <pc:picChg chg="mod">
          <ac:chgData name="Gurpreet Mauli" userId="74f95cd3-7368-4876-b358-029a43b3a0d0" providerId="ADAL" clId="{7DAF2982-A150-440A-846D-AE68B7D16C83}" dt="2024-10-03T16:54:49.115" v="102" actId="1076"/>
          <ac:picMkLst>
            <pc:docMk/>
            <pc:sldMk cId="513647299" sldId="264"/>
            <ac:picMk id="9" creationId="{775BA957-F0BC-0A4C-C6C3-7378152D3A4F}"/>
          </ac:picMkLst>
        </pc:picChg>
      </pc:sldChg>
      <pc:sldChg chg="modSp mod">
        <pc:chgData name="Gurpreet Mauli" userId="74f95cd3-7368-4876-b358-029a43b3a0d0" providerId="ADAL" clId="{7DAF2982-A150-440A-846D-AE68B7D16C83}" dt="2024-10-03T16:43:17.718" v="7" actId="14100"/>
        <pc:sldMkLst>
          <pc:docMk/>
          <pc:sldMk cId="680821965" sldId="265"/>
        </pc:sldMkLst>
        <pc:spChg chg="mod">
          <ac:chgData name="Gurpreet Mauli" userId="74f95cd3-7368-4876-b358-029a43b3a0d0" providerId="ADAL" clId="{7DAF2982-A150-440A-846D-AE68B7D16C83}" dt="2024-10-03T16:43:17.718" v="7" actId="14100"/>
          <ac:spMkLst>
            <pc:docMk/>
            <pc:sldMk cId="680821965" sldId="265"/>
            <ac:spMk id="10243" creationId="{00000000-0000-0000-0000-000000000000}"/>
          </ac:spMkLst>
        </pc:spChg>
      </pc:sldChg>
      <pc:sldChg chg="modSp mod">
        <pc:chgData name="Gurpreet Mauli" userId="74f95cd3-7368-4876-b358-029a43b3a0d0" providerId="ADAL" clId="{7DAF2982-A150-440A-846D-AE68B7D16C83}" dt="2024-10-03T16:43:24.344" v="8" actId="14100"/>
        <pc:sldMkLst>
          <pc:docMk/>
          <pc:sldMk cId="1009913685" sldId="267"/>
        </pc:sldMkLst>
        <pc:spChg chg="mod">
          <ac:chgData name="Gurpreet Mauli" userId="74f95cd3-7368-4876-b358-029a43b3a0d0" providerId="ADAL" clId="{7DAF2982-A150-440A-846D-AE68B7D16C83}" dt="2024-10-03T16:43:24.344" v="8" actId="14100"/>
          <ac:spMkLst>
            <pc:docMk/>
            <pc:sldMk cId="1009913685" sldId="267"/>
            <ac:spMk id="12291" creationId="{00000000-0000-0000-0000-000000000000}"/>
          </ac:spMkLst>
        </pc:spChg>
      </pc:sldChg>
      <pc:sldChg chg="modSp mod">
        <pc:chgData name="Gurpreet Mauli" userId="74f95cd3-7368-4876-b358-029a43b3a0d0" providerId="ADAL" clId="{7DAF2982-A150-440A-846D-AE68B7D16C83}" dt="2024-10-03T16:43:54.390" v="15" actId="1076"/>
        <pc:sldMkLst>
          <pc:docMk/>
          <pc:sldMk cId="1074626511" sldId="269"/>
        </pc:sldMkLst>
        <pc:spChg chg="mod">
          <ac:chgData name="Gurpreet Mauli" userId="74f95cd3-7368-4876-b358-029a43b3a0d0" providerId="ADAL" clId="{7DAF2982-A150-440A-846D-AE68B7D16C83}" dt="2024-10-03T16:43:41.265" v="10" actId="255"/>
          <ac:spMkLst>
            <pc:docMk/>
            <pc:sldMk cId="1074626511" sldId="269"/>
            <ac:spMk id="14339" creationId="{00000000-0000-0000-0000-000000000000}"/>
          </ac:spMkLst>
        </pc:spChg>
        <pc:picChg chg="mod">
          <ac:chgData name="Gurpreet Mauli" userId="74f95cd3-7368-4876-b358-029a43b3a0d0" providerId="ADAL" clId="{7DAF2982-A150-440A-846D-AE68B7D16C83}" dt="2024-10-03T16:43:51.605" v="14" actId="14100"/>
          <ac:picMkLst>
            <pc:docMk/>
            <pc:sldMk cId="1074626511" sldId="269"/>
            <ac:picMk id="14341" creationId="{00000000-0000-0000-0000-000000000000}"/>
          </ac:picMkLst>
        </pc:picChg>
        <pc:picChg chg="mod">
          <ac:chgData name="Gurpreet Mauli" userId="74f95cd3-7368-4876-b358-029a43b3a0d0" providerId="ADAL" clId="{7DAF2982-A150-440A-846D-AE68B7D16C83}" dt="2024-10-03T16:43:54.390" v="15" actId="1076"/>
          <ac:picMkLst>
            <pc:docMk/>
            <pc:sldMk cId="1074626511" sldId="269"/>
            <ac:picMk id="14342" creationId="{00000000-0000-0000-0000-000000000000}"/>
          </ac:picMkLst>
        </pc:picChg>
      </pc:sldChg>
      <pc:sldChg chg="modSp mod">
        <pc:chgData name="Gurpreet Mauli" userId="74f95cd3-7368-4876-b358-029a43b3a0d0" providerId="ADAL" clId="{7DAF2982-A150-440A-846D-AE68B7D16C83}" dt="2024-10-03T16:46:29.715" v="20" actId="1076"/>
        <pc:sldMkLst>
          <pc:docMk/>
          <pc:sldMk cId="1739540974" sldId="270"/>
        </pc:sldMkLst>
        <pc:spChg chg="mod">
          <ac:chgData name="Gurpreet Mauli" userId="74f95cd3-7368-4876-b358-029a43b3a0d0" providerId="ADAL" clId="{7DAF2982-A150-440A-846D-AE68B7D16C83}" dt="2024-10-03T16:46:27.653" v="19" actId="14100"/>
          <ac:spMkLst>
            <pc:docMk/>
            <pc:sldMk cId="1739540974" sldId="270"/>
            <ac:spMk id="10" creationId="{00000000-0000-0000-0000-000000000000}"/>
          </ac:spMkLst>
        </pc:spChg>
        <pc:picChg chg="mod">
          <ac:chgData name="Gurpreet Mauli" userId="74f95cd3-7368-4876-b358-029a43b3a0d0" providerId="ADAL" clId="{7DAF2982-A150-440A-846D-AE68B7D16C83}" dt="2024-10-03T16:46:29.715" v="20" actId="1076"/>
          <ac:picMkLst>
            <pc:docMk/>
            <pc:sldMk cId="1739540974" sldId="270"/>
            <ac:picMk id="11" creationId="{00000000-0000-0000-0000-000000000000}"/>
          </ac:picMkLst>
        </pc:picChg>
      </pc:sldChg>
      <pc:sldChg chg="modSp mod">
        <pc:chgData name="Gurpreet Mauli" userId="74f95cd3-7368-4876-b358-029a43b3a0d0" providerId="ADAL" clId="{7DAF2982-A150-440A-846D-AE68B7D16C83}" dt="2024-10-04T12:33:40.332" v="113" actId="1076"/>
        <pc:sldMkLst>
          <pc:docMk/>
          <pc:sldMk cId="1331158100" sldId="271"/>
        </pc:sldMkLst>
        <pc:picChg chg="mod">
          <ac:chgData name="Gurpreet Mauli" userId="74f95cd3-7368-4876-b358-029a43b3a0d0" providerId="ADAL" clId="{7DAF2982-A150-440A-846D-AE68B7D16C83}" dt="2024-10-04T12:33:40.332" v="113" actId="1076"/>
          <ac:picMkLst>
            <pc:docMk/>
            <pc:sldMk cId="1331158100" sldId="271"/>
            <ac:picMk id="5" creationId="{00000000-0000-0000-0000-000000000000}"/>
          </ac:picMkLst>
        </pc:picChg>
        <pc:picChg chg="mod">
          <ac:chgData name="Gurpreet Mauli" userId="74f95cd3-7368-4876-b358-029a43b3a0d0" providerId="ADAL" clId="{7DAF2982-A150-440A-846D-AE68B7D16C83}" dt="2024-10-04T12:33:38.648" v="112" actId="1076"/>
          <ac:picMkLst>
            <pc:docMk/>
            <pc:sldMk cId="1331158100" sldId="271"/>
            <ac:picMk id="17412" creationId="{00000000-0000-0000-0000-000000000000}"/>
          </ac:picMkLst>
        </pc:picChg>
      </pc:sldChg>
      <pc:sldChg chg="modSp mod">
        <pc:chgData name="Gurpreet Mauli" userId="74f95cd3-7368-4876-b358-029a43b3a0d0" providerId="ADAL" clId="{7DAF2982-A150-440A-846D-AE68B7D16C83}" dt="2024-10-03T16:54:40.459" v="101" actId="1076"/>
        <pc:sldMkLst>
          <pc:docMk/>
          <pc:sldMk cId="1798128878" sldId="273"/>
        </pc:sldMkLst>
        <pc:spChg chg="mod">
          <ac:chgData name="Gurpreet Mauli" userId="74f95cd3-7368-4876-b358-029a43b3a0d0" providerId="ADAL" clId="{7DAF2982-A150-440A-846D-AE68B7D16C83}" dt="2024-10-03T16:54:26.510" v="97" actId="1076"/>
          <ac:spMkLst>
            <pc:docMk/>
            <pc:sldMk cId="1798128878" sldId="273"/>
            <ac:spMk id="3" creationId="{F95AE795-A8A9-4691-A679-58E6A056B5CA}"/>
          </ac:spMkLst>
        </pc:spChg>
        <pc:spChg chg="mod">
          <ac:chgData name="Gurpreet Mauli" userId="74f95cd3-7368-4876-b358-029a43b3a0d0" providerId="ADAL" clId="{7DAF2982-A150-440A-846D-AE68B7D16C83}" dt="2024-10-03T16:54:40.459" v="101" actId="1076"/>
          <ac:spMkLst>
            <pc:docMk/>
            <pc:sldMk cId="1798128878" sldId="273"/>
            <ac:spMk id="12" creationId="{606957F1-CA9C-5A25-EBE0-31E1A966B5E6}"/>
          </ac:spMkLst>
        </pc:spChg>
        <pc:grpChg chg="mod">
          <ac:chgData name="Gurpreet Mauli" userId="74f95cd3-7368-4876-b358-029a43b3a0d0" providerId="ADAL" clId="{7DAF2982-A150-440A-846D-AE68B7D16C83}" dt="2024-10-03T16:54:40.459" v="101" actId="1076"/>
          <ac:grpSpMkLst>
            <pc:docMk/>
            <pc:sldMk cId="1798128878" sldId="273"/>
            <ac:grpSpMk id="11" creationId="{5F5A99D4-052A-890C-933A-2C620AB9B928}"/>
          </ac:grpSpMkLst>
        </pc:grpChg>
        <pc:picChg chg="mod">
          <ac:chgData name="Gurpreet Mauli" userId="74f95cd3-7368-4876-b358-029a43b3a0d0" providerId="ADAL" clId="{7DAF2982-A150-440A-846D-AE68B7D16C83}" dt="2024-10-03T16:54:40.459" v="101" actId="1076"/>
          <ac:picMkLst>
            <pc:docMk/>
            <pc:sldMk cId="1798128878" sldId="273"/>
            <ac:picMk id="4099" creationId="{44BAC1E9-33E8-62C1-E99C-3307882AB5FB}"/>
          </ac:picMkLst>
        </pc:picChg>
        <pc:cxnChg chg="mod">
          <ac:chgData name="Gurpreet Mauli" userId="74f95cd3-7368-4876-b358-029a43b3a0d0" providerId="ADAL" clId="{7DAF2982-A150-440A-846D-AE68B7D16C83}" dt="2024-10-03T16:54:36.837" v="100" actId="1076"/>
          <ac:cxnSpMkLst>
            <pc:docMk/>
            <pc:sldMk cId="1798128878" sldId="273"/>
            <ac:cxnSpMk id="5" creationId="{2A4EB06D-311C-2298-9480-4802B33F6E9B}"/>
          </ac:cxnSpMkLst>
        </pc:cxnChg>
        <pc:cxnChg chg="mod">
          <ac:chgData name="Gurpreet Mauli" userId="74f95cd3-7368-4876-b358-029a43b3a0d0" providerId="ADAL" clId="{7DAF2982-A150-440A-846D-AE68B7D16C83}" dt="2024-10-03T16:54:33.752" v="99" actId="1076"/>
          <ac:cxnSpMkLst>
            <pc:docMk/>
            <pc:sldMk cId="1798128878" sldId="273"/>
            <ac:cxnSpMk id="7" creationId="{7C7396B5-20FC-5E6A-8EB2-6F0080D58140}"/>
          </ac:cxnSpMkLst>
        </pc:cxnChg>
        <pc:cxnChg chg="mod">
          <ac:chgData name="Gurpreet Mauli" userId="74f95cd3-7368-4876-b358-029a43b3a0d0" providerId="ADAL" clId="{7DAF2982-A150-440A-846D-AE68B7D16C83}" dt="2024-10-03T16:54:29.610" v="98" actId="1076"/>
          <ac:cxnSpMkLst>
            <pc:docMk/>
            <pc:sldMk cId="1798128878" sldId="273"/>
            <ac:cxnSpMk id="8" creationId="{8B515ABE-EFDF-FFB7-59EE-9612087E2E09}"/>
          </ac:cxnSpMkLst>
        </pc:cxnChg>
      </pc:sldChg>
      <pc:sldChg chg="modSp mod">
        <pc:chgData name="Gurpreet Mauli" userId="74f95cd3-7368-4876-b358-029a43b3a0d0" providerId="ADAL" clId="{7DAF2982-A150-440A-846D-AE68B7D16C83}" dt="2024-10-03T16:46:58.370" v="25" actId="1076"/>
        <pc:sldMkLst>
          <pc:docMk/>
          <pc:sldMk cId="1508720126" sldId="274"/>
        </pc:sldMkLst>
        <pc:spChg chg="mod">
          <ac:chgData name="Gurpreet Mauli" userId="74f95cd3-7368-4876-b358-029a43b3a0d0" providerId="ADAL" clId="{7DAF2982-A150-440A-846D-AE68B7D16C83}" dt="2024-10-03T16:46:47.388" v="23" actId="1076"/>
          <ac:spMkLst>
            <pc:docMk/>
            <pc:sldMk cId="1508720126" sldId="274"/>
            <ac:spMk id="20483" creationId="{00000000-0000-0000-0000-000000000000}"/>
          </ac:spMkLst>
        </pc:spChg>
        <pc:picChg chg="mod">
          <ac:chgData name="Gurpreet Mauli" userId="74f95cd3-7368-4876-b358-029a43b3a0d0" providerId="ADAL" clId="{7DAF2982-A150-440A-846D-AE68B7D16C83}" dt="2024-10-03T16:46:58.370" v="25" actId="1076"/>
          <ac:picMkLst>
            <pc:docMk/>
            <pc:sldMk cId="1508720126" sldId="274"/>
            <ac:picMk id="20484" creationId="{00000000-0000-0000-0000-000000000000}"/>
          </ac:picMkLst>
        </pc:picChg>
      </pc:sldChg>
      <pc:sldChg chg="modSp mod">
        <pc:chgData name="Gurpreet Mauli" userId="74f95cd3-7368-4876-b358-029a43b3a0d0" providerId="ADAL" clId="{7DAF2982-A150-440A-846D-AE68B7D16C83}" dt="2024-10-03T16:47:11.634" v="26" actId="14100"/>
        <pc:sldMkLst>
          <pc:docMk/>
          <pc:sldMk cId="679602312" sldId="277"/>
        </pc:sldMkLst>
        <pc:spChg chg="mod">
          <ac:chgData name="Gurpreet Mauli" userId="74f95cd3-7368-4876-b358-029a43b3a0d0" providerId="ADAL" clId="{7DAF2982-A150-440A-846D-AE68B7D16C83}" dt="2024-10-03T16:47:11.634" v="26" actId="14100"/>
          <ac:spMkLst>
            <pc:docMk/>
            <pc:sldMk cId="679602312" sldId="277"/>
            <ac:spMk id="22531" creationId="{00000000-0000-0000-0000-000000000000}"/>
          </ac:spMkLst>
        </pc:spChg>
      </pc:sldChg>
      <pc:sldChg chg="modSp mod">
        <pc:chgData name="Gurpreet Mauli" userId="74f95cd3-7368-4876-b358-029a43b3a0d0" providerId="ADAL" clId="{7DAF2982-A150-440A-846D-AE68B7D16C83}" dt="2024-10-03T16:47:19.141" v="27" actId="14100"/>
        <pc:sldMkLst>
          <pc:docMk/>
          <pc:sldMk cId="2960161984" sldId="279"/>
        </pc:sldMkLst>
        <pc:spChg chg="mod">
          <ac:chgData name="Gurpreet Mauli" userId="74f95cd3-7368-4876-b358-029a43b3a0d0" providerId="ADAL" clId="{7DAF2982-A150-440A-846D-AE68B7D16C83}" dt="2024-10-03T16:47:19.141" v="27" actId="14100"/>
          <ac:spMkLst>
            <pc:docMk/>
            <pc:sldMk cId="2960161984" sldId="279"/>
            <ac:spMk id="23555" creationId="{00000000-0000-0000-0000-000000000000}"/>
          </ac:spMkLst>
        </pc:spChg>
      </pc:sldChg>
      <pc:sldChg chg="modSp mod">
        <pc:chgData name="Gurpreet Mauli" userId="74f95cd3-7368-4876-b358-029a43b3a0d0" providerId="ADAL" clId="{7DAF2982-A150-440A-846D-AE68B7D16C83}" dt="2024-10-03T16:47:29.745" v="31" actId="1076"/>
        <pc:sldMkLst>
          <pc:docMk/>
          <pc:sldMk cId="1857477442" sldId="280"/>
        </pc:sldMkLst>
        <pc:picChg chg="mod">
          <ac:chgData name="Gurpreet Mauli" userId="74f95cd3-7368-4876-b358-029a43b3a0d0" providerId="ADAL" clId="{7DAF2982-A150-440A-846D-AE68B7D16C83}" dt="2024-10-03T16:47:29.745" v="31" actId="1076"/>
          <ac:picMkLst>
            <pc:docMk/>
            <pc:sldMk cId="1857477442" sldId="280"/>
            <ac:picMk id="25603" creationId="{00000000-0000-0000-0000-000000000000}"/>
          </ac:picMkLst>
        </pc:picChg>
      </pc:sldChg>
      <pc:sldChg chg="modSp mod">
        <pc:chgData name="Gurpreet Mauli" userId="74f95cd3-7368-4876-b358-029a43b3a0d0" providerId="ADAL" clId="{7DAF2982-A150-440A-846D-AE68B7D16C83}" dt="2024-10-03T16:48:07.762" v="46" actId="27636"/>
        <pc:sldMkLst>
          <pc:docMk/>
          <pc:sldMk cId="2702273148" sldId="284"/>
        </pc:sldMkLst>
        <pc:spChg chg="mod">
          <ac:chgData name="Gurpreet Mauli" userId="74f95cd3-7368-4876-b358-029a43b3a0d0" providerId="ADAL" clId="{7DAF2982-A150-440A-846D-AE68B7D16C83}" dt="2024-10-03T16:48:07.762" v="46" actId="27636"/>
          <ac:spMkLst>
            <pc:docMk/>
            <pc:sldMk cId="2702273148" sldId="284"/>
            <ac:spMk id="46083" creationId="{00000000-0000-0000-0000-000000000000}"/>
          </ac:spMkLst>
        </pc:spChg>
      </pc:sldChg>
      <pc:sldChg chg="modSp mod">
        <pc:chgData name="Gurpreet Mauli" userId="74f95cd3-7368-4876-b358-029a43b3a0d0" providerId="ADAL" clId="{7DAF2982-A150-440A-846D-AE68B7D16C83}" dt="2024-10-03T16:48:35.678" v="52" actId="2711"/>
        <pc:sldMkLst>
          <pc:docMk/>
          <pc:sldMk cId="2582893498" sldId="285"/>
        </pc:sldMkLst>
        <pc:spChg chg="mod">
          <ac:chgData name="Gurpreet Mauli" userId="74f95cd3-7368-4876-b358-029a43b3a0d0" providerId="ADAL" clId="{7DAF2982-A150-440A-846D-AE68B7D16C83}" dt="2024-10-03T16:48:35.678" v="52" actId="2711"/>
          <ac:spMkLst>
            <pc:docMk/>
            <pc:sldMk cId="2582893498" sldId="285"/>
            <ac:spMk id="47107" creationId="{00000000-0000-0000-0000-000000000000}"/>
          </ac:spMkLst>
        </pc:spChg>
      </pc:sldChg>
      <pc:sldChg chg="modSp mod">
        <pc:chgData name="Gurpreet Mauli" userId="74f95cd3-7368-4876-b358-029a43b3a0d0" providerId="ADAL" clId="{7DAF2982-A150-440A-846D-AE68B7D16C83}" dt="2024-10-04T12:38:56.162" v="114" actId="1076"/>
        <pc:sldMkLst>
          <pc:docMk/>
          <pc:sldMk cId="666547856" sldId="286"/>
        </pc:sldMkLst>
        <pc:spChg chg="mod">
          <ac:chgData name="Gurpreet Mauli" userId="74f95cd3-7368-4876-b358-029a43b3a0d0" providerId="ADAL" clId="{7DAF2982-A150-440A-846D-AE68B7D16C83}" dt="2024-10-04T12:38:56.162" v="114" actId="1076"/>
          <ac:spMkLst>
            <pc:docMk/>
            <pc:sldMk cId="666547856" sldId="286"/>
            <ac:spMk id="48130" creationId="{00000000-0000-0000-0000-000000000000}"/>
          </ac:spMkLst>
        </pc:spChg>
        <pc:spChg chg="mod">
          <ac:chgData name="Gurpreet Mauli" userId="74f95cd3-7368-4876-b358-029a43b3a0d0" providerId="ADAL" clId="{7DAF2982-A150-440A-846D-AE68B7D16C83}" dt="2024-10-03T16:49:50.278" v="54" actId="27636"/>
          <ac:spMkLst>
            <pc:docMk/>
            <pc:sldMk cId="666547856" sldId="286"/>
            <ac:spMk id="48131" creationId="{00000000-0000-0000-0000-000000000000}"/>
          </ac:spMkLst>
        </pc:spChg>
        <pc:picChg chg="mod">
          <ac:chgData name="Gurpreet Mauli" userId="74f95cd3-7368-4876-b358-029a43b3a0d0" providerId="ADAL" clId="{7DAF2982-A150-440A-846D-AE68B7D16C83}" dt="2024-10-03T16:49:59.704" v="57" actId="14100"/>
          <ac:picMkLst>
            <pc:docMk/>
            <pc:sldMk cId="666547856" sldId="286"/>
            <ac:picMk id="48133" creationId="{00000000-0000-0000-0000-000000000000}"/>
          </ac:picMkLst>
        </pc:picChg>
      </pc:sldChg>
      <pc:sldChg chg="modSp mod">
        <pc:chgData name="Gurpreet Mauli" userId="74f95cd3-7368-4876-b358-029a43b3a0d0" providerId="ADAL" clId="{7DAF2982-A150-440A-846D-AE68B7D16C83}" dt="2024-10-03T16:50:45.983" v="58" actId="14100"/>
        <pc:sldMkLst>
          <pc:docMk/>
          <pc:sldMk cId="2213709622" sldId="287"/>
        </pc:sldMkLst>
        <pc:spChg chg="mod">
          <ac:chgData name="Gurpreet Mauli" userId="74f95cd3-7368-4876-b358-029a43b3a0d0" providerId="ADAL" clId="{7DAF2982-A150-440A-846D-AE68B7D16C83}" dt="2024-10-03T16:50:45.983" v="58" actId="14100"/>
          <ac:spMkLst>
            <pc:docMk/>
            <pc:sldMk cId="2213709622" sldId="287"/>
            <ac:spMk id="49155" creationId="{00000000-0000-0000-0000-000000000000}"/>
          </ac:spMkLst>
        </pc:spChg>
      </pc:sldChg>
      <pc:sldChg chg="modSp mod">
        <pc:chgData name="Gurpreet Mauli" userId="74f95cd3-7368-4876-b358-029a43b3a0d0" providerId="ADAL" clId="{7DAF2982-A150-440A-846D-AE68B7D16C83}" dt="2024-10-04T12:39:59.953" v="115" actId="1076"/>
        <pc:sldMkLst>
          <pc:docMk/>
          <pc:sldMk cId="1647373035" sldId="288"/>
        </pc:sldMkLst>
        <pc:spChg chg="mod">
          <ac:chgData name="Gurpreet Mauli" userId="74f95cd3-7368-4876-b358-029a43b3a0d0" providerId="ADAL" clId="{7DAF2982-A150-440A-846D-AE68B7D16C83}" dt="2024-10-04T12:39:59.953" v="115" actId="1076"/>
          <ac:spMkLst>
            <pc:docMk/>
            <pc:sldMk cId="1647373035" sldId="288"/>
            <ac:spMk id="50178" creationId="{00000000-0000-0000-0000-000000000000}"/>
          </ac:spMkLst>
        </pc:spChg>
        <pc:spChg chg="mod">
          <ac:chgData name="Gurpreet Mauli" userId="74f95cd3-7368-4876-b358-029a43b3a0d0" providerId="ADAL" clId="{7DAF2982-A150-440A-846D-AE68B7D16C83}" dt="2024-10-03T16:51:06.128" v="63" actId="14100"/>
          <ac:spMkLst>
            <pc:docMk/>
            <pc:sldMk cId="1647373035" sldId="288"/>
            <ac:spMk id="50179" creationId="{00000000-0000-0000-0000-000000000000}"/>
          </ac:spMkLst>
        </pc:spChg>
        <pc:graphicFrameChg chg="mod">
          <ac:chgData name="Gurpreet Mauli" userId="74f95cd3-7368-4876-b358-029a43b3a0d0" providerId="ADAL" clId="{7DAF2982-A150-440A-846D-AE68B7D16C83}" dt="2024-10-03T16:51:02.855" v="62" actId="14100"/>
          <ac:graphicFrameMkLst>
            <pc:docMk/>
            <pc:sldMk cId="1647373035" sldId="288"/>
            <ac:graphicFrameMk id="50181" creationId="{00000000-0000-0000-0000-000000000000}"/>
          </ac:graphicFrameMkLst>
        </pc:graphicFrameChg>
      </pc:sldChg>
      <pc:sldChg chg="modSp mod">
        <pc:chgData name="Gurpreet Mauli" userId="74f95cd3-7368-4876-b358-029a43b3a0d0" providerId="ADAL" clId="{7DAF2982-A150-440A-846D-AE68B7D16C83}" dt="2024-10-03T16:51:19.411" v="65" actId="1076"/>
        <pc:sldMkLst>
          <pc:docMk/>
          <pc:sldMk cId="3543817002" sldId="289"/>
        </pc:sldMkLst>
        <pc:spChg chg="mod">
          <ac:chgData name="Gurpreet Mauli" userId="74f95cd3-7368-4876-b358-029a43b3a0d0" providerId="ADAL" clId="{7DAF2982-A150-440A-846D-AE68B7D16C83}" dt="2024-10-03T16:51:15.368" v="64" actId="14100"/>
          <ac:spMkLst>
            <pc:docMk/>
            <pc:sldMk cId="3543817002" sldId="289"/>
            <ac:spMk id="51203" creationId="{00000000-0000-0000-0000-000000000000}"/>
          </ac:spMkLst>
        </pc:spChg>
        <pc:picChg chg="mod">
          <ac:chgData name="Gurpreet Mauli" userId="74f95cd3-7368-4876-b358-029a43b3a0d0" providerId="ADAL" clId="{7DAF2982-A150-440A-846D-AE68B7D16C83}" dt="2024-10-03T16:51:19.411" v="65" actId="1076"/>
          <ac:picMkLst>
            <pc:docMk/>
            <pc:sldMk cId="3543817002" sldId="289"/>
            <ac:picMk id="51205" creationId="{00000000-0000-0000-0000-000000000000}"/>
          </ac:picMkLst>
        </pc:picChg>
      </pc:sldChg>
      <pc:sldChg chg="modSp mod">
        <pc:chgData name="Gurpreet Mauli" userId="74f95cd3-7368-4876-b358-029a43b3a0d0" providerId="ADAL" clId="{7DAF2982-A150-440A-846D-AE68B7D16C83}" dt="2024-10-03T16:51:42.249" v="67" actId="1076"/>
        <pc:sldMkLst>
          <pc:docMk/>
          <pc:sldMk cId="3350172789" sldId="291"/>
        </pc:sldMkLst>
        <pc:spChg chg="mod">
          <ac:chgData name="Gurpreet Mauli" userId="74f95cd3-7368-4876-b358-029a43b3a0d0" providerId="ADAL" clId="{7DAF2982-A150-440A-846D-AE68B7D16C83}" dt="2024-10-03T16:51:42.249" v="67" actId="1076"/>
          <ac:spMkLst>
            <pc:docMk/>
            <pc:sldMk cId="3350172789" sldId="291"/>
            <ac:spMk id="53251" creationId="{00000000-0000-0000-0000-000000000000}"/>
          </ac:spMkLst>
        </pc:spChg>
        <pc:picChg chg="mod">
          <ac:chgData name="Gurpreet Mauli" userId="74f95cd3-7368-4876-b358-029a43b3a0d0" providerId="ADAL" clId="{7DAF2982-A150-440A-846D-AE68B7D16C83}" dt="2024-10-03T16:51:29.766" v="66" actId="14100"/>
          <ac:picMkLst>
            <pc:docMk/>
            <pc:sldMk cId="3350172789" sldId="291"/>
            <ac:picMk id="53253" creationId="{00000000-0000-0000-0000-000000000000}"/>
          </ac:picMkLst>
        </pc:picChg>
      </pc:sldChg>
      <pc:sldChg chg="modSp mod">
        <pc:chgData name="Gurpreet Mauli" userId="74f95cd3-7368-4876-b358-029a43b3a0d0" providerId="ADAL" clId="{7DAF2982-A150-440A-846D-AE68B7D16C83}" dt="2024-10-03T16:51:55.659" v="70" actId="1076"/>
        <pc:sldMkLst>
          <pc:docMk/>
          <pc:sldMk cId="2471041072" sldId="292"/>
        </pc:sldMkLst>
        <pc:spChg chg="mod">
          <ac:chgData name="Gurpreet Mauli" userId="74f95cd3-7368-4876-b358-029a43b3a0d0" providerId="ADAL" clId="{7DAF2982-A150-440A-846D-AE68B7D16C83}" dt="2024-10-03T16:51:51.661" v="69" actId="27636"/>
          <ac:spMkLst>
            <pc:docMk/>
            <pc:sldMk cId="2471041072" sldId="292"/>
            <ac:spMk id="36867" creationId="{00000000-0000-0000-0000-000000000000}"/>
          </ac:spMkLst>
        </pc:spChg>
        <pc:picChg chg="mod">
          <ac:chgData name="Gurpreet Mauli" userId="74f95cd3-7368-4876-b358-029a43b3a0d0" providerId="ADAL" clId="{7DAF2982-A150-440A-846D-AE68B7D16C83}" dt="2024-10-03T16:51:55.659" v="70" actId="1076"/>
          <ac:picMkLst>
            <pc:docMk/>
            <pc:sldMk cId="2471041072" sldId="292"/>
            <ac:picMk id="3" creationId="{3BFF48C6-DFE0-049B-6E9C-2ECC17338406}"/>
          </ac:picMkLst>
        </pc:picChg>
      </pc:sldChg>
      <pc:sldChg chg="modSp mod">
        <pc:chgData name="Gurpreet Mauli" userId="74f95cd3-7368-4876-b358-029a43b3a0d0" providerId="ADAL" clId="{7DAF2982-A150-440A-846D-AE68B7D16C83}" dt="2024-10-03T16:52:04.594" v="72" actId="27636"/>
        <pc:sldMkLst>
          <pc:docMk/>
          <pc:sldMk cId="177806265" sldId="296"/>
        </pc:sldMkLst>
        <pc:spChg chg="mod">
          <ac:chgData name="Gurpreet Mauli" userId="74f95cd3-7368-4876-b358-029a43b3a0d0" providerId="ADAL" clId="{7DAF2982-A150-440A-846D-AE68B7D16C83}" dt="2024-10-03T16:52:04.594" v="72" actId="27636"/>
          <ac:spMkLst>
            <pc:docMk/>
            <pc:sldMk cId="177806265" sldId="296"/>
            <ac:spMk id="55299" creationId="{00000000-0000-0000-0000-000000000000}"/>
          </ac:spMkLst>
        </pc:spChg>
      </pc:sldChg>
      <pc:sldChg chg="modSp mod">
        <pc:chgData name="Gurpreet Mauli" userId="74f95cd3-7368-4876-b358-029a43b3a0d0" providerId="ADAL" clId="{7DAF2982-A150-440A-846D-AE68B7D16C83}" dt="2024-10-03T16:52:14.269" v="74" actId="27636"/>
        <pc:sldMkLst>
          <pc:docMk/>
          <pc:sldMk cId="784913365" sldId="298"/>
        </pc:sldMkLst>
        <pc:spChg chg="mod">
          <ac:chgData name="Gurpreet Mauli" userId="74f95cd3-7368-4876-b358-029a43b3a0d0" providerId="ADAL" clId="{7DAF2982-A150-440A-846D-AE68B7D16C83}" dt="2024-10-03T16:52:14.269" v="74" actId="27636"/>
          <ac:spMkLst>
            <pc:docMk/>
            <pc:sldMk cId="784913365" sldId="298"/>
            <ac:spMk id="56323" creationId="{00000000-0000-0000-0000-000000000000}"/>
          </ac:spMkLst>
        </pc:spChg>
      </pc:sldChg>
      <pc:sldChg chg="modSp mod">
        <pc:chgData name="Gurpreet Mauli" userId="74f95cd3-7368-4876-b358-029a43b3a0d0" providerId="ADAL" clId="{7DAF2982-A150-440A-846D-AE68B7D16C83}" dt="2024-10-03T16:52:28.240" v="77" actId="1076"/>
        <pc:sldMkLst>
          <pc:docMk/>
          <pc:sldMk cId="2951671049" sldId="299"/>
        </pc:sldMkLst>
        <pc:spChg chg="mod">
          <ac:chgData name="Gurpreet Mauli" userId="74f95cd3-7368-4876-b358-029a43b3a0d0" providerId="ADAL" clId="{7DAF2982-A150-440A-846D-AE68B7D16C83}" dt="2024-10-03T16:52:23.743" v="75" actId="1076"/>
          <ac:spMkLst>
            <pc:docMk/>
            <pc:sldMk cId="2951671049" sldId="299"/>
            <ac:spMk id="57347" creationId="{00000000-0000-0000-0000-000000000000}"/>
          </ac:spMkLst>
        </pc:spChg>
        <pc:picChg chg="mod">
          <ac:chgData name="Gurpreet Mauli" userId="74f95cd3-7368-4876-b358-029a43b3a0d0" providerId="ADAL" clId="{7DAF2982-A150-440A-846D-AE68B7D16C83}" dt="2024-10-03T16:52:28.240" v="77" actId="1076"/>
          <ac:picMkLst>
            <pc:docMk/>
            <pc:sldMk cId="2951671049" sldId="299"/>
            <ac:picMk id="57349" creationId="{00000000-0000-0000-0000-000000000000}"/>
          </ac:picMkLst>
        </pc:picChg>
      </pc:sldChg>
      <pc:sldChg chg="modSp mod">
        <pc:chgData name="Gurpreet Mauli" userId="74f95cd3-7368-4876-b358-029a43b3a0d0" providerId="ADAL" clId="{7DAF2982-A150-440A-846D-AE68B7D16C83}" dt="2024-10-03T16:52:34.536" v="78" actId="14100"/>
        <pc:sldMkLst>
          <pc:docMk/>
          <pc:sldMk cId="3957476614" sldId="300"/>
        </pc:sldMkLst>
        <pc:spChg chg="mod">
          <ac:chgData name="Gurpreet Mauli" userId="74f95cd3-7368-4876-b358-029a43b3a0d0" providerId="ADAL" clId="{7DAF2982-A150-440A-846D-AE68B7D16C83}" dt="2024-10-03T16:52:34.536" v="78" actId="14100"/>
          <ac:spMkLst>
            <pc:docMk/>
            <pc:sldMk cId="3957476614" sldId="300"/>
            <ac:spMk id="58371" creationId="{00000000-0000-0000-0000-000000000000}"/>
          </ac:spMkLst>
        </pc:spChg>
      </pc:sldChg>
      <pc:sldChg chg="modSp mod">
        <pc:chgData name="Gurpreet Mauli" userId="74f95cd3-7368-4876-b358-029a43b3a0d0" providerId="ADAL" clId="{7DAF2982-A150-440A-846D-AE68B7D16C83}" dt="2024-10-03T16:52:40.750" v="79" actId="1076"/>
        <pc:sldMkLst>
          <pc:docMk/>
          <pc:sldMk cId="590810332" sldId="301"/>
        </pc:sldMkLst>
        <pc:picChg chg="mod">
          <ac:chgData name="Gurpreet Mauli" userId="74f95cd3-7368-4876-b358-029a43b3a0d0" providerId="ADAL" clId="{7DAF2982-A150-440A-846D-AE68B7D16C83}" dt="2024-10-03T16:52:40.750" v="79" actId="1076"/>
          <ac:picMkLst>
            <pc:docMk/>
            <pc:sldMk cId="590810332" sldId="301"/>
            <ac:picMk id="47107" creationId="{00000000-0000-0000-0000-000000000000}"/>
          </ac:picMkLst>
        </pc:picChg>
      </pc:sldChg>
      <pc:sldChg chg="modSp mod">
        <pc:chgData name="Gurpreet Mauli" userId="74f95cd3-7368-4876-b358-029a43b3a0d0" providerId="ADAL" clId="{7DAF2982-A150-440A-846D-AE68B7D16C83}" dt="2024-10-03T16:55:30.832" v="111" actId="1076"/>
        <pc:sldMkLst>
          <pc:docMk/>
          <pc:sldMk cId="1243369392" sldId="302"/>
        </pc:sldMkLst>
        <pc:picChg chg="mod">
          <ac:chgData name="Gurpreet Mauli" userId="74f95cd3-7368-4876-b358-029a43b3a0d0" providerId="ADAL" clId="{7DAF2982-A150-440A-846D-AE68B7D16C83}" dt="2024-10-03T16:55:30.832" v="111" actId="1076"/>
          <ac:picMkLst>
            <pc:docMk/>
            <pc:sldMk cId="1243369392" sldId="302"/>
            <ac:picMk id="4" creationId="{00000000-0000-0000-0000-000000000000}"/>
          </ac:picMkLst>
        </pc:picChg>
      </pc:sldChg>
      <pc:sldChg chg="modSp mod">
        <pc:chgData name="Gurpreet Mauli" userId="74f95cd3-7368-4876-b358-029a43b3a0d0" providerId="ADAL" clId="{7DAF2982-A150-440A-846D-AE68B7D16C83}" dt="2024-10-03T16:43:07.130" v="6" actId="1076"/>
        <pc:sldMkLst>
          <pc:docMk/>
          <pc:sldMk cId="3666858130" sldId="304"/>
        </pc:sldMkLst>
        <pc:spChg chg="mod">
          <ac:chgData name="Gurpreet Mauli" userId="74f95cd3-7368-4876-b358-029a43b3a0d0" providerId="ADAL" clId="{7DAF2982-A150-440A-846D-AE68B7D16C83}" dt="2024-10-03T16:43:07.130" v="6" actId="1076"/>
          <ac:spMkLst>
            <pc:docMk/>
            <pc:sldMk cId="3666858130" sldId="304"/>
            <ac:spMk id="9219" creationId="{00000000-0000-0000-0000-000000000000}"/>
          </ac:spMkLst>
        </pc:spChg>
      </pc:sldChg>
      <pc:sldChg chg="modSp mod">
        <pc:chgData name="Gurpreet Mauli" userId="74f95cd3-7368-4876-b358-029a43b3a0d0" providerId="ADAL" clId="{7DAF2982-A150-440A-846D-AE68B7D16C83}" dt="2024-10-03T16:42:54.860" v="5" actId="1076"/>
        <pc:sldMkLst>
          <pc:docMk/>
          <pc:sldMk cId="2833536070" sldId="305"/>
        </pc:sldMkLst>
        <pc:spChg chg="mod">
          <ac:chgData name="Gurpreet Mauli" userId="74f95cd3-7368-4876-b358-029a43b3a0d0" providerId="ADAL" clId="{7DAF2982-A150-440A-846D-AE68B7D16C83}" dt="2024-10-03T16:42:54.860" v="5" actId="1076"/>
          <ac:spMkLst>
            <pc:docMk/>
            <pc:sldMk cId="2833536070" sldId="305"/>
            <ac:spMk id="6" creationId="{00000000-0000-0000-0000-000000000000}"/>
          </ac:spMkLst>
        </pc:spChg>
        <pc:spChg chg="mod">
          <ac:chgData name="Gurpreet Mauli" userId="74f95cd3-7368-4876-b358-029a43b3a0d0" providerId="ADAL" clId="{7DAF2982-A150-440A-846D-AE68B7D16C83}" dt="2024-10-03T16:42:45.725" v="4" actId="1076"/>
          <ac:spMkLst>
            <pc:docMk/>
            <pc:sldMk cId="2833536070" sldId="305"/>
            <ac:spMk id="9219" creationId="{00000000-0000-0000-0000-000000000000}"/>
          </ac:spMkLst>
        </pc:spChg>
      </pc:sldChg>
      <pc:sldChg chg="modSp mod">
        <pc:chgData name="Gurpreet Mauli" userId="74f95cd3-7368-4876-b358-029a43b3a0d0" providerId="ADAL" clId="{7DAF2982-A150-440A-846D-AE68B7D16C83}" dt="2024-10-03T16:47:51.199" v="39" actId="1076"/>
        <pc:sldMkLst>
          <pc:docMk/>
          <pc:sldMk cId="1374820053" sldId="308"/>
        </pc:sldMkLst>
        <pc:spChg chg="mod">
          <ac:chgData name="Gurpreet Mauli" userId="74f95cd3-7368-4876-b358-029a43b3a0d0" providerId="ADAL" clId="{7DAF2982-A150-440A-846D-AE68B7D16C83}" dt="2024-10-03T16:47:47.140" v="38" actId="5793"/>
          <ac:spMkLst>
            <pc:docMk/>
            <pc:sldMk cId="1374820053" sldId="308"/>
            <ac:spMk id="3" creationId="{00000000-0000-0000-0000-000000000000}"/>
          </ac:spMkLst>
        </pc:spChg>
        <pc:picChg chg="mod">
          <ac:chgData name="Gurpreet Mauli" userId="74f95cd3-7368-4876-b358-029a43b3a0d0" providerId="ADAL" clId="{7DAF2982-A150-440A-846D-AE68B7D16C83}" dt="2024-10-03T16:47:51.199" v="39" actId="1076"/>
          <ac:picMkLst>
            <pc:docMk/>
            <pc:sldMk cId="1374820053" sldId="308"/>
            <ac:picMk id="4" creationId="{00000000-0000-0000-0000-000000000000}"/>
          </ac:picMkLst>
        </pc:picChg>
      </pc:sldChg>
      <pc:sldChg chg="modSp mod">
        <pc:chgData name="Gurpreet Mauli" userId="74f95cd3-7368-4876-b358-029a43b3a0d0" providerId="ADAL" clId="{7DAF2982-A150-440A-846D-AE68B7D16C83}" dt="2024-10-03T16:48:02.904" v="44" actId="1076"/>
        <pc:sldMkLst>
          <pc:docMk/>
          <pc:sldMk cId="1408964728" sldId="309"/>
        </pc:sldMkLst>
        <pc:picChg chg="mod">
          <ac:chgData name="Gurpreet Mauli" userId="74f95cd3-7368-4876-b358-029a43b3a0d0" providerId="ADAL" clId="{7DAF2982-A150-440A-846D-AE68B7D16C83}" dt="2024-10-03T16:48:02.904" v="44" actId="1076"/>
          <ac:picMkLst>
            <pc:docMk/>
            <pc:sldMk cId="1408964728" sldId="309"/>
            <ac:picMk id="4" creationId="{00000000-0000-0000-0000-000000000000}"/>
          </ac:picMkLst>
        </pc:picChg>
      </pc:sldChg>
      <pc:sldChg chg="modSp mod">
        <pc:chgData name="Gurpreet Mauli" userId="74f95cd3-7368-4876-b358-029a43b3a0d0" providerId="ADAL" clId="{7DAF2982-A150-440A-846D-AE68B7D16C83}" dt="2024-10-03T16:53:58.878" v="96" actId="1076"/>
        <pc:sldMkLst>
          <pc:docMk/>
          <pc:sldMk cId="4116152568" sldId="320"/>
        </pc:sldMkLst>
        <pc:spChg chg="mod">
          <ac:chgData name="Gurpreet Mauli" userId="74f95cd3-7368-4876-b358-029a43b3a0d0" providerId="ADAL" clId="{7DAF2982-A150-440A-846D-AE68B7D16C83}" dt="2024-10-03T16:53:53.356" v="95" actId="6549"/>
          <ac:spMkLst>
            <pc:docMk/>
            <pc:sldMk cId="4116152568" sldId="320"/>
            <ac:spMk id="3" creationId="{92EC6270-1BF9-4B46-A8C9-70C11A06351D}"/>
          </ac:spMkLst>
        </pc:spChg>
        <pc:picChg chg="mod">
          <ac:chgData name="Gurpreet Mauli" userId="74f95cd3-7368-4876-b358-029a43b3a0d0" providerId="ADAL" clId="{7DAF2982-A150-440A-846D-AE68B7D16C83}" dt="2024-10-03T16:53:58.878" v="96" actId="1076"/>
          <ac:picMkLst>
            <pc:docMk/>
            <pc:sldMk cId="4116152568" sldId="320"/>
            <ac:picMk id="4" creationId="{EE0BAD0F-429B-6D1E-90BA-AB7A1286E2EB}"/>
          </ac:picMkLst>
        </pc:picChg>
      </pc:sldChg>
      <pc:sldChg chg="modSp mod">
        <pc:chgData name="Gurpreet Mauli" userId="74f95cd3-7368-4876-b358-029a43b3a0d0" providerId="ADAL" clId="{7DAF2982-A150-440A-846D-AE68B7D16C83}" dt="2024-10-04T12:50:25.161" v="116" actId="1076"/>
        <pc:sldMkLst>
          <pc:docMk/>
          <pc:sldMk cId="3263374471" sldId="321"/>
        </pc:sldMkLst>
        <pc:picChg chg="mod">
          <ac:chgData name="Gurpreet Mauli" userId="74f95cd3-7368-4876-b358-029a43b3a0d0" providerId="ADAL" clId="{7DAF2982-A150-440A-846D-AE68B7D16C83}" dt="2024-10-04T12:50:25.161" v="116" actId="1076"/>
          <ac:picMkLst>
            <pc:docMk/>
            <pc:sldMk cId="3263374471" sldId="321"/>
            <ac:picMk id="5" creationId="{AE18BE35-248C-4417-3FFC-61E008ACEE4A}"/>
          </ac:picMkLst>
        </pc:picChg>
      </pc:sldChg>
      <pc:sldChg chg="modSp mod">
        <pc:chgData name="Gurpreet Mauli" userId="74f95cd3-7368-4876-b358-029a43b3a0d0" providerId="ADAL" clId="{7DAF2982-A150-440A-846D-AE68B7D16C83}" dt="2024-10-04T12:50:33.030" v="117" actId="1076"/>
        <pc:sldMkLst>
          <pc:docMk/>
          <pc:sldMk cId="3426018373" sldId="322"/>
        </pc:sldMkLst>
        <pc:picChg chg="mod">
          <ac:chgData name="Gurpreet Mauli" userId="74f95cd3-7368-4876-b358-029a43b3a0d0" providerId="ADAL" clId="{7DAF2982-A150-440A-846D-AE68B7D16C83}" dt="2024-10-04T12:50:33.030" v="117" actId="1076"/>
          <ac:picMkLst>
            <pc:docMk/>
            <pc:sldMk cId="3426018373" sldId="322"/>
            <ac:picMk id="4" creationId="{92FAEDD2-CB86-2416-278F-BB9271AE7BB7}"/>
          </ac:picMkLst>
        </pc:picChg>
      </pc:sldChg>
      <pc:sldChg chg="modSp mod">
        <pc:chgData name="Gurpreet Mauli" userId="74f95cd3-7368-4876-b358-029a43b3a0d0" providerId="ADAL" clId="{7DAF2982-A150-440A-846D-AE68B7D16C83}" dt="2024-10-03T16:55:05.349" v="106" actId="1076"/>
        <pc:sldMkLst>
          <pc:docMk/>
          <pc:sldMk cId="4243618963" sldId="323"/>
        </pc:sldMkLst>
        <pc:spChg chg="mod">
          <ac:chgData name="Gurpreet Mauli" userId="74f95cd3-7368-4876-b358-029a43b3a0d0" providerId="ADAL" clId="{7DAF2982-A150-440A-846D-AE68B7D16C83}" dt="2024-10-03T16:55:05.349" v="106" actId="1076"/>
          <ac:spMkLst>
            <pc:docMk/>
            <pc:sldMk cId="4243618963" sldId="323"/>
            <ac:spMk id="3" creationId="{2E829150-361A-4743-BEA0-9D6F4D55B9F7}"/>
          </ac:spMkLst>
        </pc:spChg>
      </pc:sldChg>
      <pc:sldChg chg="modSp">
        <pc:chgData name="Gurpreet Mauli" userId="74f95cd3-7368-4876-b358-029a43b3a0d0" providerId="ADAL" clId="{7DAF2982-A150-440A-846D-AE68B7D16C83}" dt="2024-10-03T16:55:15.941" v="107" actId="1076"/>
        <pc:sldMkLst>
          <pc:docMk/>
          <pc:sldMk cId="2516383694" sldId="324"/>
        </pc:sldMkLst>
        <pc:spChg chg="mod">
          <ac:chgData name="Gurpreet Mauli" userId="74f95cd3-7368-4876-b358-029a43b3a0d0" providerId="ADAL" clId="{7DAF2982-A150-440A-846D-AE68B7D16C83}" dt="2024-10-03T16:55:15.941" v="107" actId="1076"/>
          <ac:spMkLst>
            <pc:docMk/>
            <pc:sldMk cId="2516383694" sldId="324"/>
            <ac:spMk id="5" creationId="{C3475DB5-784C-53D2-FCED-DABCF0CB1C08}"/>
          </ac:spMkLst>
        </pc:spChg>
        <pc:spChg chg="mod">
          <ac:chgData name="Gurpreet Mauli" userId="74f95cd3-7368-4876-b358-029a43b3a0d0" providerId="ADAL" clId="{7DAF2982-A150-440A-846D-AE68B7D16C83}" dt="2024-10-03T16:55:15.941" v="107" actId="1076"/>
          <ac:spMkLst>
            <pc:docMk/>
            <pc:sldMk cId="2516383694" sldId="324"/>
            <ac:spMk id="6" creationId="{D35EEF15-9965-AF05-6A91-0C62C22A5552}"/>
          </ac:spMkLst>
        </pc:spChg>
        <pc:grpChg chg="mod">
          <ac:chgData name="Gurpreet Mauli" userId="74f95cd3-7368-4876-b358-029a43b3a0d0" providerId="ADAL" clId="{7DAF2982-A150-440A-846D-AE68B7D16C83}" dt="2024-10-03T16:55:15.941" v="107" actId="1076"/>
          <ac:grpSpMkLst>
            <pc:docMk/>
            <pc:sldMk cId="2516383694" sldId="324"/>
            <ac:grpSpMk id="4" creationId="{D84AD6BE-7B4D-61AD-AD41-396EDD8AF5BD}"/>
          </ac:grpSpMkLst>
        </pc:grpChg>
        <pc:picChg chg="mod">
          <ac:chgData name="Gurpreet Mauli" userId="74f95cd3-7368-4876-b358-029a43b3a0d0" providerId="ADAL" clId="{7DAF2982-A150-440A-846D-AE68B7D16C83}" dt="2024-10-03T16:55:15.941" v="107" actId="1076"/>
          <ac:picMkLst>
            <pc:docMk/>
            <pc:sldMk cId="2516383694" sldId="324"/>
            <ac:picMk id="2051" creationId="{D1C7DD44-FDE3-A4AC-E4AC-787BC58FFD0C}"/>
          </ac:picMkLst>
        </pc:picChg>
        <pc:picChg chg="mod">
          <ac:chgData name="Gurpreet Mauli" userId="74f95cd3-7368-4876-b358-029a43b3a0d0" providerId="ADAL" clId="{7DAF2982-A150-440A-846D-AE68B7D16C83}" dt="2024-10-03T16:55:15.941" v="107" actId="1076"/>
          <ac:picMkLst>
            <pc:docMk/>
            <pc:sldMk cId="2516383694" sldId="324"/>
            <ac:picMk id="2053" creationId="{91082F26-1624-B643-8045-B285D84F8A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4ACBA-9F01-49E8-A717-F0CAA1C43C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DCDCAC1-50A0-4221-91A5-CB97442BE9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37AE9A-F041-42E4-BAAD-C58E2DFBAC6D}" type="datetimeFigureOut">
              <a:rPr lang="en-US" smtClean="0"/>
              <a:t>10/4/2024</a:t>
            </a:fld>
            <a:endParaRPr lang="en-US"/>
          </a:p>
        </p:txBody>
      </p:sp>
      <p:sp>
        <p:nvSpPr>
          <p:cNvPr id="4" name="Footer Placeholder 3">
            <a:extLst>
              <a:ext uri="{FF2B5EF4-FFF2-40B4-BE49-F238E27FC236}">
                <a16:creationId xmlns:a16="http://schemas.microsoft.com/office/drawing/2014/main" id="{AF92ED17-901B-4714-A3A6-843985848F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A00404-410E-4479-B60D-31BD136D4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7132F-107E-41CF-A9C7-A1920E70AF71}" type="slidenum">
              <a:rPr lang="en-US" smtClean="0"/>
              <a:t>‹#›</a:t>
            </a:fld>
            <a:endParaRPr lang="en-US"/>
          </a:p>
        </p:txBody>
      </p:sp>
    </p:spTree>
    <p:extLst>
      <p:ext uri="{BB962C8B-B14F-4D97-AF65-F5344CB8AC3E}">
        <p14:creationId xmlns:p14="http://schemas.microsoft.com/office/powerpoint/2010/main" val="3411025924"/>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F51B2-4B6B-CD4F-8EFF-ACF45348F8DF}" type="datetimeFigureOut">
              <a:rPr lang="en-US" smtClean="0"/>
              <a:t>10/4/2024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6180C-D5E7-A04C-8EA5-BDE78C082FF4}" type="slidenum">
              <a:rPr lang="en-US" smtClean="0"/>
              <a:t>‹#›</a:t>
            </a:fld>
            <a:endParaRPr lang="en-US"/>
          </a:p>
        </p:txBody>
      </p:sp>
    </p:spTree>
    <p:extLst>
      <p:ext uri="{BB962C8B-B14F-4D97-AF65-F5344CB8AC3E}">
        <p14:creationId xmlns:p14="http://schemas.microsoft.com/office/powerpoint/2010/main" val="2579030096"/>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https://</a:t>
            </a:r>
            <a:r>
              <a:rPr lang="en-US" err="1">
                <a:latin typeface="Calibri" charset="0"/>
                <a:ea typeface="MS PGothic" charset="0"/>
              </a:rPr>
              <a:t>goo.gl</a:t>
            </a:r>
            <a:r>
              <a:rPr lang="en-US">
                <a:latin typeface="Calibri" charset="0"/>
                <a:ea typeface="MS PGothic" charset="0"/>
              </a:rPr>
              <a:t>/images/5BysoA</a:t>
            </a:r>
          </a:p>
        </p:txBody>
      </p:sp>
      <p:sp>
        <p:nvSpPr>
          <p:cNvPr id="2" name="Footer Placeholder 1">
            <a:extLst>
              <a:ext uri="{FF2B5EF4-FFF2-40B4-BE49-F238E27FC236}">
                <a16:creationId xmlns:a16="http://schemas.microsoft.com/office/drawing/2014/main" id="{3338A3F4-3FDC-4D01-B01F-FEA51AFB94E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3274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goo.gl</a:t>
            </a:r>
            <a:r>
              <a:rPr lang="en-US"/>
              <a:t>/images/Usc9fb</a:t>
            </a:r>
          </a:p>
        </p:txBody>
      </p:sp>
      <p:sp>
        <p:nvSpPr>
          <p:cNvPr id="5" name="Footer Placeholder 4">
            <a:extLst>
              <a:ext uri="{FF2B5EF4-FFF2-40B4-BE49-F238E27FC236}">
                <a16:creationId xmlns:a16="http://schemas.microsoft.com/office/drawing/2014/main" id="{FDD5EE4D-8333-446A-8DCF-6640003F84B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8004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goo.gl</a:t>
            </a:r>
            <a:r>
              <a:rPr lang="en-US"/>
              <a:t>/images/</a:t>
            </a:r>
            <a:r>
              <a:rPr lang="en-US" err="1"/>
              <a:t>zVzvBk</a:t>
            </a:r>
            <a:endParaRPr lang="en-US"/>
          </a:p>
        </p:txBody>
      </p:sp>
      <p:sp>
        <p:nvSpPr>
          <p:cNvPr id="5" name="Footer Placeholder 4">
            <a:extLst>
              <a:ext uri="{FF2B5EF4-FFF2-40B4-BE49-F238E27FC236}">
                <a16:creationId xmlns:a16="http://schemas.microsoft.com/office/drawing/2014/main" id="{27EBF01F-68E1-4C14-A89B-CA36DF0AA070}"/>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880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FF941691-78B6-41D5-BA04-E3620A108AD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0791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goo.gl</a:t>
            </a:r>
            <a:r>
              <a:rPr lang="en-US"/>
              <a:t>/images/</a:t>
            </a:r>
            <a:r>
              <a:rPr lang="en-US" err="1"/>
              <a:t>XsqHww</a:t>
            </a:r>
            <a:endParaRPr lang="en-US"/>
          </a:p>
        </p:txBody>
      </p:sp>
      <p:sp>
        <p:nvSpPr>
          <p:cNvPr id="5" name="Footer Placeholder 4">
            <a:extLst>
              <a:ext uri="{FF2B5EF4-FFF2-40B4-BE49-F238E27FC236}">
                <a16:creationId xmlns:a16="http://schemas.microsoft.com/office/drawing/2014/main" id="{32C5D29F-62D7-47D9-A50A-B698731ED05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6178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28400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ontserrat" panose="00000500000000000000" pitchFamily="2" charset="0"/>
              </a:rPr>
              <a:t>SDF may be a preferred option to arrest caries in deciduous teeth, older individuals, when physical limitations do not allow more extensive treatment or when access to conventional restorative techniques, such as resin composite or amalgam restorations, are not available. Because conventional caries treatment in young children and/or individuals with special care needs may require advanced sedation techniques, SDF may be a viable treatment option when sedation is either not be desirable or available.</a:t>
            </a:r>
            <a:endParaRPr lang="en-US" dirty="0"/>
          </a:p>
        </p:txBody>
      </p:sp>
      <p:sp>
        <p:nvSpPr>
          <p:cNvPr id="4" name="Slide Number Placeholder 3"/>
          <p:cNvSpPr>
            <a:spLocks noGrp="1"/>
          </p:cNvSpPr>
          <p:nvPr>
            <p:ph type="sldNum" sz="quarter" idx="5"/>
          </p:nvPr>
        </p:nvSpPr>
        <p:spPr/>
        <p:txBody>
          <a:bodyPr/>
          <a:lstStyle/>
          <a:p>
            <a:fld id="{5E3B4EA5-0B99-4465-9987-68D142629867}" type="slidenum">
              <a:rPr lang="en-US" smtClean="0"/>
              <a:t>49</a:t>
            </a:fld>
            <a:endParaRPr lang="en-US"/>
          </a:p>
        </p:txBody>
      </p:sp>
    </p:spTree>
    <p:extLst>
      <p:ext uri="{BB962C8B-B14F-4D97-AF65-F5344CB8AC3E}">
        <p14:creationId xmlns:p14="http://schemas.microsoft.com/office/powerpoint/2010/main" val="92688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Measure the size of the caries lesion (in mm) to be treated with a probe, assess the hardness of the lesion with a ball ended probe (e.g. soft, moderate, hard), and assess the </a:t>
            </a:r>
            <a:r>
              <a:rPr lang="en-US" dirty="0" err="1"/>
              <a:t>colour</a:t>
            </a:r>
            <a:r>
              <a:rPr lang="en-US" dirty="0"/>
              <a:t> of the lesion (e.g., yellow, brown, black). These are important factors to consider in order to assist in future determination that the treated lesions have actually arrested. </a:t>
            </a:r>
          </a:p>
          <a:p>
            <a:endParaRPr lang="en-US" dirty="0"/>
          </a:p>
        </p:txBody>
      </p:sp>
      <p:sp>
        <p:nvSpPr>
          <p:cNvPr id="4" name="Slide Number Placeholder 3"/>
          <p:cNvSpPr>
            <a:spLocks noGrp="1"/>
          </p:cNvSpPr>
          <p:nvPr>
            <p:ph type="sldNum" sz="quarter" idx="5"/>
          </p:nvPr>
        </p:nvSpPr>
        <p:spPr/>
        <p:txBody>
          <a:bodyPr/>
          <a:lstStyle/>
          <a:p>
            <a:fld id="{5E3B4EA5-0B99-4465-9987-68D142629867}" type="slidenum">
              <a:rPr lang="en-US" smtClean="0"/>
              <a:t>56</a:t>
            </a:fld>
            <a:endParaRPr lang="en-US"/>
          </a:p>
        </p:txBody>
      </p:sp>
    </p:spTree>
    <p:extLst>
      <p:ext uri="{BB962C8B-B14F-4D97-AF65-F5344CB8AC3E}">
        <p14:creationId xmlns:p14="http://schemas.microsoft.com/office/powerpoint/2010/main" val="2939446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68467361-F0EB-430A-BDA3-5DD9CD7251A1}" type="datetime1">
              <a:rPr lang="en-US" smtClean="0"/>
              <a:t>10/4/2024</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4232469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08AD8-70C8-45D8-BB87-23E508A51968}" type="datetime1">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85022167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208AD8-70C8-45D8-BB87-23E508A51968}" type="datetime1">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2381754377"/>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208AD8-70C8-45D8-BB87-23E508A51968}" type="datetime1">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275301401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08AD8-70C8-45D8-BB87-23E508A51968}" type="datetime1">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86828831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208AD8-70C8-45D8-BB87-23E508A51968}" type="datetime1">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0459509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6208AD8-70C8-45D8-BB87-23E508A51968}" type="datetime1">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179324388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C8046A2-FA39-4D58-877F-840D93EDC1FF}" type="datetime1">
              <a:rPr lang="en-US" smtClean="0"/>
              <a:t>10/4/2024</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1650764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2CDE54-9322-4DBD-8608-95476457D303}" type="datetime1">
              <a:rPr lang="en-US" smtClean="0"/>
              <a:t>10/4/2024</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26145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426E2C-FADF-4D48-A4E2-CC8B5462009B}" type="datetime1">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299358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3D839D-7DA7-4BB1-97E5-31A874B5B675}" type="datetime1">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200654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BABB3-CA4E-4380-9E97-563C21082F93}" type="datetime1">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124065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752286-3BBA-4A43-A6BA-7663150D9F69}" type="datetime1">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526467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0CC537-9AE1-42AE-97D2-49D991CB5364}" type="datetime1">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395299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17A7FFC-CCF8-4F46-B00C-1A1ED5419DD3}" type="datetime1">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182029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B0704-FB3E-469B-B1A8-0F69141DD62E}" type="datetime1">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243868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BC302E-B636-4159-A1E0-87AE659D2161}" type="datetime1">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7C20BB8-28A9-1241-8A3E-AB8886457C9F}" type="slidenum">
              <a:rPr lang="en-US" smtClean="0"/>
              <a:t>‹#›</a:t>
            </a:fld>
            <a:endParaRPr lang="en-US"/>
          </a:p>
        </p:txBody>
      </p:sp>
    </p:spTree>
    <p:extLst>
      <p:ext uri="{BB962C8B-B14F-4D97-AF65-F5344CB8AC3E}">
        <p14:creationId xmlns:p14="http://schemas.microsoft.com/office/powerpoint/2010/main" val="143581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6208AD8-70C8-45D8-BB87-23E508A51968}" type="datetime1">
              <a:rPr lang="en-US" smtClean="0"/>
              <a:t>10/4/2024</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F7C20BB8-28A9-1241-8A3E-AB8886457C9F}" type="slidenum">
              <a:rPr lang="en-US" smtClean="0"/>
              <a:t>‹#›</a:t>
            </a:fld>
            <a:endParaRPr lang="en-US"/>
          </a:p>
        </p:txBody>
      </p:sp>
    </p:spTree>
    <p:extLst>
      <p:ext uri="{BB962C8B-B14F-4D97-AF65-F5344CB8AC3E}">
        <p14:creationId xmlns:p14="http://schemas.microsoft.com/office/powerpoint/2010/main" val="20072139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94430"/>
            <a:ext cx="7772400" cy="3001370"/>
          </a:xfrm>
        </p:spPr>
        <p:txBody>
          <a:bodyPr>
            <a:normAutofit/>
          </a:bodyPr>
          <a:lstStyle/>
          <a:p>
            <a:pPr eaLnBrk="1" hangingPunct="1"/>
            <a:r>
              <a:rPr lang="en-US" sz="3600" dirty="0">
                <a:solidFill>
                  <a:srgbClr val="FFFFFF"/>
                </a:solidFill>
                <a:latin typeface="Arial"/>
                <a:ea typeface="ＭＳ Ｐゴシック"/>
                <a:cs typeface="ＭＳ Ｐゴシック" charset="0"/>
              </a:rPr>
              <a:t>Restorations In Primary Dentition </a:t>
            </a:r>
            <a:br>
              <a:rPr lang="en-US" sz="3600" dirty="0">
                <a:latin typeface="Arial" charset="0"/>
                <a:ea typeface="ＭＳ Ｐゴシック" charset="0"/>
                <a:cs typeface="ＭＳ Ｐゴシック" charset="0"/>
              </a:rPr>
            </a:br>
            <a:br>
              <a:rPr lang="en-US" sz="3600" dirty="0">
                <a:latin typeface="Arial" charset="0"/>
                <a:ea typeface="ＭＳ Ｐゴシック" charset="0"/>
                <a:cs typeface="ＭＳ Ｐゴシック" charset="0"/>
              </a:rPr>
            </a:br>
            <a:br>
              <a:rPr lang="en-US" sz="3600" dirty="0">
                <a:latin typeface="Arial" charset="0"/>
                <a:ea typeface="ＭＳ Ｐゴシック" charset="0"/>
                <a:cs typeface="ＭＳ Ｐゴシック" charset="0"/>
              </a:rPr>
            </a:br>
            <a:endParaRPr lang="en-US" sz="3600" dirty="0">
              <a:solidFill>
                <a:schemeClr val="tx1"/>
              </a:solidFill>
              <a:latin typeface="Arial" charset="0"/>
              <a:ea typeface="ＭＳ Ｐゴシック" charset="0"/>
              <a:cs typeface="ＭＳ Ｐゴシック" charset="0"/>
            </a:endParaRPr>
          </a:p>
        </p:txBody>
      </p:sp>
      <p:sp>
        <p:nvSpPr>
          <p:cNvPr id="2" name="Footer Placeholder 1">
            <a:extLst>
              <a:ext uri="{FF2B5EF4-FFF2-40B4-BE49-F238E27FC236}">
                <a16:creationId xmlns:a16="http://schemas.microsoft.com/office/drawing/2014/main" id="{9FEE55E6-FC88-4C59-A260-9AC7C864450F}"/>
              </a:ext>
            </a:extLst>
          </p:cNvPr>
          <p:cNvSpPr>
            <a:spLocks noGrp="1"/>
          </p:cNvSpPr>
          <p:nvPr>
            <p:ph type="ftr" sz="quarter" idx="11"/>
          </p:nvPr>
        </p:nvSpPr>
        <p:spPr>
          <a:xfrm>
            <a:off x="76200" y="6477000"/>
            <a:ext cx="5004649" cy="276517"/>
          </a:xfrm>
        </p:spPr>
        <p:txBody>
          <a:bodyPr/>
          <a:lstStyle/>
          <a:p>
            <a:r>
              <a:rPr lang="en-CA" sz="1000" dirty="0"/>
              <a:t>umanit</a:t>
            </a:r>
            <a:r>
              <a:rPr lang="en-CA" sz="1000" spc="5" dirty="0"/>
              <a:t>o</a:t>
            </a:r>
            <a:r>
              <a:rPr lang="en-CA" sz="1000" dirty="0"/>
              <a:t>ba.c</a:t>
            </a:r>
            <a:r>
              <a:rPr lang="en-CA" sz="1000" spc="-15" dirty="0"/>
              <a:t>a</a:t>
            </a:r>
            <a:r>
              <a:rPr lang="en-CA" sz="1000" dirty="0"/>
              <a:t>/</a:t>
            </a:r>
            <a:r>
              <a:rPr lang="en-CA" sz="1000" spc="5" dirty="0"/>
              <a:t>d</a:t>
            </a:r>
            <a:r>
              <a:rPr lang="en-CA" sz="1000" spc="-5" dirty="0"/>
              <a:t>entistry</a:t>
            </a:r>
          </a:p>
          <a:p>
            <a:endParaRPr lang="en-US" dirty="0"/>
          </a:p>
        </p:txBody>
      </p:sp>
      <p:pic>
        <p:nvPicPr>
          <p:cNvPr id="3" name="object 8">
            <a:extLst>
              <a:ext uri="{FF2B5EF4-FFF2-40B4-BE49-F238E27FC236}">
                <a16:creationId xmlns:a16="http://schemas.microsoft.com/office/drawing/2014/main" id="{C38B70B5-4E2C-4279-8898-037EBBDDD856}"/>
              </a:ext>
            </a:extLst>
          </p:cNvPr>
          <p:cNvPicPr/>
          <p:nvPr/>
        </p:nvPicPr>
        <p:blipFill>
          <a:blip r:embed="rId2" cstate="print"/>
          <a:stretch>
            <a:fillRect/>
          </a:stretch>
        </p:blipFill>
        <p:spPr>
          <a:xfrm>
            <a:off x="4696968" y="5534406"/>
            <a:ext cx="3886200" cy="705612"/>
          </a:xfrm>
          <a:prstGeom prst="rect">
            <a:avLst/>
          </a:prstGeom>
        </p:spPr>
      </p:pic>
    </p:spTree>
    <p:extLst>
      <p:ext uri="{BB962C8B-B14F-4D97-AF65-F5344CB8AC3E}">
        <p14:creationId xmlns:p14="http://schemas.microsoft.com/office/powerpoint/2010/main" val="3391112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Cavity Preparations</a:t>
            </a:r>
          </a:p>
        </p:txBody>
      </p:sp>
      <p:sp>
        <p:nvSpPr>
          <p:cNvPr id="10243" name="Rectangle 3"/>
          <p:cNvSpPr>
            <a:spLocks noGrp="1" noChangeArrowheads="1"/>
          </p:cNvSpPr>
          <p:nvPr>
            <p:ph idx="1"/>
          </p:nvPr>
        </p:nvSpPr>
        <p:spPr>
          <a:xfrm>
            <a:off x="152400" y="2194560"/>
            <a:ext cx="8686800" cy="4117866"/>
          </a:xfrm>
        </p:spPr>
        <p:txBody>
          <a:bodyPr/>
          <a:lstStyle/>
          <a:p>
            <a:pPr marL="914400" lvl="2" indent="0" eaLnBrk="1" hangingPunct="1">
              <a:buNone/>
            </a:pPr>
            <a:r>
              <a:rPr lang="en-US" sz="2200" dirty="0">
                <a:latin typeface="Times New Roman"/>
                <a:ea typeface="MS PGothic"/>
                <a:cs typeface="Times New Roman"/>
              </a:rPr>
              <a:t>3. Remove carious dentin using large round bur in slow speed</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914400" lvl="2" indent="0" eaLnBrk="1" hangingPunct="1">
              <a:buNone/>
            </a:pP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914400" lvl="2" indent="0" eaLnBrk="1" hangingPunct="1">
              <a:buNone/>
            </a:pPr>
            <a:r>
              <a:rPr lang="en-US" sz="2200" dirty="0">
                <a:latin typeface="Times New Roman"/>
                <a:ea typeface="MS PGothic"/>
                <a:cs typeface="Times New Roman"/>
              </a:rPr>
              <a:t>4. If Buccal groove extension is present in 2</a:t>
            </a:r>
            <a:r>
              <a:rPr lang="en-US" sz="2200" baseline="30000" dirty="0">
                <a:latin typeface="Times New Roman"/>
                <a:ea typeface="MS PGothic"/>
                <a:cs typeface="Times New Roman"/>
              </a:rPr>
              <a:t>nd</a:t>
            </a:r>
            <a:r>
              <a:rPr lang="en-US" sz="2200" dirty="0">
                <a:latin typeface="Times New Roman"/>
                <a:ea typeface="MS PGothic"/>
                <a:cs typeface="Times New Roman"/>
              </a:rPr>
              <a:t> Mand Molars (E</a:t>
            </a:r>
            <a:r>
              <a:rPr lang="ja-JP" altLang="en-US" sz="2200" dirty="0">
                <a:latin typeface="Arial"/>
                <a:ea typeface="MS PGothic"/>
                <a:cs typeface="Arial"/>
              </a:rPr>
              <a:t>’</a:t>
            </a:r>
            <a:r>
              <a:rPr lang="en-US" altLang="ja-JP" sz="2200" dirty="0">
                <a:latin typeface="Times New Roman"/>
                <a:ea typeface="MS PGothic"/>
                <a:cs typeface="Times New Roman"/>
              </a:rPr>
              <a:t>s), carry out occlusal prep into the groove with pulpal floor at DEJ and width of extension 1mm</a:t>
            </a:r>
            <a:endParaRPr lang="en-US" altLang="ja-JP"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025525" lvl="2" indent="-215900" eaLnBrk="1" hangingPunct="1"/>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3352800" cy="228917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82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Cavity Preparations</a:t>
            </a:r>
          </a:p>
        </p:txBody>
      </p:sp>
      <p:sp>
        <p:nvSpPr>
          <p:cNvPr id="11267" name="Rectangle 3"/>
          <p:cNvSpPr>
            <a:spLocks noGrp="1" noChangeArrowheads="1"/>
          </p:cNvSpPr>
          <p:nvPr>
            <p:ph idx="1"/>
          </p:nvPr>
        </p:nvSpPr>
        <p:spPr>
          <a:xfrm>
            <a:off x="-135464" y="1498599"/>
            <a:ext cx="9144000" cy="4454525"/>
          </a:xfrm>
        </p:spPr>
        <p:txBody>
          <a:bodyPr/>
          <a:lstStyle/>
          <a:p>
            <a:pPr marL="1025525" lvl="2" indent="-215900" eaLnBrk="1" hangingPunct="1"/>
            <a:r>
              <a:rPr lang="en-US" sz="2200" dirty="0">
                <a:latin typeface="Times New Roman"/>
                <a:ea typeface="MS PGothic"/>
                <a:cs typeface="Times New Roman"/>
              </a:rPr>
              <a:t>5. If Lingual groove in 2nd Max molars (E), carry out same principles as with Buccal groove extension</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025525" lvl="2" indent="-215900" eaLnBrk="1" hangingPunct="1"/>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1025525" lvl="2" indent="-215900" eaLnBrk="1" hangingPunct="1"/>
            <a:r>
              <a:rPr lang="en-US" sz="2200" dirty="0">
                <a:latin typeface="Times New Roman"/>
                <a:ea typeface="MS PGothic"/>
                <a:cs typeface="Times New Roman"/>
              </a:rPr>
              <a:t>6. Blend external outline form to produce smooth flowing arcs and curves. Final width of prep should be between 1-1.2 mm</a:t>
            </a:r>
            <a:r>
              <a:rPr lang="ja-JP" altLang="en-US" sz="2200" dirty="0">
                <a:latin typeface="Arial"/>
                <a:ea typeface="MS PGothic"/>
                <a:cs typeface="Arial"/>
              </a:rPr>
              <a:t>’</a:t>
            </a:r>
            <a:r>
              <a:rPr lang="en-US" altLang="ja-JP" sz="2200" dirty="0">
                <a:latin typeface="Times New Roman"/>
                <a:ea typeface="MS PGothic"/>
                <a:cs typeface="Times New Roman"/>
              </a:rPr>
              <a:t>s (check with 1mm hatchet) or approx. 1/3</a:t>
            </a:r>
            <a:r>
              <a:rPr lang="en-US" altLang="ja-JP" sz="2200" baseline="30000" dirty="0">
                <a:latin typeface="Times New Roman"/>
                <a:ea typeface="MS PGothic"/>
                <a:cs typeface="Times New Roman"/>
              </a:rPr>
              <a:t>rd</a:t>
            </a:r>
            <a:r>
              <a:rPr lang="en-US" altLang="ja-JP" sz="2200" dirty="0">
                <a:latin typeface="Times New Roman"/>
                <a:ea typeface="MS PGothic"/>
                <a:cs typeface="Times New Roman"/>
              </a:rPr>
              <a:t> width of occlusal table</a:t>
            </a:r>
            <a:endParaRPr lang="en-US" altLang="ja-JP"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025525" lvl="2" indent="-215900" eaLnBrk="1" hangingPunct="1"/>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1025525" lvl="2" indent="-215900" eaLnBrk="1" hangingPunct="1">
              <a:buFontTx/>
              <a:buNone/>
            </a:pP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117975"/>
            <a:ext cx="3962400" cy="243522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1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Cavity Preparations</a:t>
            </a:r>
          </a:p>
        </p:txBody>
      </p:sp>
      <p:sp>
        <p:nvSpPr>
          <p:cNvPr id="12291" name="Rectangle 3"/>
          <p:cNvSpPr>
            <a:spLocks noGrp="1" noChangeArrowheads="1"/>
          </p:cNvSpPr>
          <p:nvPr>
            <p:ph idx="1"/>
          </p:nvPr>
        </p:nvSpPr>
        <p:spPr>
          <a:xfrm>
            <a:off x="685800" y="2322576"/>
            <a:ext cx="7772400" cy="4002024"/>
          </a:xfrm>
        </p:spPr>
        <p:txBody>
          <a:bodyPr/>
          <a:lstStyle/>
          <a:p>
            <a:pPr marL="719455" lvl="1" indent="-269875" eaLnBrk="1" hangingPunct="1">
              <a:buFontTx/>
              <a:buNone/>
              <a:defRPr/>
            </a:pPr>
            <a:r>
              <a:rPr lang="en-US" sz="2200" dirty="0">
                <a:ea typeface="+mn-ea"/>
              </a:rPr>
              <a:t>	</a:t>
            </a:r>
            <a:r>
              <a:rPr lang="en-US" sz="2200" dirty="0">
                <a:latin typeface="Times New Roman"/>
                <a:cs typeface="Times New Roman"/>
              </a:rPr>
              <a:t>Follow occlusal grooves when removing caries, and let areas of decay dictate tooth removal. Do not drill away the transverse ridge unless its already damaged.</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025525" lvl="2" indent="-215900" eaLnBrk="1" hangingPunct="1">
              <a:buFontTx/>
              <a:buNone/>
              <a:defRPr/>
            </a:pP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2" name="Picture 1" descr="Screen Shot 2018-10-18 at 12.3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867" y="3894695"/>
            <a:ext cx="6705600" cy="2298700"/>
          </a:xfrm>
          <a:prstGeom prst="rect">
            <a:avLst/>
          </a:prstGeom>
          <a:ln>
            <a:solidFill>
              <a:schemeClr val="bg1"/>
            </a:solidFill>
          </a:ln>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913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346" y="609600"/>
            <a:ext cx="7765322" cy="704295"/>
          </a:xfrm>
          <a:effectLst>
            <a:outerShdw blurRad="63500" dist="35921" dir="2700000" algn="ctr" rotWithShape="0">
              <a:srgbClr val="000000">
                <a:alpha val="74997"/>
              </a:srgbClr>
            </a:outerShdw>
          </a:effectLst>
        </p:spPr>
        <p:txBody>
          <a:bodyPr/>
          <a:lstStyle/>
          <a:p>
            <a:pPr eaLnBrk="1" hangingPunct="1"/>
            <a:r>
              <a:rPr lang="en-US" b="1" u="sng" dirty="0">
                <a:latin typeface="Times New Roman"/>
                <a:ea typeface="MS PGothic"/>
              </a:rPr>
              <a:t>Amalgam Class II Preparation</a:t>
            </a:r>
            <a:endParaRPr lang="en-US" b="1" u="sng"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endParaRPr>
          </a:p>
        </p:txBody>
      </p:sp>
      <p:sp>
        <p:nvSpPr>
          <p:cNvPr id="14339" name="Rectangle 3"/>
          <p:cNvSpPr>
            <a:spLocks noGrp="1" noChangeArrowheads="1"/>
          </p:cNvSpPr>
          <p:nvPr>
            <p:ph idx="1"/>
          </p:nvPr>
        </p:nvSpPr>
        <p:spPr>
          <a:xfrm>
            <a:off x="381000" y="2103120"/>
            <a:ext cx="8229600" cy="4551677"/>
          </a:xfrm>
        </p:spPr>
        <p:txBody>
          <a:bodyPr>
            <a:normAutofit/>
          </a:bodyPr>
          <a:lstStyle/>
          <a:p>
            <a:pPr eaLnBrk="1" hangingPunct="1">
              <a:lnSpc>
                <a:spcPct val="90000"/>
              </a:lnSpc>
            </a:pPr>
            <a:r>
              <a:rPr lang="en-US" dirty="0">
                <a:latin typeface="Times New Roman" charset="0"/>
                <a:ea typeface="MS PGothic" charset="0"/>
              </a:rPr>
              <a:t>Occlusal Outline Form:</a:t>
            </a:r>
          </a:p>
          <a:p>
            <a:pPr marL="914400" lvl="1" indent="-457200" eaLnBrk="1" hangingPunct="1">
              <a:lnSpc>
                <a:spcPct val="90000"/>
              </a:lnSpc>
              <a:buAutoNum type="arabicPeriod"/>
            </a:pPr>
            <a:r>
              <a:rPr lang="en-US" sz="1800" dirty="0">
                <a:latin typeface="Times New Roman" charset="0"/>
                <a:ea typeface="MS PGothic" charset="0"/>
              </a:rPr>
              <a:t>Isthmus </a:t>
            </a:r>
          </a:p>
          <a:p>
            <a:pPr lvl="2">
              <a:lnSpc>
                <a:spcPct val="90000"/>
              </a:lnSpc>
            </a:pPr>
            <a:r>
              <a:rPr lang="en-US" sz="1800" dirty="0">
                <a:latin typeface="Times New Roman" charset="0"/>
                <a:ea typeface="MS PGothic" charset="0"/>
              </a:rPr>
              <a:t>Is 1/3 the width of occlusal table (1-1.2 mm</a:t>
            </a:r>
            <a:r>
              <a:rPr lang="ja-JP" altLang="en-US" sz="1800" dirty="0">
                <a:latin typeface="Arial" charset="0"/>
                <a:ea typeface="MS PGothic" charset="0"/>
              </a:rPr>
              <a:t>’</a:t>
            </a:r>
            <a:r>
              <a:rPr lang="en-US" altLang="ja-JP" sz="1800" dirty="0">
                <a:latin typeface="Times New Roman" charset="0"/>
                <a:ea typeface="MS PGothic" charset="0"/>
              </a:rPr>
              <a:t>s)</a:t>
            </a:r>
            <a:endParaRPr lang="en-US" sz="1800" dirty="0">
              <a:latin typeface="Times New Roman" charset="0"/>
              <a:ea typeface="MS PGothic" charset="0"/>
            </a:endParaRPr>
          </a:p>
          <a:p>
            <a:pPr lvl="2" eaLnBrk="1" hangingPunct="1">
              <a:lnSpc>
                <a:spcPct val="90000"/>
              </a:lnSpc>
            </a:pPr>
            <a:r>
              <a:rPr lang="en-US" sz="1800" dirty="0">
                <a:latin typeface="Times New Roman" charset="0"/>
                <a:ea typeface="MS PGothic" charset="0"/>
              </a:rPr>
              <a:t>Connects the proximal with occlusal dovetail</a:t>
            </a:r>
          </a:p>
          <a:p>
            <a:pPr marL="1371600" lvl="2" indent="-457200" eaLnBrk="1" hangingPunct="1">
              <a:lnSpc>
                <a:spcPct val="90000"/>
              </a:lnSpc>
              <a:buFont typeface="+mj-lt"/>
              <a:buAutoNum type="arabicPeriod"/>
            </a:pPr>
            <a:endParaRPr lang="en-US" sz="1800" dirty="0">
              <a:latin typeface="Times New Roman" charset="0"/>
              <a:ea typeface="MS PGothic" charset="0"/>
            </a:endParaRPr>
          </a:p>
          <a:p>
            <a:pPr marL="914400" lvl="1" indent="-457200">
              <a:lnSpc>
                <a:spcPct val="90000"/>
              </a:lnSpc>
              <a:buFont typeface="+mj-lt"/>
              <a:buAutoNum type="arabicPeriod"/>
            </a:pPr>
            <a:r>
              <a:rPr lang="en-US" sz="1800" dirty="0">
                <a:latin typeface="Times New Roman" charset="0"/>
                <a:ea typeface="MS PGothic" charset="0"/>
              </a:rPr>
              <a:t>Proximal portion curves gently so that produce 90 degree angle to axial surfaces of tooth</a:t>
            </a:r>
          </a:p>
          <a:p>
            <a:pPr marL="914400" lvl="1" indent="-457200" eaLnBrk="1" hangingPunct="1">
              <a:lnSpc>
                <a:spcPct val="90000"/>
              </a:lnSpc>
              <a:buFont typeface="+mj-lt"/>
              <a:buAutoNum type="arabicPeriod"/>
            </a:pPr>
            <a:endParaRPr lang="en-US" sz="1800" dirty="0">
              <a:latin typeface="Times New Roman" charset="0"/>
              <a:ea typeface="MS PGothic" charset="0"/>
            </a:endParaRPr>
          </a:p>
          <a:p>
            <a:pPr lvl="1" eaLnBrk="1" hangingPunct="1">
              <a:lnSpc>
                <a:spcPct val="90000"/>
              </a:lnSpc>
            </a:pPr>
            <a:endParaRPr lang="en-US" sz="1800" dirty="0">
              <a:latin typeface="Times New Roman" charset="0"/>
              <a:ea typeface="MS PGothic" charset="0"/>
            </a:endParaRPr>
          </a:p>
          <a:p>
            <a:pPr lvl="1" eaLnBrk="1" hangingPunct="1">
              <a:lnSpc>
                <a:spcPct val="90000"/>
              </a:lnSpc>
            </a:pPr>
            <a:endParaRPr lang="en-US" sz="1800" dirty="0">
              <a:latin typeface="Times New Roman" charset="0"/>
              <a:ea typeface="MS PGothic" charset="0"/>
            </a:endParaRPr>
          </a:p>
          <a:p>
            <a:pPr lvl="1" eaLnBrk="1" hangingPunct="1">
              <a:lnSpc>
                <a:spcPct val="90000"/>
              </a:lnSpc>
            </a:pPr>
            <a:endParaRPr lang="en-US" sz="1800" dirty="0">
              <a:latin typeface="Times New Roman" charset="0"/>
              <a:ea typeface="MS PGothic" charset="0"/>
            </a:endParaRPr>
          </a:p>
          <a:p>
            <a:pPr lvl="1" eaLnBrk="1" hangingPunct="1">
              <a:lnSpc>
                <a:spcPct val="90000"/>
              </a:lnSpc>
            </a:pPr>
            <a:endParaRPr lang="en-US" sz="1800" dirty="0">
              <a:latin typeface="Times New Roman" charset="0"/>
              <a:ea typeface="MS PGothic" charset="0"/>
            </a:endParaRPr>
          </a:p>
          <a:p>
            <a:pPr lvl="1" eaLnBrk="1" hangingPunct="1">
              <a:lnSpc>
                <a:spcPct val="90000"/>
              </a:lnSpc>
            </a:pPr>
            <a:endParaRPr lang="en-US" sz="1800" dirty="0">
              <a:latin typeface="Times New Roman" charset="0"/>
              <a:ea typeface="MS PGothic" charset="0"/>
            </a:endParaRPr>
          </a:p>
          <a:p>
            <a:pPr lvl="3" eaLnBrk="1" hangingPunct="1">
              <a:lnSpc>
                <a:spcPct val="90000"/>
              </a:lnSpc>
            </a:pPr>
            <a:endParaRPr lang="en-US" sz="1800" dirty="0">
              <a:latin typeface="Times New Roman" charset="0"/>
              <a:ea typeface="MS PGothic"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09160"/>
            <a:ext cx="3048000" cy="1810155"/>
          </a:xfrm>
          <a:prstGeom prst="rect">
            <a:avLst/>
          </a:prstGeom>
          <a:solidFill>
            <a:schemeClr val="bg1"/>
          </a:solidFill>
          <a:ln w="9525"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14344" name="Text Box 8"/>
          <p:cNvSpPr txBox="1">
            <a:spLocks noChangeArrowheads="1"/>
          </p:cNvSpPr>
          <p:nvPr/>
        </p:nvSpPr>
        <p:spPr bwMode="auto">
          <a:xfrm>
            <a:off x="5562600" y="3124200"/>
            <a:ext cx="274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14342" name="Picture 9" descr="10"/>
          <p:cNvPicPr>
            <a:picLocks noChangeAspect="1" noChangeArrowheads="1"/>
          </p:cNvPicPr>
          <p:nvPr/>
        </p:nvPicPr>
        <p:blipFill>
          <a:blip r:embed="rId3">
            <a:extLst>
              <a:ext uri="{28A0092B-C50C-407E-A947-70E740481C1C}">
                <a14:useLocalDpi xmlns:a14="http://schemas.microsoft.com/office/drawing/2010/main" val="0"/>
              </a:ext>
            </a:extLst>
          </a:blip>
          <a:srcRect l="3850" r="1283"/>
          <a:stretch>
            <a:fillRect/>
          </a:stretch>
        </p:blipFill>
        <p:spPr bwMode="auto">
          <a:xfrm>
            <a:off x="4495800" y="4556909"/>
            <a:ext cx="3830011" cy="2148691"/>
          </a:xfrm>
          <a:prstGeom prst="rect">
            <a:avLst/>
          </a:prstGeom>
          <a:solidFill>
            <a:schemeClr val="bg1"/>
          </a:solidFill>
          <a:ln w="9525" cap="flat">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62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Class II Preparation</a:t>
            </a:r>
          </a:p>
        </p:txBody>
      </p:sp>
      <p:sp>
        <p:nvSpPr>
          <p:cNvPr id="13315" name="Rectangle 3"/>
          <p:cNvSpPr>
            <a:spLocks noGrp="1" noChangeArrowheads="1"/>
          </p:cNvSpPr>
          <p:nvPr>
            <p:ph idx="1"/>
          </p:nvPr>
        </p:nvSpPr>
        <p:spPr/>
        <p:txBody>
          <a:bodyPr/>
          <a:lstStyle/>
          <a:p>
            <a:pPr indent="-305435" eaLnBrk="1" hangingPunct="1"/>
            <a:r>
              <a:rPr lang="en-US" sz="2200" dirty="0">
                <a:latin typeface="Times New Roman"/>
                <a:ea typeface="MS PGothic"/>
                <a:cs typeface="Times New Roman"/>
              </a:rPr>
              <a:t>Proximal box</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371600" lvl="2" indent="-457200" eaLnBrk="1" hangingPunct="1">
              <a:buAutoNum type="arabicPeriod"/>
            </a:pPr>
            <a:r>
              <a:rPr lang="en-US" sz="2200" dirty="0">
                <a:latin typeface="Times New Roman"/>
                <a:ea typeface="MS PGothic"/>
                <a:cs typeface="Times New Roman"/>
              </a:rPr>
              <a:t>Begin at marginal ridge, brush bur in a buccolingual direction (pendulum motion) and in a gingival direction following the DEJ (caution with deep gingival removal </a:t>
            </a:r>
            <a:r>
              <a:rPr lang="mr-IN" sz="2200" dirty="0">
                <a:latin typeface="Times New Roman"/>
                <a:ea typeface="MS PGothic"/>
                <a:cs typeface="Mangal"/>
              </a:rPr>
              <a:t>–</a:t>
            </a:r>
            <a:r>
              <a:rPr lang="en-US" sz="2200" dirty="0">
                <a:latin typeface="Times New Roman"/>
                <a:ea typeface="MS PGothic"/>
                <a:cs typeface="Times New Roman"/>
              </a:rPr>
              <a:t> cervical constriction of Crown)</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371600" lvl="2" indent="-457200" eaLnBrk="1" hangingPunct="1">
              <a:buAutoNum type="arabicPeriod"/>
            </a:pPr>
            <a:r>
              <a:rPr lang="en-US" sz="2200" dirty="0">
                <a:latin typeface="Times New Roman"/>
                <a:ea typeface="MS PGothic"/>
                <a:cs typeface="Times New Roman"/>
              </a:rPr>
              <a:t>Buccal/lingual walls should diverge cervically</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371600" lvl="2" indent="-457200">
              <a:buFont typeface="Arial"/>
              <a:buAutoNum type="arabicPeriod"/>
            </a:pPr>
            <a:r>
              <a:rPr lang="en-CA" sz="2200" dirty="0">
                <a:latin typeface="Times New Roman"/>
                <a:ea typeface="MS PGothic"/>
                <a:cs typeface="Times New Roman"/>
              </a:rPr>
              <a:t>Round the </a:t>
            </a:r>
            <a:r>
              <a:rPr lang="en-CA" sz="2200" dirty="0" err="1">
                <a:latin typeface="Times New Roman"/>
                <a:ea typeface="MS PGothic"/>
                <a:cs typeface="Times New Roman"/>
              </a:rPr>
              <a:t>axiopulpal</a:t>
            </a:r>
            <a:r>
              <a:rPr lang="en-CA" sz="2200" dirty="0">
                <a:latin typeface="Times New Roman"/>
                <a:ea typeface="MS PGothic"/>
                <a:cs typeface="Times New Roman"/>
              </a:rPr>
              <a:t> angle slightly </a:t>
            </a:r>
            <a:endParaRPr lang="en-CA"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914400" lvl="2" indent="0" eaLnBrk="1" hangingPunct="1">
              <a:buNone/>
            </a:pP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53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Class II Prep</a:t>
            </a:r>
          </a:p>
        </p:txBody>
      </p:sp>
      <p:sp>
        <p:nvSpPr>
          <p:cNvPr id="10" name="Rectangle 3"/>
          <p:cNvSpPr txBox="1">
            <a:spLocks noChangeArrowheads="1"/>
          </p:cNvSpPr>
          <p:nvPr/>
        </p:nvSpPr>
        <p:spPr>
          <a:xfrm>
            <a:off x="253999" y="2148840"/>
            <a:ext cx="8483600" cy="39773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imes New Roman" charset="0"/>
                <a:ea typeface="MS PGothic" charset="0"/>
              </a:rPr>
              <a:t>Proximal box</a:t>
            </a:r>
          </a:p>
          <a:p>
            <a:pPr marL="914400" lvl="2" indent="0">
              <a:buNone/>
            </a:pPr>
            <a:r>
              <a:rPr lang="en-CA" dirty="0">
                <a:latin typeface="Times New Roman" charset="0"/>
                <a:ea typeface="MS PGothic" charset="0"/>
              </a:rPr>
              <a:t>4. Gingival seat should be roughly 90 degree to inter-proximal surface. Will run perpendicular to long axis of the tooth</a:t>
            </a:r>
          </a:p>
          <a:p>
            <a:pPr lvl="3">
              <a:buFont typeface="Arial"/>
              <a:buChar char="•"/>
            </a:pPr>
            <a:r>
              <a:rPr lang="en-US" dirty="0">
                <a:latin typeface="Times New Roman" charset="0"/>
                <a:ea typeface="MS PGothic" charset="0"/>
              </a:rPr>
              <a:t>Gingival prep is determined by caries, and is slightly below gingival papilla </a:t>
            </a:r>
          </a:p>
          <a:p>
            <a:endParaRPr lang="en-US" dirty="0">
              <a:latin typeface="Times New Roman" charset="0"/>
              <a:ea typeface="MS PGothic" charset="0"/>
            </a:endParaRPr>
          </a:p>
        </p:txBody>
      </p:sp>
      <p:pic>
        <p:nvPicPr>
          <p:cNvPr id="11" name="Picture 10" descr="Screen Shot 2018-10-18 at 12.4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112" y="4455712"/>
            <a:ext cx="3244088" cy="2051770"/>
          </a:xfrm>
          <a:prstGeom prst="rect">
            <a:avLst/>
          </a:prstGeom>
        </p:spPr>
      </p:pic>
      <p:pic>
        <p:nvPicPr>
          <p:cNvPr id="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54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Class II Prep</a:t>
            </a:r>
          </a:p>
        </p:txBody>
      </p:sp>
      <p:sp>
        <p:nvSpPr>
          <p:cNvPr id="17411" name="Rectangle 3"/>
          <p:cNvSpPr>
            <a:spLocks noGrp="1" noChangeArrowheads="1"/>
          </p:cNvSpPr>
          <p:nvPr>
            <p:ph idx="1"/>
          </p:nvPr>
        </p:nvSpPr>
        <p:spPr/>
        <p:txBody>
          <a:bodyPr/>
          <a:lstStyle/>
          <a:p>
            <a:pPr marL="719455" lvl="1" indent="-269875">
              <a:buFont typeface="Arial"/>
              <a:buChar char="•"/>
              <a:defRPr/>
            </a:pPr>
            <a:r>
              <a:rPr lang="en-US" sz="3200" dirty="0">
                <a:latin typeface="Times New Roman"/>
                <a:ea typeface="MS PGothic"/>
                <a:cs typeface="Times New Roman"/>
              </a:rPr>
              <a:t>Proximal box</a:t>
            </a:r>
            <a:endParaRPr lang="en-US" dirty="0">
              <a:ea typeface="MS PGothic"/>
            </a:endParaRPr>
          </a:p>
          <a:p>
            <a:pPr marL="914400" lvl="2" indent="0">
              <a:buNone/>
              <a:defRPr/>
            </a:pPr>
            <a:r>
              <a:rPr lang="en-US" sz="2000" dirty="0">
                <a:latin typeface="Times New Roman"/>
                <a:cs typeface="Times New Roman"/>
              </a:rPr>
              <a:t>5. Proximal extensions are governed by the adjacent tooth (clearance of tip of explorer)</a:t>
            </a:r>
            <a:endParaRPr lang="en-US" sz="20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indent="-305435" eaLnBrk="1" hangingPunct="1">
              <a:buFont typeface="Wingdings" charset="0"/>
              <a:buNone/>
              <a:defRPr/>
            </a:pP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l="2406" t="3210" r="2406" b="3210"/>
          <a:stretch>
            <a:fillRect/>
          </a:stretch>
        </p:blipFill>
        <p:spPr bwMode="auto">
          <a:xfrm>
            <a:off x="864382" y="3910012"/>
            <a:ext cx="3482975" cy="2566988"/>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009" y="4054477"/>
            <a:ext cx="3914775" cy="187642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15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Class II Prep</a:t>
            </a:r>
          </a:p>
        </p:txBody>
      </p:sp>
      <p:sp>
        <p:nvSpPr>
          <p:cNvPr id="20483" name="Rectangle 3"/>
          <p:cNvSpPr>
            <a:spLocks noGrp="1" noChangeArrowheads="1"/>
          </p:cNvSpPr>
          <p:nvPr>
            <p:ph idx="1"/>
          </p:nvPr>
        </p:nvSpPr>
        <p:spPr>
          <a:xfrm>
            <a:off x="-219456" y="2063368"/>
            <a:ext cx="7772400" cy="3826637"/>
          </a:xfrm>
        </p:spPr>
        <p:txBody>
          <a:bodyPr/>
          <a:lstStyle/>
          <a:p>
            <a:pPr marL="719455" lvl="1" indent="-269875">
              <a:buFont typeface="Arial"/>
              <a:buChar char="•"/>
            </a:pPr>
            <a:r>
              <a:rPr lang="en-US" sz="3200" dirty="0">
                <a:latin typeface="Times New Roman"/>
                <a:ea typeface="MS PGothic"/>
                <a:cs typeface="Times New Roman"/>
              </a:rPr>
              <a:t>Proximal box</a:t>
            </a:r>
            <a:endParaRPr lang="en-US" dirty="0">
              <a:latin typeface="Times New Roman"/>
              <a:ea typeface="MS PGothic"/>
              <a:cs typeface="Times New Roman"/>
            </a:endParaRPr>
          </a:p>
          <a:p>
            <a:pPr marL="1371600" lvl="2" indent="-457200">
              <a:buAutoNum type="arabicPeriod" startAt="6"/>
            </a:pPr>
            <a:r>
              <a:rPr lang="en-US" sz="2200" dirty="0">
                <a:latin typeface="Times New Roman"/>
                <a:ea typeface="MS PGothic"/>
                <a:cs typeface="Times New Roman"/>
              </a:rPr>
              <a:t>Line angles and point angles at gingival floor rounded with #330 bur</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371600" lvl="2" indent="-457200">
              <a:buAutoNum type="arabicPeriod" startAt="6"/>
            </a:pPr>
            <a:r>
              <a:rPr lang="en-US" sz="2200" dirty="0">
                <a:latin typeface="Times New Roman"/>
                <a:ea typeface="MS PGothic"/>
                <a:cs typeface="Times New Roman"/>
              </a:rPr>
              <a:t>Final width of gingival floor should be 1mm (check with 1mm hatchet)</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672" y="3976687"/>
            <a:ext cx="5172075" cy="2728913"/>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72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228600"/>
            <a:ext cx="7772400" cy="838200"/>
          </a:xfrm>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Class II Prep</a:t>
            </a:r>
          </a:p>
        </p:txBody>
      </p:sp>
      <p:pic>
        <p:nvPicPr>
          <p:cNvPr id="24579" name="Picture 1027"/>
          <p:cNvPicPr>
            <a:picLocks noGrp="1" noChangeAspect="1" noChangeArrowheads="1"/>
          </p:cNvPicPr>
          <p:nvPr>
            <p:ph idx="1"/>
          </p:nvPr>
        </p:nvPicPr>
        <p:blipFill>
          <a:blip r:embed="rId2"/>
          <a:stretch>
            <a:fillRect/>
          </a:stretch>
        </p:blipFill>
        <p:spPr>
          <a:xfrm>
            <a:off x="2506355" y="2489200"/>
            <a:ext cx="3061315" cy="3530600"/>
          </a:xfrm>
          <a:ln>
            <a:solidFill>
              <a:schemeClr val="bg1"/>
            </a:solidFill>
          </a:ln>
        </p:spPr>
      </p:pic>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811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914400"/>
          </a:xfrm>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Matrix Application</a:t>
            </a:r>
          </a:p>
        </p:txBody>
      </p:sp>
      <p:sp>
        <p:nvSpPr>
          <p:cNvPr id="22531" name="Rectangle 3"/>
          <p:cNvSpPr>
            <a:spLocks noGrp="1" noChangeArrowheads="1"/>
          </p:cNvSpPr>
          <p:nvPr>
            <p:ph idx="1"/>
          </p:nvPr>
        </p:nvSpPr>
        <p:spPr>
          <a:xfrm>
            <a:off x="457200" y="2258568"/>
            <a:ext cx="8229600" cy="4218432"/>
          </a:xfrm>
        </p:spPr>
        <p:txBody>
          <a:bodyPr/>
          <a:lstStyle/>
          <a:p>
            <a:pPr indent="-305435" eaLnBrk="1" hangingPunct="1">
              <a:lnSpc>
                <a:spcPct val="90000"/>
              </a:lnSpc>
              <a:defRPr/>
            </a:pPr>
            <a:r>
              <a:rPr lang="en-US" dirty="0">
                <a:latin typeface="Times New Roman"/>
                <a:cs typeface="Times New Roman"/>
              </a:rPr>
              <a:t>Use for interproximal restorations to help restore normal contour and contact and to prevent extrusion of material into gingival tissues</a:t>
            </a:r>
            <a:endParaRPr lang="en-US" dirty="0"/>
          </a:p>
          <a:p>
            <a:pPr marL="457200" lvl="1" indent="0">
              <a:lnSpc>
                <a:spcPct val="90000"/>
              </a:lnSpc>
              <a:buNone/>
              <a:defRPr/>
            </a:pPr>
            <a:endParaRPr lang="en-US" dirty="0">
              <a:latin typeface="Times New Roman"/>
              <a:cs typeface="Times New Roman"/>
            </a:endParaRPr>
          </a:p>
          <a:p>
            <a:pPr marL="457200" lvl="1" indent="0">
              <a:lnSpc>
                <a:spcPct val="90000"/>
              </a:lnSpc>
              <a:buNone/>
              <a:defRPr/>
            </a:pPr>
            <a:endParaRPr lang="en-US" dirty="0">
              <a:latin typeface="Times New Roman"/>
              <a:cs typeface="Times New Roman"/>
            </a:endParaRPr>
          </a:p>
          <a:p>
            <a:pPr marL="457200" lvl="1" indent="0">
              <a:lnSpc>
                <a:spcPct val="90000"/>
              </a:lnSpc>
              <a:buNone/>
              <a:defRPr/>
            </a:pPr>
            <a:r>
              <a:rPr lang="en-US" sz="2000" dirty="0">
                <a:latin typeface="Times New Roman"/>
                <a:cs typeface="Times New Roman"/>
              </a:rPr>
              <a:t>2 main types available for use in pediatric dentistry:</a:t>
            </a:r>
            <a:endParaRPr lang="en-US" sz="20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1371600" lvl="2" indent="-457200" eaLnBrk="1" hangingPunct="1">
              <a:lnSpc>
                <a:spcPct val="90000"/>
              </a:lnSpc>
              <a:buAutoNum type="arabicPeriod"/>
              <a:defRPr/>
            </a:pPr>
            <a:r>
              <a:rPr lang="en-US" sz="2000" u="sng" dirty="0">
                <a:latin typeface="Times New Roman"/>
                <a:cs typeface="Times New Roman"/>
              </a:rPr>
              <a:t>T-Band </a:t>
            </a:r>
            <a:r>
              <a:rPr lang="en-US" sz="2000" dirty="0">
                <a:latin typeface="Times New Roman"/>
                <a:cs typeface="Times New Roman"/>
              </a:rPr>
              <a:t>- allows multiple matrices, no specific equipment needed, easy to use, inexpensive</a:t>
            </a:r>
            <a:endParaRPr lang="en-US" sz="20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lnSpc>
                <a:spcPct val="90000"/>
              </a:lnSpc>
              <a:buAutoNum type="arabicPeriod"/>
              <a:defRPr/>
            </a:pPr>
            <a:r>
              <a:rPr lang="en-US" sz="2000" u="sng" dirty="0">
                <a:latin typeface="Times New Roman"/>
                <a:cs typeface="Times New Roman"/>
              </a:rPr>
              <a:t>Tofflemire</a:t>
            </a:r>
            <a:r>
              <a:rPr lang="en-US" sz="2000" dirty="0">
                <a:latin typeface="Times New Roman"/>
                <a:cs typeface="Times New Roman"/>
              </a:rPr>
              <a:t> - does not always fit primary tooth contour and difficult to place as multiple matrices, easier to create open contacts</a:t>
            </a:r>
            <a:endParaRPr lang="en-US" sz="20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p:txBody>
      </p:sp>
      <p:sp>
        <p:nvSpPr>
          <p:cNvPr id="2" name="Footer Placeholder 1">
            <a:extLst>
              <a:ext uri="{FF2B5EF4-FFF2-40B4-BE49-F238E27FC236}">
                <a16:creationId xmlns:a16="http://schemas.microsoft.com/office/drawing/2014/main" id="{9B71D14D-8123-48FA-B4C6-31628B09F521}"/>
              </a:ext>
            </a:extLst>
          </p:cNvPr>
          <p:cNvSpPr>
            <a:spLocks noGrp="1"/>
          </p:cNvSpPr>
          <p:nvPr>
            <p:ph type="ftr" sz="quarter" idx="11"/>
          </p:nvPr>
        </p:nvSpPr>
        <p:spPr/>
        <p:txBody>
          <a:bodyPr/>
          <a:lstStyle/>
          <a:p>
            <a:endParaRPr lang="en-US"/>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60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2438400" y="3429000"/>
            <a:ext cx="4648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3076" name="Picture 10"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2800" y="2370667"/>
            <a:ext cx="4089400" cy="2496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389466" y="2370667"/>
            <a:ext cx="4182534" cy="3785652"/>
          </a:xfrm>
          <a:prstGeom prst="rect">
            <a:avLst/>
          </a:prstGeom>
          <a:noFill/>
        </p:spPr>
        <p:txBody>
          <a:bodyPr wrap="square" rtlCol="0">
            <a:spAutoFit/>
          </a:bodyPr>
          <a:lstStyle/>
          <a:p>
            <a:pPr marL="342900" indent="-342900">
              <a:buFont typeface="Arial"/>
              <a:buChar char="•"/>
            </a:pPr>
            <a:r>
              <a:rPr lang="en-US" sz="2000" dirty="0">
                <a:latin typeface="Times New Roman"/>
                <a:cs typeface="Times New Roman"/>
              </a:rPr>
              <a:t>Characteristics of Primary teeth</a:t>
            </a:r>
          </a:p>
          <a:p>
            <a:pPr marL="342900" indent="-342900">
              <a:buFont typeface="Arial"/>
              <a:buChar char="•"/>
            </a:pPr>
            <a:r>
              <a:rPr lang="en-US" sz="2000" dirty="0">
                <a:latin typeface="Times New Roman"/>
                <a:cs typeface="Times New Roman"/>
              </a:rPr>
              <a:t>General Considerations for cavity preparation</a:t>
            </a:r>
          </a:p>
          <a:p>
            <a:pPr marL="342900" indent="-342900">
              <a:buFont typeface="Arial" panose="020B0604020202020204" pitchFamily="34" charset="0"/>
              <a:buChar char="•"/>
            </a:pPr>
            <a:endParaRPr lang="en-US" sz="2000" dirty="0">
              <a:latin typeface="Times New Roman"/>
              <a:cs typeface="Times New Roman"/>
            </a:endParaRPr>
          </a:p>
          <a:p>
            <a:pPr marL="342900" indent="-342900">
              <a:buFont typeface="Arial"/>
              <a:buChar char="•"/>
            </a:pPr>
            <a:r>
              <a:rPr lang="en-US" sz="2000" dirty="0">
                <a:latin typeface="Times New Roman"/>
                <a:cs typeface="Times New Roman"/>
              </a:rPr>
              <a:t>Cavity preparations for</a:t>
            </a:r>
          </a:p>
          <a:p>
            <a:pPr marL="342900" indent="-342900">
              <a:buFont typeface="Arial"/>
              <a:buChar char="•"/>
            </a:pPr>
            <a:r>
              <a:rPr lang="en-US" sz="2000" dirty="0">
                <a:latin typeface="Times New Roman"/>
                <a:cs typeface="Times New Roman"/>
              </a:rPr>
              <a:t>Amalgam and Composite</a:t>
            </a:r>
          </a:p>
          <a:p>
            <a:pPr marL="742950" lvl="1" indent="-285750">
              <a:buFontTx/>
              <a:buChar char="-"/>
            </a:pPr>
            <a:r>
              <a:rPr lang="en-US" sz="2000" dirty="0">
                <a:latin typeface="Times New Roman"/>
                <a:cs typeface="Times New Roman"/>
              </a:rPr>
              <a:t>Class I</a:t>
            </a:r>
          </a:p>
          <a:p>
            <a:pPr marL="742950" lvl="1" indent="-285750">
              <a:buFontTx/>
              <a:buChar char="-"/>
            </a:pPr>
            <a:r>
              <a:rPr lang="en-US" sz="2000" dirty="0">
                <a:latin typeface="Times New Roman"/>
                <a:cs typeface="Times New Roman"/>
              </a:rPr>
              <a:t>Class II</a:t>
            </a:r>
          </a:p>
          <a:p>
            <a:pPr marL="742950" lvl="1" indent="-285750">
              <a:buFontTx/>
              <a:buChar char="-"/>
            </a:pPr>
            <a:r>
              <a:rPr lang="en-US" sz="2000" dirty="0">
                <a:latin typeface="Times New Roman"/>
                <a:cs typeface="Times New Roman"/>
              </a:rPr>
              <a:t>Class III</a:t>
            </a:r>
          </a:p>
          <a:p>
            <a:pPr marL="742950" lvl="1" indent="-285750">
              <a:buFontTx/>
              <a:buChar char="-"/>
            </a:pPr>
            <a:endParaRPr lang="en-US" sz="2000" dirty="0">
              <a:latin typeface="Times New Roman"/>
              <a:cs typeface="Times New Roman"/>
            </a:endParaRPr>
          </a:p>
          <a:p>
            <a:pPr marL="800100" lvl="1" indent="-342900">
              <a:buFont typeface="Arial" panose="020B0604020202020204" pitchFamily="34" charset="0"/>
              <a:buChar char="•"/>
            </a:pPr>
            <a:r>
              <a:rPr lang="en-US" sz="2000" dirty="0">
                <a:latin typeface="Times New Roman"/>
                <a:cs typeface="Times New Roman"/>
              </a:rPr>
              <a:t>SDF</a:t>
            </a:r>
          </a:p>
          <a:p>
            <a:pPr marL="285750" indent="-285750">
              <a:buFontTx/>
              <a:buChar char="-"/>
            </a:pPr>
            <a:endParaRPr lang="en-US" sz="2000" dirty="0"/>
          </a:p>
        </p:txBody>
      </p:sp>
      <p:sp>
        <p:nvSpPr>
          <p:cNvPr id="3" name="Title 2"/>
          <p:cNvSpPr>
            <a:spLocks noGrp="1"/>
          </p:cNvSpPr>
          <p:nvPr>
            <p:ph type="title"/>
          </p:nvPr>
        </p:nvSpPr>
        <p:spPr/>
        <p:txBody>
          <a:bodyPr/>
          <a:lstStyle/>
          <a:p>
            <a:r>
              <a:rPr lang="en-US" b="1">
                <a:latin typeface="Times New Roman"/>
                <a:cs typeface="Times New Roman"/>
              </a:rPr>
              <a:t>Lecture Outline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0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Matrix Application</a:t>
            </a:r>
          </a:p>
        </p:txBody>
      </p:sp>
      <p:sp>
        <p:nvSpPr>
          <p:cNvPr id="23555" name="Rectangle 3"/>
          <p:cNvSpPr>
            <a:spLocks noGrp="1" noChangeArrowheads="1"/>
          </p:cNvSpPr>
          <p:nvPr>
            <p:ph idx="1"/>
          </p:nvPr>
        </p:nvSpPr>
        <p:spPr>
          <a:xfrm>
            <a:off x="685800" y="2194560"/>
            <a:ext cx="7772400" cy="3707765"/>
          </a:xfrm>
        </p:spPr>
        <p:txBody>
          <a:bodyPr/>
          <a:lstStyle/>
          <a:p>
            <a:pPr indent="-305435" eaLnBrk="1" hangingPunct="1"/>
            <a:r>
              <a:rPr lang="en-US" sz="2200" dirty="0">
                <a:latin typeface="Times New Roman"/>
                <a:ea typeface="MS PGothic"/>
                <a:cs typeface="Times New Roman"/>
              </a:rPr>
              <a:t>T-Band Adaptation</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719455" lvl="1" indent="-269875" eaLnBrk="1" hangingPunct="1"/>
            <a:r>
              <a:rPr lang="en-US" sz="2200" dirty="0">
                <a:latin typeface="Times New Roman"/>
                <a:ea typeface="MS PGothic"/>
                <a:cs typeface="Times New Roman"/>
              </a:rPr>
              <a:t>Formed by folding the band back on itself in the form of a circle and by folding the extension wings of the T</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719455" lvl="1" indent="-269875" eaLnBrk="1" hangingPunct="1"/>
            <a:r>
              <a:rPr lang="en-US" sz="2200" dirty="0">
                <a:latin typeface="Times New Roman"/>
                <a:ea typeface="MS PGothic"/>
                <a:cs typeface="Times New Roman"/>
              </a:rPr>
              <a:t>Band is contoured and positioned onto the tooth with extension wings on Buccal, free end drawn </a:t>
            </a:r>
            <a:r>
              <a:rPr lang="en-US" sz="2200" dirty="0" err="1">
                <a:latin typeface="Times New Roman"/>
                <a:ea typeface="MS PGothic"/>
                <a:cs typeface="Times New Roman"/>
              </a:rPr>
              <a:t>mesially</a:t>
            </a:r>
            <a:r>
              <a:rPr lang="en-US" sz="2200" dirty="0">
                <a:latin typeface="Times New Roman"/>
                <a:ea typeface="MS PGothic"/>
                <a:cs typeface="Times New Roman"/>
              </a:rPr>
              <a:t> or distally to pull band tight against tooth</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536" y="4561642"/>
            <a:ext cx="5114925" cy="115252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161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1066800"/>
          </a:xfrm>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Matrix Application</a:t>
            </a:r>
          </a:p>
        </p:txBody>
      </p:sp>
      <p:pic>
        <p:nvPicPr>
          <p:cNvPr id="25603" name="Picture 3"/>
          <p:cNvPicPr>
            <a:picLocks noGrp="1" noChangeAspect="1" noChangeArrowheads="1"/>
          </p:cNvPicPr>
          <p:nvPr>
            <p:ph idx="1"/>
          </p:nvPr>
        </p:nvPicPr>
        <p:blipFill>
          <a:blip r:embed="rId2"/>
          <a:srcRect/>
          <a:stretch>
            <a:fillRect/>
          </a:stretch>
        </p:blipFill>
        <p:spPr>
          <a:xfrm>
            <a:off x="2889504" y="2285999"/>
            <a:ext cx="3971544" cy="1801369"/>
          </a:xfrm>
          <a:ln>
            <a:solidFill>
              <a:schemeClr val="bg1"/>
            </a:solidFill>
          </a:ln>
        </p:spPr>
      </p:pic>
      <p:sp>
        <p:nvSpPr>
          <p:cNvPr id="25604" name="Text Box 4"/>
          <p:cNvSpPr txBox="1">
            <a:spLocks noChangeArrowheads="1"/>
          </p:cNvSpPr>
          <p:nvPr/>
        </p:nvSpPr>
        <p:spPr bwMode="auto">
          <a:xfrm>
            <a:off x="609600" y="4343400"/>
            <a:ext cx="79248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spcBef>
                <a:spcPct val="50000"/>
              </a:spcBef>
            </a:pPr>
            <a:r>
              <a:rPr lang="en-US" sz="2400" dirty="0"/>
              <a:t>Extension folds are grasped firmly and band removed, then tighten band an additional 0.5-1.0 mm</a:t>
            </a:r>
            <a:r>
              <a:rPr lang="ja-JP" altLang="en-US" sz="2400" dirty="0">
                <a:latin typeface="Arial" charset="0"/>
              </a:rPr>
              <a:t>’</a:t>
            </a:r>
            <a:r>
              <a:rPr lang="en-US" altLang="ja-JP" sz="2400" dirty="0"/>
              <a:t>s.</a:t>
            </a:r>
          </a:p>
          <a:p>
            <a:pPr>
              <a:spcBef>
                <a:spcPct val="50000"/>
              </a:spcBef>
            </a:pPr>
            <a:r>
              <a:rPr lang="en-US" sz="2400" dirty="0"/>
              <a:t>Free end is either bend back or cut to a length of 5-6mm</a:t>
            </a:r>
            <a:r>
              <a:rPr lang="ja-JP" altLang="en-US" sz="2400" dirty="0">
                <a:latin typeface="Arial" charset="0"/>
              </a:rPr>
              <a:t>’</a:t>
            </a:r>
            <a:r>
              <a:rPr lang="en-US" altLang="ja-JP" sz="2400" dirty="0"/>
              <a:t>s</a:t>
            </a:r>
          </a:p>
          <a:p>
            <a:pPr>
              <a:spcBef>
                <a:spcPct val="50000"/>
              </a:spcBef>
            </a:pPr>
            <a:r>
              <a:rPr lang="en-US" sz="2400" dirty="0"/>
              <a:t>Band is then reseated and wedged, should be at least 1mm above marginal ridge of adjacent tooth</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47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Matrix Application</a:t>
            </a:r>
          </a:p>
        </p:txBody>
      </p:sp>
      <p:pic>
        <p:nvPicPr>
          <p:cNvPr id="26628" name="Picture 4" descr="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2362200" cy="1487488"/>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29" name="Picture 5"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267200"/>
            <a:ext cx="2362200" cy="165735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0" name="Picture 6" descr="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2805113" cy="411480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59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Matrix</a:t>
            </a:r>
          </a:p>
        </p:txBody>
      </p:sp>
      <p:sp>
        <p:nvSpPr>
          <p:cNvPr id="28675" name="Rectangle 3"/>
          <p:cNvSpPr>
            <a:spLocks noGrp="1" noChangeArrowheads="1"/>
          </p:cNvSpPr>
          <p:nvPr>
            <p:ph idx="1"/>
          </p:nvPr>
        </p:nvSpPr>
        <p:spPr/>
        <p:txBody>
          <a:bodyPr/>
          <a:lstStyle/>
          <a:p>
            <a:pPr indent="-305435"/>
            <a:r>
              <a:rPr lang="en-US" sz="2200" dirty="0">
                <a:latin typeface="Times New Roman"/>
                <a:ea typeface="MS PGothic"/>
                <a:cs typeface="Times New Roman"/>
              </a:rPr>
              <a:t>T-Band removal- open extensions with explorer, cut with scissors at one end of band (close to restored surface) </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719455" lvl="1" indent="-269875" eaLnBrk="1" hangingPunct="1"/>
            <a:r>
              <a:rPr lang="en-US" sz="2200" dirty="0">
                <a:latin typeface="Times New Roman"/>
                <a:ea typeface="MS PGothic"/>
                <a:cs typeface="Times New Roman"/>
              </a:rPr>
              <a:t>Remove wedge, and draw band </a:t>
            </a:r>
            <a:r>
              <a:rPr lang="en-US" sz="2200" dirty="0" err="1">
                <a:latin typeface="Times New Roman"/>
                <a:ea typeface="MS PGothic"/>
                <a:cs typeface="Times New Roman"/>
              </a:rPr>
              <a:t>bucally</a:t>
            </a:r>
            <a:r>
              <a:rPr lang="en-US" sz="2200" dirty="0">
                <a:latin typeface="Times New Roman"/>
                <a:ea typeface="MS PGothic"/>
                <a:cs typeface="Times New Roman"/>
              </a:rPr>
              <a:t> or lingually through contact</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31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a:cs typeface="Times New Roman"/>
              </a:rPr>
              <a:t>Matrix</a:t>
            </a:r>
          </a:p>
        </p:txBody>
      </p:sp>
      <p:sp>
        <p:nvSpPr>
          <p:cNvPr id="3" name="Content Placeholder 2"/>
          <p:cNvSpPr>
            <a:spLocks noGrp="1"/>
          </p:cNvSpPr>
          <p:nvPr>
            <p:ph idx="1"/>
          </p:nvPr>
        </p:nvSpPr>
        <p:spPr/>
        <p:txBody>
          <a:bodyPr/>
          <a:lstStyle/>
          <a:p>
            <a:pPr marL="37465" indent="0">
              <a:buNone/>
            </a:pPr>
            <a:r>
              <a:rPr lang="en-US" sz="2200" b="1" dirty="0">
                <a:solidFill>
                  <a:srgbClr val="FFFFFF"/>
                </a:solidFill>
                <a:latin typeface="Times New Roman"/>
                <a:ea typeface="ＭＳ Ｐゴシック"/>
                <a:cs typeface="Times New Roman"/>
              </a:rPr>
              <a:t>made</a:t>
            </a:r>
            <a:r>
              <a:rPr lang="en-US" altLang="ja-JP" sz="2200" b="1" dirty="0">
                <a:solidFill>
                  <a:srgbClr val="FFFFFF"/>
                </a:solidFill>
                <a:latin typeface="Times New Roman"/>
                <a:ea typeface="ＭＳ Ｐゴシック"/>
                <a:cs typeface="Times New Roman"/>
              </a:rPr>
              <a:t> </a:t>
            </a:r>
            <a:r>
              <a:rPr lang="en-US" sz="2200" b="1" dirty="0">
                <a:solidFill>
                  <a:srgbClr val="FFFFFF"/>
                </a:solidFill>
                <a:latin typeface="Times New Roman"/>
                <a:ea typeface="ＭＳ Ｐゴシック"/>
                <a:cs typeface="Times New Roman"/>
              </a:rPr>
              <a:t>sectional matrix</a:t>
            </a:r>
            <a:r>
              <a:rPr lang="ja-JP" altLang="en-US" sz="2200" dirty="0">
                <a:solidFill>
                  <a:srgbClr val="FFFFFF"/>
                </a:solidFill>
                <a:latin typeface="Times New Roman"/>
                <a:ea typeface="ＭＳ Ｐゴシック"/>
                <a:cs typeface="Times New Roman"/>
              </a:rPr>
              <a:t>”</a:t>
            </a:r>
            <a:r>
              <a:rPr lang="en-US" sz="2200" dirty="0">
                <a:solidFill>
                  <a:srgbClr val="FFFFFF"/>
                </a:solidFill>
                <a:latin typeface="Times New Roman"/>
                <a:ea typeface="ＭＳ Ｐゴシック"/>
                <a:cs typeface="Times New Roman"/>
              </a:rPr>
              <a:t> : easy, inexpensive, use by many pediatric dentist</a:t>
            </a:r>
            <a:endParaRPr lang="en-US" sz="2200" dirty="0">
              <a:ln>
                <a:solidFill>
                  <a:prstClr val="black">
                    <a:lumMod val="75000"/>
                    <a:lumOff val="25000"/>
                    <a:alpha val="10000"/>
                  </a:prstClr>
                </a:solidFill>
              </a:ln>
              <a:solidFill>
                <a:srgbClr val="FFFFFF"/>
              </a:solidFill>
              <a:effectLst>
                <a:outerShdw blurRad="9525" dist="25400" dir="14640000" algn="tl" rotWithShape="0">
                  <a:prstClr val="black">
                    <a:alpha val="30000"/>
                  </a:prstClr>
                </a:outerShdw>
              </a:effectLst>
              <a:latin typeface="Times New Roman"/>
              <a:ea typeface="ＭＳ Ｐゴシック"/>
              <a:cs typeface="Times New Roman"/>
            </a:endParaRPr>
          </a:p>
        </p:txBody>
      </p:sp>
      <p:pic>
        <p:nvPicPr>
          <p:cNvPr id="4" name="Content Placeholder 3" descr="7B07525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493" y="2489200"/>
            <a:ext cx="4876800" cy="325120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82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a:cs typeface="Times New Roman"/>
              </a:rPr>
              <a:t>Composite</a:t>
            </a:r>
          </a:p>
        </p:txBody>
      </p:sp>
      <p:pic>
        <p:nvPicPr>
          <p:cNvPr id="4" name="Picture 3" descr="Screen Shot 2018-10-18 at 2.16.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104" y="2642616"/>
            <a:ext cx="4919472" cy="2889504"/>
          </a:xfrm>
          <a:prstGeom prst="rect">
            <a:avLst/>
          </a:prstGeom>
          <a:ln>
            <a:solidFill>
              <a:schemeClr val="bg1"/>
            </a:solidFill>
          </a:ln>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6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46083" name="Rectangle 3"/>
          <p:cNvSpPr>
            <a:spLocks noGrp="1" noChangeArrowheads="1"/>
          </p:cNvSpPr>
          <p:nvPr>
            <p:ph idx="1"/>
          </p:nvPr>
        </p:nvSpPr>
        <p:spPr>
          <a:xfrm>
            <a:off x="304800" y="2039112"/>
            <a:ext cx="8686800" cy="4056888"/>
          </a:xfrm>
        </p:spPr>
        <p:txBody>
          <a:bodyPr>
            <a:normAutofit lnSpcReduction="10000"/>
          </a:bodyPr>
          <a:lstStyle/>
          <a:p>
            <a:pPr eaLnBrk="1" hangingPunct="1">
              <a:buFont typeface="Wingdings" charset="0"/>
              <a:buNone/>
              <a:defRPr/>
            </a:pPr>
            <a:r>
              <a:rPr lang="en-GB" sz="2800" i="1" dirty="0">
                <a:latin typeface="Times New Roman"/>
                <a:ea typeface="+mn-ea"/>
                <a:cs typeface="Times New Roman"/>
              </a:rPr>
              <a:t>Advantages</a:t>
            </a:r>
            <a:endParaRPr lang="en-US" sz="2800" i="1" dirty="0">
              <a:latin typeface="Times New Roman"/>
              <a:ea typeface="+mn-ea"/>
              <a:cs typeface="Times New Roman"/>
            </a:endParaRPr>
          </a:p>
          <a:p>
            <a:pPr eaLnBrk="1" hangingPunct="1">
              <a:buFont typeface="Wingdings" charset="0"/>
              <a:buNone/>
              <a:defRPr/>
            </a:pPr>
            <a:r>
              <a:rPr lang="en-GB" sz="2800" dirty="0">
                <a:latin typeface="Times New Roman"/>
                <a:ea typeface="+mn-ea"/>
                <a:cs typeface="Times New Roman"/>
              </a:rPr>
              <a:t>	1.	Elimination of mercury in the dental environment</a:t>
            </a:r>
            <a:endParaRPr lang="en-US" sz="2800" dirty="0">
              <a:latin typeface="Times New Roman"/>
              <a:ea typeface="+mn-ea"/>
              <a:cs typeface="Times New Roman"/>
            </a:endParaRPr>
          </a:p>
          <a:p>
            <a:pPr algn="just" eaLnBrk="1" hangingPunct="1">
              <a:buFont typeface="Wingdings" charset="0"/>
              <a:buNone/>
              <a:defRPr/>
            </a:pPr>
            <a:r>
              <a:rPr lang="en-GB" sz="2800" dirty="0">
                <a:latin typeface="Times New Roman"/>
                <a:ea typeface="+mn-ea"/>
                <a:cs typeface="Times New Roman"/>
              </a:rPr>
              <a:t>	2.	Improved appearance and aesthetics</a:t>
            </a:r>
            <a:endParaRPr lang="en-US" sz="2800" dirty="0">
              <a:latin typeface="Times New Roman"/>
              <a:ea typeface="+mn-ea"/>
              <a:cs typeface="Times New Roman"/>
            </a:endParaRPr>
          </a:p>
          <a:p>
            <a:pPr algn="just" eaLnBrk="1" hangingPunct="1">
              <a:buFont typeface="Wingdings" charset="0"/>
              <a:buNone/>
              <a:defRPr/>
            </a:pPr>
            <a:r>
              <a:rPr lang="en-GB" sz="2800" dirty="0">
                <a:latin typeface="Times New Roman"/>
                <a:ea typeface="+mn-ea"/>
                <a:cs typeface="Times New Roman"/>
              </a:rPr>
              <a:t>	3.	Reduced thermal stimulation to the pulp</a:t>
            </a:r>
            <a:endParaRPr lang="en-US" sz="2800" dirty="0">
              <a:latin typeface="Times New Roman"/>
              <a:ea typeface="+mn-ea"/>
              <a:cs typeface="Times New Roman"/>
            </a:endParaRPr>
          </a:p>
          <a:p>
            <a:pPr eaLnBrk="1" hangingPunct="1">
              <a:buFont typeface="Wingdings" charset="0"/>
              <a:buNone/>
              <a:defRPr/>
            </a:pPr>
            <a:r>
              <a:rPr lang="en-GB" sz="2800" dirty="0">
                <a:latin typeface="Times New Roman"/>
                <a:ea typeface="+mn-ea"/>
                <a:cs typeface="Times New Roman"/>
              </a:rPr>
              <a:t>	4.	Ability to bond to the walls of the cavity 	preparation (more conservative prep)</a:t>
            </a:r>
            <a:endParaRPr lang="en-US" sz="2800" dirty="0">
              <a:latin typeface="Times New Roman"/>
              <a:ea typeface="+mn-ea"/>
              <a:cs typeface="Times New Roman"/>
            </a:endParaRPr>
          </a:p>
          <a:p>
            <a:pPr eaLnBrk="1" hangingPunct="1">
              <a:buFont typeface="Wingdings" charset="0"/>
              <a:buNone/>
              <a:defRPr/>
            </a:pPr>
            <a:r>
              <a:rPr lang="en-GB" sz="2800" dirty="0">
                <a:latin typeface="Times New Roman"/>
                <a:ea typeface="+mn-ea"/>
                <a:cs typeface="Times New Roman"/>
              </a:rPr>
              <a:t>	5.	Longevity (with the proper technique 	should last at 	least 10 years)</a:t>
            </a:r>
            <a:endParaRPr lang="en-US" sz="2800" dirty="0">
              <a:latin typeface="Times New Roman"/>
              <a:ea typeface="+mn-ea"/>
              <a:cs typeface="Times New Roman"/>
            </a:endParaRPr>
          </a:p>
          <a:p>
            <a:pPr eaLnBrk="1" hangingPunct="1">
              <a:buFont typeface="Wingdings" charset="0"/>
              <a:buNone/>
              <a:defRPr/>
            </a:pPr>
            <a:endParaRPr lang="en-US" sz="2800" dirty="0">
              <a:ea typeface="+mn-ea"/>
              <a:cs typeface="+mn-cs"/>
            </a:endParaRPr>
          </a:p>
          <a:p>
            <a:pPr eaLnBrk="1" hangingPunct="1">
              <a:defRPr/>
            </a:pPr>
            <a:endParaRPr lang="en-US" sz="2800" dirty="0">
              <a:ea typeface="+mn-ea"/>
              <a:cs typeface="+mn-cs"/>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273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47107" name="Rectangle 3"/>
          <p:cNvSpPr>
            <a:spLocks noGrp="1" noChangeArrowheads="1"/>
          </p:cNvSpPr>
          <p:nvPr>
            <p:ph idx="1"/>
          </p:nvPr>
        </p:nvSpPr>
        <p:spPr>
          <a:xfrm>
            <a:off x="685800" y="2048256"/>
            <a:ext cx="8153400" cy="4504944"/>
          </a:xfrm>
        </p:spPr>
        <p:txBody>
          <a:bodyPr>
            <a:normAutofit fontScale="92500" lnSpcReduction="10000"/>
          </a:bodyPr>
          <a:lstStyle/>
          <a:p>
            <a:pPr eaLnBrk="1" hangingPunct="1">
              <a:buFont typeface="Wingdings" charset="0"/>
              <a:buNone/>
            </a:pPr>
            <a:r>
              <a:rPr lang="en-GB" sz="2800" dirty="0">
                <a:latin typeface="Times New Roman" panose="02020603050405020304" pitchFamily="18" charset="0"/>
                <a:ea typeface="MS PGothic" charset="0"/>
                <a:cs typeface="Times New Roman" panose="02020603050405020304" pitchFamily="18" charset="0"/>
              </a:rPr>
              <a:t>Disadvantages</a:t>
            </a:r>
            <a:endParaRPr lang="en-US" sz="2800" dirty="0">
              <a:latin typeface="Times New Roman" panose="02020603050405020304" pitchFamily="18" charset="0"/>
              <a:ea typeface="MS PGothic" charset="0"/>
              <a:cs typeface="Times New Roman" panose="02020603050405020304" pitchFamily="18" charset="0"/>
            </a:endParaRPr>
          </a:p>
          <a:p>
            <a:pPr>
              <a:buNone/>
            </a:pPr>
            <a:r>
              <a:rPr lang="en-GB" dirty="0">
                <a:latin typeface="Times New Roman" panose="02020603050405020304" pitchFamily="18" charset="0"/>
                <a:ea typeface="MS PGothic" charset="0"/>
                <a:cs typeface="Times New Roman" panose="02020603050405020304" pitchFamily="18" charset="0"/>
              </a:rPr>
              <a:t>	</a:t>
            </a:r>
            <a:r>
              <a:rPr lang="en-GB" sz="2800" dirty="0">
                <a:latin typeface="Times New Roman" panose="02020603050405020304" pitchFamily="18" charset="0"/>
                <a:ea typeface="MS PGothic"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Increased tendency to extensive abrasion of functional occlusal surfaces when used as a posterior restorative material. </a:t>
            </a:r>
            <a:endParaRPr lang="en-US" sz="2800" dirty="0">
              <a:latin typeface="Times New Roman" panose="02020603050405020304" pitchFamily="18" charset="0"/>
              <a:ea typeface="MS PGothic" charset="0"/>
              <a:cs typeface="Times New Roman" panose="02020603050405020304" pitchFamily="18" charset="0"/>
            </a:endParaRPr>
          </a:p>
          <a:p>
            <a:pPr eaLnBrk="1" hangingPunct="1">
              <a:buFont typeface="Wingdings" charset="0"/>
              <a:buNone/>
            </a:pPr>
            <a:r>
              <a:rPr lang="en-GB" sz="2800" dirty="0">
                <a:latin typeface="Times New Roman" panose="02020603050405020304" pitchFamily="18" charset="0"/>
                <a:ea typeface="MS PGothic" charset="0"/>
                <a:cs typeface="Times New Roman" panose="02020603050405020304" pitchFamily="18" charset="0"/>
              </a:rPr>
              <a:t>	2.	Possible open interproximal contacts</a:t>
            </a:r>
            <a:endParaRPr lang="en-US" sz="2800" dirty="0">
              <a:latin typeface="Times New Roman" panose="02020603050405020304" pitchFamily="18" charset="0"/>
              <a:ea typeface="MS PGothic" charset="0"/>
              <a:cs typeface="Times New Roman" panose="02020603050405020304" pitchFamily="18" charset="0"/>
            </a:endParaRPr>
          </a:p>
          <a:p>
            <a:pPr eaLnBrk="1" hangingPunct="1">
              <a:buFont typeface="Wingdings" charset="0"/>
              <a:buNone/>
            </a:pPr>
            <a:r>
              <a:rPr lang="en-GB" sz="2800" dirty="0">
                <a:latin typeface="Times New Roman" panose="02020603050405020304" pitchFamily="18" charset="0"/>
                <a:ea typeface="MS PGothic" charset="0"/>
                <a:cs typeface="Times New Roman" panose="02020603050405020304" pitchFamily="18" charset="0"/>
              </a:rPr>
              <a:t>	3.	Possible appearance of microscopic voids that 	can cause recurrent caries</a:t>
            </a:r>
            <a:endParaRPr lang="en-US" sz="2800" dirty="0">
              <a:latin typeface="Times New Roman" panose="02020603050405020304" pitchFamily="18" charset="0"/>
              <a:ea typeface="MS PGothic" charset="0"/>
              <a:cs typeface="Times New Roman" panose="02020603050405020304" pitchFamily="18" charset="0"/>
            </a:endParaRPr>
          </a:p>
          <a:p>
            <a:pPr eaLnBrk="1" hangingPunct="1">
              <a:buFont typeface="Wingdings" charset="0"/>
              <a:buNone/>
            </a:pPr>
            <a:r>
              <a:rPr lang="en-GB" sz="2800" dirty="0">
                <a:latin typeface="Times New Roman" panose="02020603050405020304" pitchFamily="18" charset="0"/>
                <a:ea typeface="MS PGothic" charset="0"/>
                <a:cs typeface="Times New Roman" panose="02020603050405020304" pitchFamily="18" charset="0"/>
              </a:rPr>
              <a:t>	4.	Shrinkage during polymerization, affecting 	marginal adaptation</a:t>
            </a:r>
            <a:endParaRPr lang="en-US" sz="2800" dirty="0">
              <a:latin typeface="Times New Roman" panose="02020603050405020304" pitchFamily="18" charset="0"/>
              <a:ea typeface="MS PGothic" charset="0"/>
              <a:cs typeface="Times New Roman" panose="02020603050405020304" pitchFamily="18" charset="0"/>
            </a:endParaRPr>
          </a:p>
          <a:p>
            <a:pPr eaLnBrk="1" hangingPunct="1">
              <a:buFont typeface="Wingdings" charset="0"/>
              <a:buNone/>
            </a:pPr>
            <a:r>
              <a:rPr lang="en-GB" sz="2800" dirty="0">
                <a:latin typeface="Times New Roman" panose="02020603050405020304" pitchFamily="18" charset="0"/>
                <a:ea typeface="MS PGothic" charset="0"/>
                <a:cs typeface="Times New Roman" panose="02020603050405020304" pitchFamily="18" charset="0"/>
              </a:rPr>
              <a:t>	5.	Increased cost to the patient/parent</a:t>
            </a:r>
            <a:endParaRPr lang="en-US" sz="2800" dirty="0">
              <a:latin typeface="Times New Roman" panose="02020603050405020304" pitchFamily="18" charset="0"/>
              <a:ea typeface="MS PGothic"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0FC0390-E67B-4703-A4F2-D5A525CF117E}"/>
              </a:ext>
            </a:extLst>
          </p:cNvPr>
          <p:cNvSpPr>
            <a:spLocks noGrp="1"/>
          </p:cNvSpPr>
          <p:nvPr>
            <p:ph type="ftr" sz="quarter" idx="1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89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7772400" cy="1066800"/>
          </a:xfrm>
          <a:effectLst>
            <a:outerShdw blurRad="63500" dist="35921" dir="2700000" algn="ctr" rotWithShape="0">
              <a:srgbClr val="000000">
                <a:alpha val="74997"/>
              </a:srgbClr>
            </a:outerShdw>
          </a:effectLst>
        </p:spPr>
        <p:txBody>
          <a:bodyPr>
            <a:normAutofit fontScale="90000"/>
          </a:bodyPr>
          <a:lstStyle/>
          <a:p>
            <a:pPr eaLnBrk="1" hangingPunct="1"/>
            <a:r>
              <a:rPr lang="en-US" sz="4000" b="1" dirty="0">
                <a:latin typeface="Times New Roman" charset="0"/>
                <a:ea typeface="MS PGothic" charset="0"/>
              </a:rPr>
              <a:t>Composite restorations in primary dentition</a:t>
            </a:r>
          </a:p>
        </p:txBody>
      </p:sp>
      <p:sp>
        <p:nvSpPr>
          <p:cNvPr id="48131" name="Rectangle 3"/>
          <p:cNvSpPr>
            <a:spLocks noGrp="1" noChangeArrowheads="1"/>
          </p:cNvSpPr>
          <p:nvPr>
            <p:ph idx="1"/>
          </p:nvPr>
        </p:nvSpPr>
        <p:spPr>
          <a:xfrm>
            <a:off x="228600" y="1981200"/>
            <a:ext cx="8610600" cy="2057400"/>
          </a:xfrm>
        </p:spPr>
        <p:txBody>
          <a:bodyPr>
            <a:normAutofit fontScale="85000" lnSpcReduction="20000"/>
          </a:bodyPr>
          <a:lstStyle/>
          <a:p>
            <a:pPr indent="-305435" eaLnBrk="1" hangingPunct="1">
              <a:buFont typeface="Wingdings" charset="0"/>
              <a:buNone/>
              <a:defRPr/>
            </a:pPr>
            <a:r>
              <a:rPr lang="en-GB" sz="2400" i="1" dirty="0">
                <a:latin typeface="Times New Roman"/>
                <a:cs typeface="Times New Roman"/>
              </a:rPr>
              <a:t>Operative Procedures</a:t>
            </a:r>
            <a:endParaRPr lang="en-US" sz="2400" i="1"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457200" indent="-457200" eaLnBrk="1" hangingPunct="1">
              <a:buFont typeface="+mj-lt"/>
              <a:buAutoNum type="arabicPeriod"/>
              <a:defRPr/>
            </a:pPr>
            <a:r>
              <a:rPr lang="en-GB" sz="2400" dirty="0">
                <a:latin typeface="Times New Roman"/>
                <a:cs typeface="Times New Roman"/>
              </a:rPr>
              <a:t>Apply principles for cavity preparation</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457200" indent="-457200">
              <a:buFont typeface="+mj-lt"/>
              <a:buAutoNum type="arabicPeriod"/>
              <a:defRPr/>
            </a:pPr>
            <a:r>
              <a:rPr lang="en-GB" sz="2400" dirty="0">
                <a:latin typeface="Times New Roman"/>
                <a:cs typeface="Times New Roman"/>
              </a:rPr>
              <a:t>Wedge a T-matrix band. With a suitable instrument, burn</a:t>
            </a:r>
            <a:r>
              <a:rPr lang="en-GB" sz="2400" u="sng" dirty="0">
                <a:latin typeface="Times New Roman"/>
                <a:cs typeface="Times New Roman"/>
              </a:rPr>
              <a:t>ish the matrix band to the adjacent tooth.  As it is difficult to obtain tight contacts</a:t>
            </a:r>
            <a:r>
              <a:rPr lang="en-GB" sz="2400" dirty="0">
                <a:latin typeface="Times New Roman"/>
                <a:cs typeface="Times New Roman"/>
              </a:rPr>
              <a:t>, restore cavity preparations individually. </a:t>
            </a:r>
            <a:endParaRPr lang="en-GB"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457200" indent="-457200" eaLnBrk="1" hangingPunct="1">
              <a:buFont typeface="+mj-lt"/>
              <a:buAutoNum type="arabicPeriod"/>
              <a:defRPr/>
            </a:pPr>
            <a:r>
              <a:rPr lang="en-GB" sz="2400" u="sng" dirty="0">
                <a:latin typeface="Times New Roman"/>
                <a:cs typeface="Times New Roman"/>
              </a:rPr>
              <a:t>Etch, rinse and dry, leaving cavity slightly moistened.</a:t>
            </a:r>
            <a:endParaRPr lang="en-US" sz="2400" u="sng"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indent="-305435" eaLnBrk="1" hangingPunct="1">
              <a:defRPr/>
            </a:pP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
        <p:nvSpPr>
          <p:cNvPr id="48132" name="Text Box 4"/>
          <p:cNvSpPr txBox="1">
            <a:spLocks noChangeArrowheads="1"/>
          </p:cNvSpPr>
          <p:nvPr/>
        </p:nvSpPr>
        <p:spPr bwMode="auto">
          <a:xfrm>
            <a:off x="1905000" y="4876800"/>
            <a:ext cx="5181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48133" name="Picture 5" descr="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344" y="4038599"/>
            <a:ext cx="3665389" cy="2417065"/>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31467"/>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54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err="1">
                <a:latin typeface="Times New Roman" charset="0"/>
                <a:ea typeface="MS PGothic" charset="0"/>
              </a:rPr>
              <a:t>Compositite</a:t>
            </a:r>
            <a:r>
              <a:rPr lang="en-US">
                <a:latin typeface="Times New Roman" charset="0"/>
                <a:ea typeface="MS PGothic" charset="0"/>
              </a:rPr>
              <a:t> 3D matrix</a:t>
            </a:r>
          </a:p>
        </p:txBody>
      </p:sp>
      <p:pic>
        <p:nvPicPr>
          <p:cNvPr id="23555" name="Picture 3" descr="compositi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45675"/>
            <a:ext cx="3416300" cy="237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2895600" y="3886200"/>
            <a:ext cx="3886200"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r>
              <a:rPr lang="en-US" sz="2400" dirty="0"/>
              <a:t>Sectional matrix system</a:t>
            </a:r>
          </a:p>
          <a:p>
            <a:r>
              <a:rPr lang="en-US" sz="2400" dirty="0"/>
              <a:t>Can by used to do back to back restorations</a:t>
            </a:r>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46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b="1">
                <a:latin typeface="Times New Roman" charset="0"/>
                <a:ea typeface="MS PGothic" charset="0"/>
              </a:rPr>
              <a:t>Characteristics of Primary Teeth </a:t>
            </a:r>
            <a:br>
              <a:rPr lang="en-US" b="1">
                <a:latin typeface="Times New Roman" charset="0"/>
                <a:ea typeface="MS PGothic" charset="0"/>
              </a:rPr>
            </a:br>
            <a:r>
              <a:rPr lang="en-US" b="1">
                <a:latin typeface="Times New Roman" charset="0"/>
                <a:ea typeface="MS PGothic" charset="0"/>
              </a:rPr>
              <a:t>(a review)	</a:t>
            </a:r>
          </a:p>
        </p:txBody>
      </p:sp>
      <p:sp>
        <p:nvSpPr>
          <p:cNvPr id="1027" name="Rectangle 3"/>
          <p:cNvSpPr>
            <a:spLocks noGrp="1" noChangeArrowheads="1"/>
          </p:cNvSpPr>
          <p:nvPr>
            <p:ph idx="1"/>
          </p:nvPr>
        </p:nvSpPr>
        <p:spPr>
          <a:xfrm>
            <a:off x="240593" y="2445807"/>
            <a:ext cx="5071533" cy="4089396"/>
          </a:xfrm>
        </p:spPr>
        <p:txBody>
          <a:bodyPr>
            <a:normAutofit/>
          </a:bodyPr>
          <a:lstStyle/>
          <a:p>
            <a:pPr eaLnBrk="1" hangingPunct="1"/>
            <a:r>
              <a:rPr lang="en-US" sz="2600" dirty="0">
                <a:latin typeface="Times New Roman" charset="0"/>
                <a:ea typeface="MS PGothic" charset="0"/>
              </a:rPr>
              <a:t>Thinner enamel and dentin layers </a:t>
            </a:r>
          </a:p>
          <a:p>
            <a:pPr eaLnBrk="1" hangingPunct="1"/>
            <a:r>
              <a:rPr lang="en-US" sz="2600" dirty="0">
                <a:latin typeface="Times New Roman" charset="0"/>
                <a:ea typeface="MS PGothic" charset="0"/>
              </a:rPr>
              <a:t>Larger pulps than permanent teeth</a:t>
            </a:r>
          </a:p>
          <a:p>
            <a:pPr lvl="1"/>
            <a:r>
              <a:rPr lang="en-US" sz="2200" dirty="0">
                <a:latin typeface="Times New Roman" charset="0"/>
                <a:ea typeface="MS PGothic" charset="0"/>
              </a:rPr>
              <a:t>MB pulp horn closest to surface (especially lower D</a:t>
            </a:r>
            <a:r>
              <a:rPr lang="ja-JP" altLang="en-US" sz="2200" dirty="0">
                <a:latin typeface="Arial" charset="0"/>
                <a:ea typeface="MS PGothic" charset="0"/>
              </a:rPr>
              <a:t>’</a:t>
            </a:r>
            <a:r>
              <a:rPr lang="en-US" altLang="ja-JP" sz="2200" dirty="0">
                <a:latin typeface="Times New Roman" charset="0"/>
                <a:ea typeface="MS PGothic" charset="0"/>
              </a:rPr>
              <a:t>s)</a:t>
            </a:r>
          </a:p>
          <a:p>
            <a:pPr eaLnBrk="1" hangingPunct="1"/>
            <a:r>
              <a:rPr lang="en-US" sz="2600" dirty="0">
                <a:latin typeface="Times New Roman" charset="0"/>
                <a:ea typeface="MS PGothic" charset="0"/>
              </a:rPr>
              <a:t>Enamel rods of gingival third extend in an occlusal direction from DEJ (Perm teeth- rods extend in cervical direction)</a:t>
            </a:r>
          </a:p>
          <a:p>
            <a:pPr eaLnBrk="1" hangingPunct="1"/>
            <a:endParaRPr lang="en-US" sz="2600" dirty="0">
              <a:latin typeface="Times New Roman" charset="0"/>
              <a:ea typeface="MS PGothic" charset="0"/>
            </a:endParaRPr>
          </a:p>
        </p:txBody>
      </p:sp>
      <p:pic>
        <p:nvPicPr>
          <p:cNvPr id="2" name="Picture 1" descr="Screen Shot 2018-10-17 at 11.5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789" y="2935812"/>
            <a:ext cx="3627618" cy="3109387"/>
          </a:xfrm>
          <a:prstGeom prst="rect">
            <a:avLst/>
          </a:prstGeom>
          <a:ln>
            <a:solidFill>
              <a:schemeClr val="bg1"/>
            </a:solidFill>
          </a:ln>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25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49155" name="Rectangle 3"/>
          <p:cNvSpPr>
            <a:spLocks noGrp="1" noChangeArrowheads="1"/>
          </p:cNvSpPr>
          <p:nvPr>
            <p:ph idx="1"/>
          </p:nvPr>
        </p:nvSpPr>
        <p:spPr>
          <a:xfrm>
            <a:off x="381000" y="2139696"/>
            <a:ext cx="3886200" cy="3956304"/>
          </a:xfrm>
        </p:spPr>
        <p:txBody>
          <a:bodyPr/>
          <a:lstStyle/>
          <a:p>
            <a:pPr eaLnBrk="1" hangingPunct="1">
              <a:buFont typeface="Wingdings" charset="0"/>
              <a:buNone/>
            </a:pPr>
            <a:r>
              <a:rPr lang="en-GB" sz="2800" i="1" dirty="0">
                <a:latin typeface="Times New Roman" charset="0"/>
                <a:ea typeface="MS PGothic" charset="0"/>
                <a:cs typeface="Times New Roman" charset="0"/>
              </a:rPr>
              <a:t>Operative Procedures</a:t>
            </a:r>
            <a:endParaRPr lang="en-US" sz="2800" i="1" dirty="0">
              <a:latin typeface="Times New Roman" charset="0"/>
              <a:ea typeface="MS PGothic" charset="0"/>
              <a:cs typeface="Times New Roman" charset="0"/>
            </a:endParaRPr>
          </a:p>
          <a:p>
            <a:pPr eaLnBrk="1" hangingPunct="1">
              <a:buFont typeface="Wingdings" charset="0"/>
              <a:buNone/>
            </a:pPr>
            <a:r>
              <a:rPr lang="en-US" sz="3600" dirty="0">
                <a:latin typeface="Times New Roman" charset="0"/>
                <a:ea typeface="MS PGothic" charset="0"/>
              </a:rPr>
              <a:t>	</a:t>
            </a:r>
            <a:r>
              <a:rPr lang="en-GB" sz="2800" dirty="0">
                <a:latin typeface="Times New Roman" charset="0"/>
                <a:ea typeface="MS PGothic" charset="0"/>
                <a:cs typeface="Times New Roman" charset="0"/>
              </a:rPr>
              <a:t>4. Apply bonding agent. With an air syringe gently spread the bond over the cavity preparation and light cure.</a:t>
            </a:r>
            <a:endParaRPr lang="en-US" sz="2800" dirty="0">
              <a:latin typeface="Times New Roman" charset="0"/>
              <a:ea typeface="MS PGothic" charset="0"/>
              <a:cs typeface="Times New Roman" charset="0"/>
            </a:endParaRPr>
          </a:p>
          <a:p>
            <a:pPr eaLnBrk="1" hangingPunct="1"/>
            <a:endParaRPr lang="en-US" dirty="0">
              <a:latin typeface="Times New Roman" charset="0"/>
              <a:ea typeface="MS PGothic" charset="0"/>
            </a:endParaRPr>
          </a:p>
        </p:txBody>
      </p:sp>
      <p:sp>
        <p:nvSpPr>
          <p:cNvPr id="49156" name="Text Box 4"/>
          <p:cNvSpPr txBox="1">
            <a:spLocks noChangeArrowheads="1"/>
          </p:cNvSpPr>
          <p:nvPr/>
        </p:nvSpPr>
        <p:spPr bwMode="auto">
          <a:xfrm>
            <a:off x="5562600" y="1981200"/>
            <a:ext cx="3124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49157"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752600"/>
            <a:ext cx="2690813" cy="4038600"/>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709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623189"/>
            <a:ext cx="7772400" cy="990600"/>
          </a:xfrm>
          <a:effectLst>
            <a:outerShdw blurRad="63500" dist="35921" dir="2700000" algn="ctr" rotWithShape="0">
              <a:srgbClr val="000000">
                <a:alpha val="74997"/>
              </a:srgbClr>
            </a:outerShdw>
          </a:effectLst>
        </p:spPr>
        <p:txBody>
          <a:bodyPr>
            <a:normAutofit fontScale="90000"/>
          </a:bodyPr>
          <a:lstStyle/>
          <a:p>
            <a:pPr eaLnBrk="1" hangingPunct="1"/>
            <a:r>
              <a:rPr lang="en-US" sz="4000" b="1" dirty="0">
                <a:latin typeface="Times New Roman" charset="0"/>
                <a:ea typeface="MS PGothic" charset="0"/>
              </a:rPr>
              <a:t>Composite restorations in primary dentition</a:t>
            </a:r>
          </a:p>
        </p:txBody>
      </p:sp>
      <p:sp>
        <p:nvSpPr>
          <p:cNvPr id="50179" name="Rectangle 3"/>
          <p:cNvSpPr>
            <a:spLocks noGrp="1" noChangeArrowheads="1"/>
          </p:cNvSpPr>
          <p:nvPr>
            <p:ph idx="1"/>
          </p:nvPr>
        </p:nvSpPr>
        <p:spPr>
          <a:xfrm>
            <a:off x="228600" y="2112264"/>
            <a:ext cx="8610600" cy="2647061"/>
          </a:xfrm>
        </p:spPr>
        <p:txBody>
          <a:bodyPr>
            <a:normAutofit fontScale="92500"/>
          </a:bodyPr>
          <a:lstStyle/>
          <a:p>
            <a:pPr eaLnBrk="1" hangingPunct="1">
              <a:lnSpc>
                <a:spcPct val="90000"/>
              </a:lnSpc>
              <a:buFont typeface="Wingdings" charset="0"/>
              <a:buNone/>
            </a:pPr>
            <a:r>
              <a:rPr lang="en-GB" sz="2800" i="1" dirty="0">
                <a:latin typeface="Times New Roman" charset="0"/>
                <a:ea typeface="MS PGothic" charset="0"/>
                <a:cs typeface="Times New Roman" charset="0"/>
              </a:rPr>
              <a:t>Operative Procedures (Cont’d)</a:t>
            </a:r>
          </a:p>
          <a:p>
            <a:pPr eaLnBrk="1" hangingPunct="1">
              <a:lnSpc>
                <a:spcPct val="90000"/>
              </a:lnSpc>
              <a:buFont typeface="Wingdings" charset="0"/>
              <a:buNone/>
            </a:pPr>
            <a:r>
              <a:rPr lang="en-GB" sz="2800" dirty="0">
                <a:latin typeface="Times New Roman" charset="0"/>
                <a:ea typeface="MS PGothic" charset="0"/>
                <a:cs typeface="Times New Roman" charset="0"/>
              </a:rPr>
              <a:t>	5.	Place resin material with a plastic instrument into the cavity preparation.  Light cure the composite resin to a depth of 5 to 6 mm (i.e. may take more than one layer of material). </a:t>
            </a:r>
            <a:endParaRPr lang="en-US" sz="2800" dirty="0">
              <a:latin typeface="Times New Roman" charset="0"/>
              <a:ea typeface="MS PGothic" charset="0"/>
              <a:cs typeface="Times New Roman" charset="0"/>
            </a:endParaRPr>
          </a:p>
          <a:p>
            <a:pPr eaLnBrk="1" hangingPunct="1">
              <a:lnSpc>
                <a:spcPct val="90000"/>
              </a:lnSpc>
              <a:buFont typeface="Wingdings" charset="0"/>
              <a:buNone/>
            </a:pPr>
            <a:r>
              <a:rPr lang="en-GB" sz="2800" dirty="0">
                <a:latin typeface="Times New Roman" charset="0"/>
                <a:ea typeface="MS PGothic" charset="0"/>
                <a:cs typeface="Times New Roman" charset="0"/>
              </a:rPr>
              <a:t>	6.	Partially remove the matrix band and light cure the resin 20 sec on the buccal and then 20 sec on the lingual surface. </a:t>
            </a:r>
            <a:endParaRPr lang="en-US" sz="2800" dirty="0">
              <a:latin typeface="Times New Roman" charset="0"/>
              <a:ea typeface="MS PGothic" charset="0"/>
              <a:cs typeface="Times New Roman" charset="0"/>
            </a:endParaRPr>
          </a:p>
          <a:p>
            <a:pPr eaLnBrk="1" hangingPunct="1">
              <a:lnSpc>
                <a:spcPct val="90000"/>
              </a:lnSpc>
            </a:pPr>
            <a:endParaRPr lang="en-US" sz="2800" dirty="0">
              <a:latin typeface="Times New Roman" charset="0"/>
              <a:ea typeface="MS PGothic" charset="0"/>
            </a:endParaRPr>
          </a:p>
        </p:txBody>
      </p:sp>
      <p:sp>
        <p:nvSpPr>
          <p:cNvPr id="50180" name="Text Box 4"/>
          <p:cNvSpPr txBox="1">
            <a:spLocks noChangeArrowheads="1"/>
          </p:cNvSpPr>
          <p:nvPr/>
        </p:nvSpPr>
        <p:spPr bwMode="auto">
          <a:xfrm>
            <a:off x="2209800" y="5105400"/>
            <a:ext cx="457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graphicFrame>
        <p:nvGraphicFramePr>
          <p:cNvPr id="50181" name="Object 5"/>
          <p:cNvGraphicFramePr>
            <a:graphicFrameLocks noChangeAspect="1"/>
          </p:cNvGraphicFramePr>
          <p:nvPr>
            <p:extLst>
              <p:ext uri="{D42A27DB-BD31-4B8C-83A1-F6EECF244321}">
                <p14:modId xmlns:p14="http://schemas.microsoft.com/office/powerpoint/2010/main" val="2240536242"/>
              </p:ext>
            </p:extLst>
          </p:nvPr>
        </p:nvGraphicFramePr>
        <p:xfrm>
          <a:off x="2705100" y="4759324"/>
          <a:ext cx="3733800" cy="2098675"/>
        </p:xfrm>
        <a:graphic>
          <a:graphicData uri="http://schemas.openxmlformats.org/presentationml/2006/ole">
            <mc:AlternateContent xmlns:mc="http://schemas.openxmlformats.org/markup-compatibility/2006">
              <mc:Choice xmlns:v="urn:schemas-microsoft-com:vml" Requires="v">
                <p:oleObj name="Photo Editor Photo" r:id="rId2" imgW="5609524" imgH="3343742" progId="MSPhotoEd.3">
                  <p:embed/>
                </p:oleObj>
              </mc:Choice>
              <mc:Fallback>
                <p:oleObj name="Photo Editor Photo" r:id="rId2" imgW="5609524" imgH="3343742" progId="MSPhotoEd.3">
                  <p:embed/>
                  <p:pic>
                    <p:nvPicPr>
                      <p:cNvPr id="50181"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4759324"/>
                        <a:ext cx="3733800" cy="209867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373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1203" name="Rectangle 3"/>
          <p:cNvSpPr>
            <a:spLocks noGrp="1" noChangeArrowheads="1"/>
          </p:cNvSpPr>
          <p:nvPr>
            <p:ph idx="1"/>
          </p:nvPr>
        </p:nvSpPr>
        <p:spPr>
          <a:xfrm>
            <a:off x="304800" y="1975104"/>
            <a:ext cx="8610600" cy="2215896"/>
          </a:xfrm>
        </p:spPr>
        <p:txBody>
          <a:bodyPr/>
          <a:lstStyle/>
          <a:p>
            <a:pPr eaLnBrk="1" hangingPunct="1">
              <a:buFont typeface="Wingdings" charset="0"/>
              <a:buNone/>
            </a:pPr>
            <a:r>
              <a:rPr lang="en-GB" sz="2800" i="1" dirty="0">
                <a:latin typeface="Times New Roman" charset="0"/>
                <a:ea typeface="MS PGothic" charset="0"/>
                <a:cs typeface="Times New Roman" charset="0"/>
              </a:rPr>
              <a:t>Operative Procedures (Cont’d)</a:t>
            </a:r>
          </a:p>
          <a:p>
            <a:pPr eaLnBrk="1" hangingPunct="1">
              <a:buFont typeface="Wingdings" charset="0"/>
              <a:buNone/>
            </a:pPr>
            <a:r>
              <a:rPr lang="en-US" sz="2800" dirty="0">
                <a:latin typeface="Times New Roman" charset="0"/>
                <a:ea typeface="MS PGothic" charset="0"/>
              </a:rPr>
              <a:t>	</a:t>
            </a:r>
            <a:r>
              <a:rPr lang="en-GB" sz="2800" dirty="0">
                <a:latin typeface="Times New Roman" charset="0"/>
                <a:ea typeface="MS PGothic" charset="0"/>
                <a:cs typeface="Times New Roman" charset="0"/>
              </a:rPr>
              <a:t>7.	Remove the matrix band and with the flame-shaped finishing bur, contour the interproximal areas.  Remove any excess, maintaining normal tooth morphology.</a:t>
            </a:r>
            <a:endParaRPr lang="en-US" sz="2800" dirty="0">
              <a:latin typeface="Times New Roman" charset="0"/>
              <a:ea typeface="MS PGothic" charset="0"/>
              <a:cs typeface="Times New Roman" charset="0"/>
            </a:endParaRPr>
          </a:p>
          <a:p>
            <a:pPr eaLnBrk="1" hangingPunct="1">
              <a:buFont typeface="Wingdings" charset="0"/>
              <a:buNone/>
            </a:pPr>
            <a:endParaRPr lang="en-US" dirty="0">
              <a:latin typeface="Times New Roman" charset="0"/>
              <a:ea typeface="MS PGothic" charset="0"/>
            </a:endParaRPr>
          </a:p>
        </p:txBody>
      </p:sp>
      <p:sp>
        <p:nvSpPr>
          <p:cNvPr id="51204" name="Text Box 4"/>
          <p:cNvSpPr txBox="1">
            <a:spLocks noChangeArrowheads="1"/>
          </p:cNvSpPr>
          <p:nvPr/>
        </p:nvSpPr>
        <p:spPr bwMode="auto">
          <a:xfrm>
            <a:off x="2057400" y="4648200"/>
            <a:ext cx="502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rcRect t="3368"/>
          <a:stretch>
            <a:fillRect/>
          </a:stretch>
        </p:blipFill>
        <p:spPr bwMode="auto">
          <a:xfrm>
            <a:off x="2057400" y="4026788"/>
            <a:ext cx="5257800" cy="2589213"/>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81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2227" name="Rectangle 3"/>
          <p:cNvSpPr>
            <a:spLocks noGrp="1" noChangeArrowheads="1"/>
          </p:cNvSpPr>
          <p:nvPr>
            <p:ph idx="1"/>
          </p:nvPr>
        </p:nvSpPr>
        <p:spPr>
          <a:xfrm>
            <a:off x="152400" y="2251075"/>
            <a:ext cx="4419600" cy="4454525"/>
          </a:xfrm>
        </p:spPr>
        <p:txBody>
          <a:bodyPr/>
          <a:lstStyle/>
          <a:p>
            <a:pPr eaLnBrk="1" hangingPunct="1">
              <a:buFont typeface="Wingdings" charset="0"/>
              <a:buNone/>
            </a:pPr>
            <a:r>
              <a:rPr lang="en-GB" sz="2400" i="1">
                <a:latin typeface="Times New Roman" charset="0"/>
                <a:ea typeface="MS PGothic" charset="0"/>
                <a:cs typeface="Times New Roman" charset="0"/>
              </a:rPr>
              <a:t>Operative Procedures (Cont’d)</a:t>
            </a:r>
          </a:p>
          <a:p>
            <a:pPr eaLnBrk="1" hangingPunct="1">
              <a:buFont typeface="Wingdings" charset="0"/>
              <a:buNone/>
            </a:pPr>
            <a:r>
              <a:rPr lang="en-US">
                <a:latin typeface="Times New Roman" charset="0"/>
                <a:ea typeface="MS PGothic" charset="0"/>
              </a:rPr>
              <a:t>	</a:t>
            </a:r>
            <a:r>
              <a:rPr lang="en-GB" sz="2400">
                <a:latin typeface="Times New Roman" charset="0"/>
                <a:ea typeface="MS PGothic" charset="0"/>
                <a:cs typeface="Times New Roman" charset="0"/>
              </a:rPr>
              <a:t>8.	For a better seal. Apply sealant to close enamel cracks which may occur with polymerization shrinkage.  </a:t>
            </a:r>
            <a:endParaRPr lang="en-US" sz="2400">
              <a:latin typeface="Times New Roman" charset="0"/>
              <a:ea typeface="MS PGothic" charset="0"/>
              <a:cs typeface="Times New Roman" charset="0"/>
            </a:endParaRPr>
          </a:p>
          <a:p>
            <a:pPr eaLnBrk="1" hangingPunct="1"/>
            <a:endParaRPr lang="en-US">
              <a:latin typeface="Times New Roman" charset="0"/>
              <a:ea typeface="MS PGothic" charset="0"/>
            </a:endParaRPr>
          </a:p>
        </p:txBody>
      </p:sp>
      <p:sp>
        <p:nvSpPr>
          <p:cNvPr id="52228" name="Text Box 4"/>
          <p:cNvSpPr txBox="1">
            <a:spLocks noChangeArrowheads="1"/>
          </p:cNvSpPr>
          <p:nvPr/>
        </p:nvSpPr>
        <p:spPr bwMode="auto">
          <a:xfrm>
            <a:off x="5562600" y="22860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2229" name="Picture 5"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90763"/>
            <a:ext cx="3886200" cy="2509837"/>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289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dirty="0">
                <a:latin typeface="Times New Roman" charset="0"/>
                <a:ea typeface="MS PGothic" charset="0"/>
              </a:rPr>
              <a:t>Composite restorations in primary dentition</a:t>
            </a:r>
          </a:p>
        </p:txBody>
      </p:sp>
      <p:sp>
        <p:nvSpPr>
          <p:cNvPr id="53251" name="Rectangle 3"/>
          <p:cNvSpPr>
            <a:spLocks noGrp="1" noChangeArrowheads="1"/>
          </p:cNvSpPr>
          <p:nvPr>
            <p:ph idx="1"/>
          </p:nvPr>
        </p:nvSpPr>
        <p:spPr>
          <a:xfrm>
            <a:off x="0" y="2107819"/>
            <a:ext cx="4648200" cy="4454525"/>
          </a:xfrm>
        </p:spPr>
        <p:txBody>
          <a:bodyPr/>
          <a:lstStyle/>
          <a:p>
            <a:pPr indent="-305435" eaLnBrk="1" hangingPunct="1">
              <a:buFont typeface="Wingdings" charset="0"/>
              <a:buNone/>
            </a:pPr>
            <a:r>
              <a:rPr lang="en-GB" sz="2400" i="1" dirty="0">
                <a:latin typeface="Times New Roman"/>
                <a:ea typeface="MS PGothic"/>
                <a:cs typeface="Times New Roman"/>
              </a:rPr>
              <a:t>Operative Procedures (Cont’d)</a:t>
            </a:r>
            <a:endParaRPr lang="en-US" dirty="0">
              <a:latin typeface="Times New Roman"/>
              <a:ea typeface="MS PGothic"/>
              <a:cs typeface="Times New Roman"/>
            </a:endParaRPr>
          </a:p>
          <a:p>
            <a:pPr indent="-305435" eaLnBrk="1" hangingPunct="1">
              <a:buFont typeface="Wingdings" charset="0"/>
              <a:buNone/>
            </a:pPr>
            <a:r>
              <a:rPr lang="en-US" dirty="0">
                <a:latin typeface="Times New Roman"/>
                <a:ea typeface="MS PGothic"/>
                <a:cs typeface="Times New Roman"/>
              </a:rPr>
              <a:t>	</a:t>
            </a:r>
            <a:r>
              <a:rPr lang="en-GB" sz="2400" dirty="0">
                <a:latin typeface="Times New Roman"/>
                <a:ea typeface="MS PGothic"/>
                <a:cs typeface="Times New Roman"/>
              </a:rPr>
              <a:t>9.	For Class II cavity restorations floss the interproximal areas to check the contact and for the presence of overhang.</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indent="-305435">
              <a:buNone/>
            </a:pPr>
            <a:r>
              <a:rPr lang="en-GB" sz="2400" dirty="0">
                <a:latin typeface="Times New Roman"/>
                <a:ea typeface="MS PGothic"/>
                <a:cs typeface="Times New Roman"/>
              </a:rPr>
              <a:t>	10.	Remove the rubber dam and with the </a:t>
            </a:r>
            <a:r>
              <a:rPr lang="en-GB" sz="2400" u="sng" dirty="0">
                <a:latin typeface="Times New Roman"/>
                <a:ea typeface="MS PGothic"/>
                <a:cs typeface="Times New Roman"/>
              </a:rPr>
              <a:t>articulating paper,</a:t>
            </a:r>
            <a:r>
              <a:rPr lang="en-GB" sz="2400" dirty="0">
                <a:latin typeface="Times New Roman"/>
                <a:ea typeface="MS PGothic"/>
                <a:cs typeface="Times New Roman"/>
              </a:rPr>
              <a:t> check for premature contacts.  Contour and polish the occlusal surfaces.</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indent="-305435" eaLnBrk="1" hangingPunct="1"/>
            <a:endParaRPr lang="en-US" sz="28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p:txBody>
      </p:sp>
      <p:sp>
        <p:nvSpPr>
          <p:cNvPr id="53252" name="Text Box 4"/>
          <p:cNvSpPr txBox="1">
            <a:spLocks noChangeArrowheads="1"/>
          </p:cNvSpPr>
          <p:nvPr/>
        </p:nvSpPr>
        <p:spPr bwMode="auto">
          <a:xfrm>
            <a:off x="5715000" y="2743200"/>
            <a:ext cx="266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3253"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59736"/>
            <a:ext cx="2619375" cy="3255264"/>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172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Modified Class III Prep </a:t>
            </a:r>
          </a:p>
        </p:txBody>
      </p:sp>
      <p:sp>
        <p:nvSpPr>
          <p:cNvPr id="36867" name="Rectangle 3"/>
          <p:cNvSpPr>
            <a:spLocks noGrp="1" noChangeArrowheads="1"/>
          </p:cNvSpPr>
          <p:nvPr>
            <p:ph idx="1"/>
          </p:nvPr>
        </p:nvSpPr>
        <p:spPr>
          <a:xfrm>
            <a:off x="685346" y="2267712"/>
            <a:ext cx="3801524" cy="3523489"/>
          </a:xfrm>
        </p:spPr>
        <p:txBody>
          <a:bodyPr>
            <a:normAutofit fontScale="62500" lnSpcReduction="20000"/>
          </a:bodyPr>
          <a:lstStyle/>
          <a:p>
            <a:pPr eaLnBrk="1" hangingPunct="1"/>
            <a:r>
              <a:rPr lang="en-US" sz="2800" dirty="0">
                <a:latin typeface="Times New Roman" charset="0"/>
                <a:ea typeface="MS PGothic" charset="0"/>
              </a:rPr>
              <a:t>Lingual Outline Form:</a:t>
            </a:r>
          </a:p>
          <a:p>
            <a:pPr marL="457200" indent="-457200" eaLnBrk="1" hangingPunct="1">
              <a:buFont typeface="+mj-lt"/>
              <a:buAutoNum type="arabicPeriod"/>
            </a:pPr>
            <a:r>
              <a:rPr lang="en-US" sz="2400" dirty="0">
                <a:latin typeface="Times New Roman" charset="0"/>
                <a:ea typeface="MS PGothic" charset="0"/>
              </a:rPr>
              <a:t>Mesial or distal wall is placed along midline of tooth &amp; parallel to long axis of tooth using #330 bur</a:t>
            </a:r>
          </a:p>
          <a:p>
            <a:pPr marL="457200" indent="-457200" eaLnBrk="1" hangingPunct="1">
              <a:buFont typeface="+mj-lt"/>
              <a:buAutoNum type="arabicPeriod"/>
            </a:pPr>
            <a:r>
              <a:rPr lang="en-US" sz="2400" dirty="0">
                <a:latin typeface="Times New Roman" charset="0"/>
                <a:ea typeface="MS PGothic" charset="0"/>
              </a:rPr>
              <a:t>Depth to the DEJ (1 mm, check with </a:t>
            </a:r>
            <a:r>
              <a:rPr lang="en-US" sz="2400" dirty="0" err="1">
                <a:latin typeface="Times New Roman" charset="0"/>
                <a:ea typeface="MS PGothic" charset="0"/>
              </a:rPr>
              <a:t>perio</a:t>
            </a:r>
            <a:r>
              <a:rPr lang="en-US" sz="2400" dirty="0">
                <a:latin typeface="Times New Roman" charset="0"/>
                <a:ea typeface="MS PGothic" charset="0"/>
              </a:rPr>
              <a:t> probe)</a:t>
            </a:r>
          </a:p>
          <a:p>
            <a:pPr marL="457200" indent="-457200" eaLnBrk="1" hangingPunct="1">
              <a:buFont typeface="+mj-lt"/>
              <a:buAutoNum type="arabicPeriod"/>
            </a:pPr>
            <a:r>
              <a:rPr lang="en-US" sz="2400" dirty="0">
                <a:latin typeface="Times New Roman" charset="0"/>
                <a:ea typeface="MS PGothic" charset="0"/>
              </a:rPr>
              <a:t>Contour of pulpal-lingual wall corresponds to external lingual surface of tooth</a:t>
            </a:r>
          </a:p>
          <a:p>
            <a:pPr marL="457200" indent="-457200" eaLnBrk="1" hangingPunct="1">
              <a:buFont typeface="+mj-lt"/>
              <a:buAutoNum type="arabicPeriod"/>
            </a:pPr>
            <a:r>
              <a:rPr lang="en-US" sz="2400" dirty="0">
                <a:latin typeface="Times New Roman" charset="0"/>
                <a:ea typeface="MS PGothic" charset="0"/>
              </a:rPr>
              <a:t>If extensive caries undermining incisal- consider SSC</a:t>
            </a:r>
          </a:p>
          <a:p>
            <a:pPr marL="457200" indent="-457200" eaLnBrk="1" hangingPunct="1">
              <a:buFont typeface="+mj-lt"/>
              <a:buAutoNum type="arabicPeriod"/>
            </a:pPr>
            <a:r>
              <a:rPr lang="en-US" sz="2400" dirty="0">
                <a:latin typeface="Times New Roman" charset="0"/>
                <a:ea typeface="MS PGothic" charset="0"/>
              </a:rPr>
              <a:t>Prepare gingival wall parallel to and 1-2mm</a:t>
            </a:r>
            <a:r>
              <a:rPr lang="ja-JP" altLang="en-US" sz="2400" dirty="0">
                <a:latin typeface="Arial" charset="0"/>
                <a:ea typeface="MS PGothic" charset="0"/>
              </a:rPr>
              <a:t>’</a:t>
            </a:r>
            <a:r>
              <a:rPr lang="en-US" altLang="ja-JP" sz="2400" dirty="0">
                <a:latin typeface="Times New Roman" charset="0"/>
                <a:ea typeface="MS PGothic" charset="0"/>
              </a:rPr>
              <a:t>s above CEJ and to follow gingival margins</a:t>
            </a:r>
          </a:p>
          <a:p>
            <a:pPr lvl="1" eaLnBrk="1" hangingPunct="1"/>
            <a:endParaRPr lang="en-US" sz="2400" dirty="0">
              <a:latin typeface="Times New Roman" charset="0"/>
              <a:ea typeface="MS PGothic" charset="0"/>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4" descr="Diagram&#10;&#10;Description automatically generated">
            <a:extLst>
              <a:ext uri="{FF2B5EF4-FFF2-40B4-BE49-F238E27FC236}">
                <a16:creationId xmlns:a16="http://schemas.microsoft.com/office/drawing/2014/main" id="{3BFF48C6-DFE0-049B-6E9C-2ECC17338406}"/>
              </a:ext>
            </a:extLst>
          </p:cNvPr>
          <p:cNvPicPr>
            <a:picLocks noChangeAspect="1" noChangeArrowheads="1"/>
          </p:cNvPicPr>
          <p:nvPr/>
        </p:nvPicPr>
        <p:blipFill>
          <a:blip r:embed="rId3"/>
          <a:stretch>
            <a:fillRect/>
          </a:stretch>
        </p:blipFill>
        <p:spPr>
          <a:xfrm>
            <a:off x="5271217" y="2415187"/>
            <a:ext cx="3187437" cy="3228538"/>
          </a:xfrm>
          <a:prstGeom prst="rect">
            <a:avLst/>
          </a:prstGeom>
          <a:ln>
            <a:solidFill>
              <a:schemeClr val="bg1"/>
            </a:solidFill>
          </a:ln>
          <a:effectLst>
            <a:outerShdw blurRad="25400" dir="17880000">
              <a:srgbClr val="000000">
                <a:alpha val="46000"/>
              </a:srgbClr>
            </a:outerShdw>
          </a:effectLst>
          <a:extLst>
            <a:ext uri="{91240B29-F687-4f45-9708-019B960494DF}">
              <a14:hiddenLine xmlns:a14="http://schemas.microsoft.com/office/drawing/2010/main" xmlns=""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471041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Class III Prep</a:t>
            </a:r>
          </a:p>
        </p:txBody>
      </p:sp>
      <p:sp>
        <p:nvSpPr>
          <p:cNvPr id="38915" name="Rectangle 3"/>
          <p:cNvSpPr>
            <a:spLocks noGrp="1" noChangeArrowheads="1"/>
          </p:cNvSpPr>
          <p:nvPr>
            <p:ph idx="1"/>
          </p:nvPr>
        </p:nvSpPr>
        <p:spPr/>
        <p:txBody>
          <a:bodyPr>
            <a:normAutofit fontScale="85000" lnSpcReduction="20000"/>
          </a:bodyPr>
          <a:lstStyle/>
          <a:p>
            <a:pPr eaLnBrk="1" hangingPunct="1">
              <a:lnSpc>
                <a:spcPct val="90000"/>
              </a:lnSpc>
            </a:pPr>
            <a:r>
              <a:rPr lang="en-US" sz="2800">
                <a:latin typeface="Times New Roman" charset="0"/>
                <a:ea typeface="MS PGothic" charset="0"/>
              </a:rPr>
              <a:t>Interproximal Outline Form</a:t>
            </a:r>
          </a:p>
          <a:p>
            <a:pPr marL="914400" lvl="1" indent="-457200" eaLnBrk="1" hangingPunct="1">
              <a:lnSpc>
                <a:spcPct val="90000"/>
              </a:lnSpc>
              <a:buAutoNum type="arabicPeriod"/>
            </a:pPr>
            <a:r>
              <a:rPr lang="en-US" sz="2400">
                <a:latin typeface="Times New Roman" charset="0"/>
                <a:ea typeface="MS PGothic" charset="0"/>
              </a:rPr>
              <a:t>Labial wall should be parallel to external labial surface &amp; extension governed by adjacent tooth and adequate clearance for carving (explorer tip to pass)</a:t>
            </a:r>
          </a:p>
          <a:p>
            <a:pPr marL="914400" lvl="1" indent="-457200" eaLnBrk="1" hangingPunct="1">
              <a:lnSpc>
                <a:spcPct val="90000"/>
              </a:lnSpc>
              <a:buAutoNum type="arabicPeriod"/>
            </a:pPr>
            <a:r>
              <a:rPr lang="en-US" sz="2400" err="1">
                <a:latin typeface="Times New Roman" charset="0"/>
                <a:ea typeface="MS PGothic" charset="0"/>
              </a:rPr>
              <a:t>Incisally</a:t>
            </a:r>
            <a:r>
              <a:rPr lang="en-US" sz="2400">
                <a:latin typeface="Times New Roman" charset="0"/>
                <a:ea typeface="MS PGothic" charset="0"/>
              </a:rPr>
              <a:t>, extend prep to clear contact point, leaving adequate bulk of tooth structure</a:t>
            </a:r>
          </a:p>
          <a:p>
            <a:pPr marL="914400" lvl="1" indent="-457200" eaLnBrk="1" hangingPunct="1">
              <a:lnSpc>
                <a:spcPct val="90000"/>
              </a:lnSpc>
              <a:buAutoNum type="arabicPeriod"/>
            </a:pPr>
            <a:r>
              <a:rPr lang="en-US" sz="2400">
                <a:latin typeface="Times New Roman" charset="0"/>
                <a:ea typeface="MS PGothic" charset="0"/>
              </a:rPr>
              <a:t>Gingival wall just below gingival crest and follows contour of gingival margins</a:t>
            </a:r>
          </a:p>
          <a:p>
            <a:pPr marL="914400" lvl="1" indent="-457200" eaLnBrk="1" hangingPunct="1">
              <a:lnSpc>
                <a:spcPct val="90000"/>
              </a:lnSpc>
              <a:buAutoNum type="arabicPeriod"/>
            </a:pPr>
            <a:r>
              <a:rPr lang="en-US" sz="2400" err="1">
                <a:latin typeface="Times New Roman" charset="0"/>
                <a:ea typeface="MS PGothic" charset="0"/>
              </a:rPr>
              <a:t>Pulpo</a:t>
            </a:r>
            <a:r>
              <a:rPr lang="en-US" sz="2400">
                <a:latin typeface="Times New Roman" charset="0"/>
                <a:ea typeface="MS PGothic" charset="0"/>
              </a:rPr>
              <a:t>-proximal wall to be placed just into dentin and follows contour of proximal external surface</a:t>
            </a:r>
          </a:p>
          <a:p>
            <a:pPr marL="914400" lvl="1" indent="-457200" eaLnBrk="1" hangingPunct="1">
              <a:lnSpc>
                <a:spcPct val="90000"/>
              </a:lnSpc>
              <a:buAutoNum type="arabicPeriod"/>
            </a:pPr>
            <a:r>
              <a:rPr lang="en-US" sz="2400">
                <a:latin typeface="Times New Roman" charset="0"/>
                <a:ea typeface="MS PGothic" charset="0"/>
              </a:rPr>
              <a:t>Width of gingival floor must not exceed 1mm</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888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Class III Prep</a:t>
            </a:r>
          </a:p>
        </p:txBody>
      </p:sp>
      <p:pic>
        <p:nvPicPr>
          <p:cNvPr id="39939" name="Picture 3"/>
          <p:cNvPicPr>
            <a:picLocks noGrp="1" noChangeAspect="1" noChangeArrowheads="1"/>
          </p:cNvPicPr>
          <p:nvPr>
            <p:ph idx="1"/>
          </p:nvPr>
        </p:nvPicPr>
        <p:blipFill>
          <a:blip r:embed="rId2"/>
          <a:stretch>
            <a:fillRect/>
          </a:stretch>
        </p:blipFill>
        <p:spPr>
          <a:xfrm>
            <a:off x="2998642" y="2868785"/>
            <a:ext cx="2076740" cy="2771429"/>
          </a:xfrm>
          <a:ln>
            <a:solidFill>
              <a:schemeClr val="bg1"/>
            </a:solidFill>
          </a:ln>
        </p:spPr>
      </p:pic>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756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5299" name="Rectangle 3"/>
          <p:cNvSpPr>
            <a:spLocks noGrp="1" noChangeArrowheads="1"/>
          </p:cNvSpPr>
          <p:nvPr>
            <p:ph idx="1"/>
          </p:nvPr>
        </p:nvSpPr>
        <p:spPr>
          <a:xfrm>
            <a:off x="194731" y="2185416"/>
            <a:ext cx="4419600" cy="4139184"/>
          </a:xfrm>
        </p:spPr>
        <p:txBody>
          <a:bodyPr>
            <a:normAutofit fontScale="92500" lnSpcReduction="20000"/>
          </a:bodyPr>
          <a:lstStyle/>
          <a:p>
            <a:pPr indent="-305435" eaLnBrk="1" hangingPunct="1">
              <a:buFont typeface="Wingdings" charset="0"/>
              <a:buNone/>
            </a:pPr>
            <a:r>
              <a:rPr lang="en-GB" sz="2400" i="1" dirty="0">
                <a:latin typeface="Times New Roman" charset="0"/>
                <a:ea typeface="MS PGothic" charset="0"/>
                <a:cs typeface="Times New Roman" charset="0"/>
              </a:rPr>
              <a:t>Class III Cavity Preparation for Primary teeth</a:t>
            </a:r>
            <a:endParaRPr lang="en-US" dirty="0"/>
          </a:p>
          <a:p>
            <a:pPr indent="-305435" eaLnBrk="1" hangingPunct="1">
              <a:buFont typeface="Wingdings" charset="0"/>
              <a:buNone/>
            </a:pPr>
            <a:endParaRPr lang="en-US" sz="2400" i="1"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a:p>
            <a:pPr indent="-305435">
              <a:buNone/>
            </a:pPr>
            <a:r>
              <a:rPr lang="en-US" sz="2400" dirty="0">
                <a:latin typeface="Times New Roman"/>
                <a:ea typeface="MS PGothic"/>
                <a:cs typeface="Times New Roman"/>
              </a:rPr>
              <a:t>	   When the carious process is minimal or does not extend to the incisal angle, a Class III composite resin restoration is indicated. For more extensive caries, a "strip crown”, zirconia porcelain, or veneered stainless steel crown (possibly open faced or kinder crowns) can be considered.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indent="-305435" eaLnBrk="1" hangingPunct="1"/>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p:txBody>
      </p:sp>
      <p:sp>
        <p:nvSpPr>
          <p:cNvPr id="55300" name="Text Box 4"/>
          <p:cNvSpPr txBox="1">
            <a:spLocks noChangeArrowheads="1"/>
          </p:cNvSpPr>
          <p:nvPr/>
        </p:nvSpPr>
        <p:spPr bwMode="auto">
          <a:xfrm>
            <a:off x="5410200" y="2667000"/>
            <a:ext cx="2667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5301" name="Picture 5" descr="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87625"/>
            <a:ext cx="4114800" cy="2517775"/>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06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40963" name="Rectangle 3"/>
          <p:cNvSpPr>
            <a:spLocks noGrp="1" noChangeArrowheads="1"/>
          </p:cNvSpPr>
          <p:nvPr>
            <p:ph idx="1"/>
          </p:nvPr>
        </p:nvSpPr>
        <p:spPr/>
        <p:txBody>
          <a:bodyPr/>
          <a:lstStyle/>
          <a:p>
            <a:pPr eaLnBrk="1" hangingPunct="1"/>
            <a:r>
              <a:rPr lang="en-US">
                <a:latin typeface="Times New Roman" charset="0"/>
                <a:ea typeface="MS PGothic" charset="0"/>
              </a:rPr>
              <a:t>Use a strip matrix (mylar srtip) and insert a wedge into embrasure opposite direction of condensation</a:t>
            </a:r>
          </a:p>
        </p:txBody>
      </p:sp>
      <p:sp>
        <p:nvSpPr>
          <p:cNvPr id="2" name="Footer Placeholder 1">
            <a:extLst>
              <a:ext uri="{FF2B5EF4-FFF2-40B4-BE49-F238E27FC236}">
                <a16:creationId xmlns:a16="http://schemas.microsoft.com/office/drawing/2014/main" id="{FE474B88-9593-4FD5-A100-7B9AF4106DBB}"/>
              </a:ext>
            </a:extLst>
          </p:cNvPr>
          <p:cNvSpPr>
            <a:spLocks noGrp="1"/>
          </p:cNvSpPr>
          <p:nvPr>
            <p:ph type="ftr" sz="quarter" idx="11"/>
          </p:nvPr>
        </p:nvSpPr>
        <p:spPr/>
        <p:txBody>
          <a:bodyPr/>
          <a:lstStyle/>
          <a:p>
            <a:endParaRPr lang="en-US"/>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3429000"/>
            <a:ext cx="310515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36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219200"/>
          </a:xfrm>
          <a:effectLst>
            <a:outerShdw blurRad="63500" dist="35921" dir="2700000" algn="ctr" rotWithShape="0">
              <a:srgbClr val="000000">
                <a:alpha val="74997"/>
              </a:srgbClr>
            </a:outerShdw>
          </a:effectLst>
        </p:spPr>
        <p:txBody>
          <a:bodyPr>
            <a:normAutofit/>
          </a:bodyPr>
          <a:lstStyle/>
          <a:p>
            <a:pPr eaLnBrk="1" hangingPunct="1"/>
            <a:r>
              <a:rPr lang="en-US" b="1">
                <a:latin typeface="Times New Roman" charset="0"/>
                <a:ea typeface="MS PGothic" charset="0"/>
              </a:rPr>
              <a:t>Characteristics of Primary Teeth (a review)	</a:t>
            </a:r>
          </a:p>
        </p:txBody>
      </p:sp>
      <p:sp>
        <p:nvSpPr>
          <p:cNvPr id="8195" name="Rectangle 3"/>
          <p:cNvSpPr>
            <a:spLocks noGrp="1" noChangeArrowheads="1"/>
          </p:cNvSpPr>
          <p:nvPr>
            <p:ph idx="1"/>
          </p:nvPr>
        </p:nvSpPr>
        <p:spPr>
          <a:xfrm>
            <a:off x="685800" y="2479675"/>
            <a:ext cx="7772400" cy="2930525"/>
          </a:xfrm>
        </p:spPr>
        <p:txBody>
          <a:bodyPr/>
          <a:lstStyle/>
          <a:p>
            <a:pPr eaLnBrk="1" hangingPunct="1"/>
            <a:r>
              <a:rPr lang="en-US" sz="2800">
                <a:latin typeface="Times New Roman" charset="0"/>
                <a:ea typeface="MS PGothic" charset="0"/>
              </a:rPr>
              <a:t>Shorter anatomical crowns</a:t>
            </a:r>
          </a:p>
          <a:p>
            <a:pPr eaLnBrk="1" hangingPunct="1"/>
            <a:r>
              <a:rPr lang="en-US" sz="2800">
                <a:latin typeface="Times New Roman" charset="0"/>
                <a:ea typeface="MS PGothic" charset="0"/>
              </a:rPr>
              <a:t>Greater constriction of the crown at cervical</a:t>
            </a:r>
          </a:p>
          <a:p>
            <a:pPr eaLnBrk="1" hangingPunct="1"/>
            <a:r>
              <a:rPr lang="en-US" sz="2800">
                <a:latin typeface="Times New Roman" charset="0"/>
                <a:ea typeface="MS PGothic" charset="0"/>
              </a:rPr>
              <a:t>Narrower occlusal surfaces</a:t>
            </a:r>
          </a:p>
          <a:p>
            <a:pPr eaLnBrk="1" hangingPunct="1"/>
            <a:r>
              <a:rPr lang="en-US" sz="2800">
                <a:latin typeface="Times New Roman" charset="0"/>
                <a:ea typeface="MS PGothic" charset="0"/>
              </a:rPr>
              <a:t>Broad and flat proximal contact areas</a:t>
            </a:r>
          </a:p>
        </p:txBody>
      </p:sp>
      <p:sp>
        <p:nvSpPr>
          <p:cNvPr id="2" name="Footer Placeholder 1">
            <a:extLst>
              <a:ext uri="{FF2B5EF4-FFF2-40B4-BE49-F238E27FC236}">
                <a16:creationId xmlns:a16="http://schemas.microsoft.com/office/drawing/2014/main" id="{8AF49195-53D0-4C62-8EE8-8BAC86629F29}"/>
              </a:ext>
            </a:extLst>
          </p:cNvPr>
          <p:cNvSpPr>
            <a:spLocks noGrp="1"/>
          </p:cNvSpPr>
          <p:nvPr>
            <p:ph type="ftr" sz="quarter" idx="1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0002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6323" name="Rectangle 3"/>
          <p:cNvSpPr>
            <a:spLocks noGrp="1" noChangeArrowheads="1"/>
          </p:cNvSpPr>
          <p:nvPr>
            <p:ph idx="1"/>
          </p:nvPr>
        </p:nvSpPr>
        <p:spPr>
          <a:xfrm>
            <a:off x="152400" y="2194560"/>
            <a:ext cx="4343400" cy="3977640"/>
          </a:xfrm>
        </p:spPr>
        <p:txBody>
          <a:bodyPr>
            <a:normAutofit fontScale="92500" lnSpcReduction="20000"/>
          </a:bodyPr>
          <a:lstStyle/>
          <a:p>
            <a:pPr indent="-305435" eaLnBrk="1" hangingPunct="1">
              <a:lnSpc>
                <a:spcPct val="80000"/>
              </a:lnSpc>
              <a:buFont typeface="Wingdings" charset="0"/>
              <a:buNone/>
            </a:pPr>
            <a:r>
              <a:rPr lang="en-GB" sz="2400" i="1" dirty="0">
                <a:latin typeface="Times New Roman"/>
                <a:ea typeface="MS PGothic"/>
                <a:cs typeface="Times New Roman"/>
              </a:rPr>
              <a:t>Operative Procedures</a:t>
            </a:r>
            <a:endParaRPr lang="en-US" dirty="0">
              <a:latin typeface="Times New Roman"/>
              <a:ea typeface="MS PGothic"/>
              <a:cs typeface="Times New Roman"/>
            </a:endParaRPr>
          </a:p>
          <a:p>
            <a:pPr indent="-305435" eaLnBrk="1" hangingPunct="1">
              <a:lnSpc>
                <a:spcPct val="80000"/>
              </a:lnSpc>
              <a:buFont typeface="Wingdings" charset="0"/>
              <a:buNone/>
            </a:pPr>
            <a:endParaRPr lang="en-GB" sz="2400" i="1"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a:p>
            <a:pPr indent="-305435" eaLnBrk="1" hangingPunct="1">
              <a:lnSpc>
                <a:spcPct val="80000"/>
              </a:lnSpc>
              <a:buFont typeface="Wingdings" charset="0"/>
              <a:buNone/>
            </a:pPr>
            <a:r>
              <a:rPr lang="en-US" sz="2400" dirty="0">
                <a:latin typeface="Times New Roman"/>
                <a:ea typeface="MS PGothic"/>
                <a:cs typeface="Times New Roman"/>
              </a:rPr>
              <a:t>1. Prep accordingly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457200" indent="-457200">
              <a:lnSpc>
                <a:spcPct val="80000"/>
              </a:lnSpc>
              <a:buFont typeface="Wingdings" charset="0"/>
              <a:buAutoNum type="arabicPeriod" startAt="2"/>
            </a:pPr>
            <a:r>
              <a:rPr lang="en-GB" sz="2400" dirty="0">
                <a:latin typeface="Times New Roman"/>
                <a:ea typeface="MS PGothic"/>
                <a:cs typeface="Times New Roman"/>
              </a:rPr>
              <a:t>Place </a:t>
            </a:r>
            <a:r>
              <a:rPr lang="en-GB" sz="2400" dirty="0" err="1">
                <a:latin typeface="Times New Roman"/>
                <a:ea typeface="MS PGothic"/>
                <a:cs typeface="Times New Roman"/>
              </a:rPr>
              <a:t>Mylay</a:t>
            </a:r>
            <a:r>
              <a:rPr lang="en-GB" sz="2400" dirty="0">
                <a:latin typeface="Times New Roman"/>
                <a:ea typeface="MS PGothic"/>
                <a:cs typeface="Times New Roman"/>
              </a:rPr>
              <a:t> </a:t>
            </a:r>
            <a:r>
              <a:rPr lang="en-GB" sz="2400" dirty="0" err="1">
                <a:latin typeface="Times New Roman"/>
                <a:ea typeface="MS PGothic"/>
                <a:cs typeface="Times New Roman"/>
              </a:rPr>
              <a:t>stip</a:t>
            </a:r>
            <a:r>
              <a:rPr lang="en-GB" sz="2400" dirty="0">
                <a:latin typeface="Times New Roman"/>
                <a:ea typeface="MS PGothic"/>
                <a:cs typeface="Times New Roman"/>
              </a:rPr>
              <a:t> and wedge and then apply etch to enamel margins.</a:t>
            </a:r>
            <a:endParaRPr lang="en-US" sz="2400" dirty="0">
              <a:latin typeface="Times New Roman"/>
              <a:ea typeface="MS PGothic"/>
              <a:cs typeface="Times New Roman"/>
            </a:endParaRPr>
          </a:p>
          <a:p>
            <a:pPr marL="457200" indent="-457200" eaLnBrk="1" hangingPunct="1">
              <a:lnSpc>
                <a:spcPct val="80000"/>
              </a:lnSpc>
              <a:buFont typeface="Wingdings" charset="0"/>
              <a:buAutoNum type="arabicPeriod" startAt="2"/>
            </a:pPr>
            <a:r>
              <a:rPr lang="en-GB" sz="2400" dirty="0">
                <a:latin typeface="Times New Roman"/>
                <a:ea typeface="MS PGothic"/>
                <a:cs typeface="Times New Roman"/>
              </a:rPr>
              <a:t>Rinse and dry until a slightly moistened look would appear. Apply bond and light cure.</a:t>
            </a:r>
            <a:endParaRPr lang="en-US" sz="2400" dirty="0">
              <a:latin typeface="Times New Roman"/>
              <a:ea typeface="MS PGothic"/>
              <a:cs typeface="Times New Roman"/>
            </a:endParaRPr>
          </a:p>
          <a:p>
            <a:pPr marL="457200" indent="-457200">
              <a:lnSpc>
                <a:spcPct val="80000"/>
              </a:lnSpc>
              <a:buFont typeface="Wingdings" charset="0"/>
              <a:buAutoNum type="arabicPeriod" startAt="2"/>
            </a:pPr>
            <a:r>
              <a:rPr lang="en-GB" sz="2400" dirty="0">
                <a:latin typeface="Times New Roman"/>
                <a:ea typeface="MS PGothic"/>
                <a:cs typeface="Times New Roman"/>
              </a:rPr>
              <a:t>Hold the strip matrix in place with a wedge and inject the composite resin into the cavity preparation.  A plastic instrument can be used to shape and contour	the restoration.</a:t>
            </a:r>
            <a:r>
              <a:rPr lang="en-US" sz="2400" dirty="0">
                <a:latin typeface="Times New Roman"/>
                <a:ea typeface="MS PGothic"/>
                <a:cs typeface="Times New Roman"/>
              </a:rPr>
              <a:t>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indent="-305435" eaLnBrk="1" hangingPunct="1"/>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p:txBody>
      </p:sp>
      <p:sp>
        <p:nvSpPr>
          <p:cNvPr id="56324" name="Text Box 4"/>
          <p:cNvSpPr txBox="1">
            <a:spLocks noChangeArrowheads="1"/>
          </p:cNvSpPr>
          <p:nvPr/>
        </p:nvSpPr>
        <p:spPr bwMode="auto">
          <a:xfrm>
            <a:off x="5715000" y="2514600"/>
            <a:ext cx="2514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57450"/>
            <a:ext cx="4038600" cy="2809875"/>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913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7347" name="Rectangle 3"/>
          <p:cNvSpPr>
            <a:spLocks noGrp="1" noChangeArrowheads="1"/>
          </p:cNvSpPr>
          <p:nvPr>
            <p:ph idx="1"/>
          </p:nvPr>
        </p:nvSpPr>
        <p:spPr>
          <a:xfrm>
            <a:off x="609600" y="1972056"/>
            <a:ext cx="7848600" cy="2362200"/>
          </a:xfrm>
        </p:spPr>
        <p:txBody>
          <a:bodyPr>
            <a:normAutofit/>
          </a:bodyPr>
          <a:lstStyle/>
          <a:p>
            <a:pPr eaLnBrk="1" hangingPunct="1">
              <a:buFont typeface="Wingdings" charset="0"/>
              <a:buNone/>
            </a:pPr>
            <a:r>
              <a:rPr lang="en-GB" sz="2800" i="1" dirty="0">
                <a:latin typeface="Times New Roman" charset="0"/>
                <a:ea typeface="MS PGothic" charset="0"/>
                <a:cs typeface="Times New Roman" charset="0"/>
              </a:rPr>
              <a:t>Operative Procedures (cont’d)</a:t>
            </a:r>
          </a:p>
          <a:p>
            <a:pPr eaLnBrk="1" hangingPunct="1">
              <a:buFont typeface="Wingdings" charset="0"/>
              <a:buNone/>
            </a:pPr>
            <a:r>
              <a:rPr lang="en-US" sz="2800" dirty="0">
                <a:latin typeface="Times New Roman" charset="0"/>
                <a:ea typeface="MS PGothic" charset="0"/>
              </a:rPr>
              <a:t>	</a:t>
            </a:r>
            <a:r>
              <a:rPr lang="en-GB" sz="2800" dirty="0">
                <a:latin typeface="Times New Roman" charset="0"/>
                <a:ea typeface="MS PGothic" charset="0"/>
                <a:cs typeface="Times New Roman" charset="0"/>
              </a:rPr>
              <a:t>5.      Hold the matrix on the lingual surface with one hand, pull the strip tightly, and fold it over on the labial surface.  Light cure the labial surface and the lingual surface for 20 seconds each.</a:t>
            </a:r>
          </a:p>
          <a:p>
            <a:pPr eaLnBrk="1" hangingPunct="1"/>
            <a:endParaRPr lang="en-US" sz="2800" dirty="0">
              <a:latin typeface="Times New Roman" charset="0"/>
              <a:ea typeface="MS PGothic" charset="0"/>
            </a:endParaRPr>
          </a:p>
        </p:txBody>
      </p:sp>
      <p:sp>
        <p:nvSpPr>
          <p:cNvPr id="57348" name="Text Box 4"/>
          <p:cNvSpPr txBox="1">
            <a:spLocks noChangeArrowheads="1"/>
          </p:cNvSpPr>
          <p:nvPr/>
        </p:nvSpPr>
        <p:spPr bwMode="auto">
          <a:xfrm>
            <a:off x="1828800" y="5181600"/>
            <a:ext cx="5181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50000"/>
              </a:spcBef>
              <a:defRPr/>
            </a:pPr>
            <a:endParaRPr lang="en-US">
              <a:ea typeface="ＭＳ Ｐゴシック" charset="0"/>
              <a:cs typeface="+mn-cs"/>
            </a:endParaRPr>
          </a:p>
        </p:txBody>
      </p:sp>
      <p:pic>
        <p:nvPicPr>
          <p:cNvPr id="573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0048" y="4416552"/>
            <a:ext cx="4038600" cy="1987296"/>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671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effectLst>
            <a:outerShdw blurRad="63500" dist="35921" dir="2700000" algn="ctr" rotWithShape="0">
              <a:srgbClr val="000000">
                <a:alpha val="74997"/>
              </a:srgbClr>
            </a:outerShdw>
          </a:effectLst>
        </p:spPr>
        <p:txBody>
          <a:bodyPr>
            <a:normAutofit fontScale="90000"/>
          </a:bodyPr>
          <a:lstStyle/>
          <a:p>
            <a:pPr eaLnBrk="1" hangingPunct="1"/>
            <a:r>
              <a:rPr lang="en-US" sz="4000" b="1">
                <a:latin typeface="Times New Roman" charset="0"/>
                <a:ea typeface="MS PGothic" charset="0"/>
              </a:rPr>
              <a:t>Composite restorations in primary dentition</a:t>
            </a:r>
          </a:p>
        </p:txBody>
      </p:sp>
      <p:sp>
        <p:nvSpPr>
          <p:cNvPr id="58371" name="Rectangle 3"/>
          <p:cNvSpPr>
            <a:spLocks noGrp="1" noChangeArrowheads="1"/>
          </p:cNvSpPr>
          <p:nvPr>
            <p:ph idx="1"/>
          </p:nvPr>
        </p:nvSpPr>
        <p:spPr>
          <a:xfrm>
            <a:off x="685800" y="2112264"/>
            <a:ext cx="7772400" cy="4059936"/>
          </a:xfrm>
        </p:spPr>
        <p:txBody>
          <a:bodyPr/>
          <a:lstStyle/>
          <a:p>
            <a:pPr eaLnBrk="1" hangingPunct="1">
              <a:buFont typeface="Wingdings" charset="0"/>
              <a:buNone/>
            </a:pPr>
            <a:r>
              <a:rPr lang="en-GB" sz="2400" i="1" dirty="0">
                <a:latin typeface="Times New Roman" charset="0"/>
                <a:ea typeface="MS PGothic" charset="0"/>
                <a:cs typeface="Times New Roman" charset="0"/>
              </a:rPr>
              <a:t>Operative Procedures (cont’d)</a:t>
            </a:r>
          </a:p>
          <a:p>
            <a:pPr eaLnBrk="1" hangingPunct="1">
              <a:buFont typeface="Wingdings" charset="0"/>
              <a:buNone/>
            </a:pPr>
            <a:r>
              <a:rPr lang="en-US" dirty="0">
                <a:latin typeface="Times New Roman" charset="0"/>
                <a:ea typeface="MS PGothic" charset="0"/>
              </a:rPr>
              <a:t>	</a:t>
            </a:r>
            <a:r>
              <a:rPr lang="en-GB" sz="2400" dirty="0">
                <a:latin typeface="Times New Roman" charset="0"/>
                <a:ea typeface="MS PGothic" charset="0"/>
                <a:cs typeface="Times New Roman" charset="0"/>
              </a:rPr>
              <a:t>6.	After removing the matrix check for voids and overextensions.  A sharp instrument can be used to remove any flash.  Follow the manufacturer's instructions for finishing (i.e. discs, fine tapered diamonds, white stones, carbide finishing bur).</a:t>
            </a:r>
            <a:endParaRPr lang="en-US" sz="2400" dirty="0">
              <a:latin typeface="Times New Roman" charset="0"/>
              <a:ea typeface="MS PGothic" charset="0"/>
              <a:cs typeface="Times New Roman" charset="0"/>
            </a:endParaRPr>
          </a:p>
          <a:p>
            <a:pPr algn="just" eaLnBrk="1" hangingPunct="1">
              <a:buFont typeface="Wingdings" charset="0"/>
              <a:buNone/>
            </a:pPr>
            <a:r>
              <a:rPr lang="en-GB" sz="2400" dirty="0">
                <a:latin typeface="Times New Roman" charset="0"/>
                <a:ea typeface="MS PGothic" charset="0"/>
                <a:cs typeface="Times New Roman" charset="0"/>
              </a:rPr>
              <a:t>	7.	When the incisal edge of anterior primary tooth is destroyed, a complete coverage composite restoration is recommended (strip, open face crown or kinder </a:t>
            </a:r>
            <a:r>
              <a:rPr lang="en-GB" sz="2400" dirty="0" err="1">
                <a:latin typeface="Times New Roman" charset="0"/>
                <a:ea typeface="MS PGothic" charset="0"/>
                <a:cs typeface="Times New Roman" charset="0"/>
              </a:rPr>
              <a:t>krown</a:t>
            </a:r>
            <a:r>
              <a:rPr lang="en-GB" sz="2400" dirty="0">
                <a:latin typeface="Times New Roman" charset="0"/>
                <a:ea typeface="MS PGothic" charset="0"/>
                <a:cs typeface="Times New Roman" charset="0"/>
              </a:rPr>
              <a:t>).</a:t>
            </a:r>
            <a:endParaRPr lang="en-US" sz="2400" dirty="0">
              <a:latin typeface="Times New Roman" charset="0"/>
              <a:ea typeface="MS PGothic" charset="0"/>
              <a:cs typeface="Times New Roman" charset="0"/>
            </a:endParaRPr>
          </a:p>
          <a:p>
            <a:pPr eaLnBrk="1" hangingPunct="1"/>
            <a:endParaRPr lang="en-US" dirty="0">
              <a:latin typeface="Times New Roman" charset="0"/>
              <a:ea typeface="MS PGothic" charset="0"/>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476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b="1">
                <a:latin typeface="Times New Roman" charset="0"/>
                <a:ea typeface="MS PGothic" charset="0"/>
              </a:rPr>
              <a:t>There are limits to how big a filling can be</a:t>
            </a:r>
          </a:p>
        </p:txBody>
      </p:sp>
      <p:pic>
        <p:nvPicPr>
          <p:cNvPr id="47107" name="Picture 3" descr="large fill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44725"/>
            <a:ext cx="4165600" cy="2555875"/>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8" name="TextBox 5"/>
          <p:cNvSpPr txBox="1">
            <a:spLocks noChangeArrowheads="1"/>
          </p:cNvSpPr>
          <p:nvPr/>
        </p:nvSpPr>
        <p:spPr bwMode="auto">
          <a:xfrm>
            <a:off x="2286000" y="4800600"/>
            <a:ext cx="4724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r>
              <a:rPr lang="en-US" sz="2400"/>
              <a:t>Don</a:t>
            </a:r>
            <a:r>
              <a:rPr lang="fr-FR" sz="2400"/>
              <a:t>’</a:t>
            </a:r>
            <a:r>
              <a:rPr lang="en-US" altLang="ja-JP" sz="2400"/>
              <a:t>t Be Scared to consider an SSC</a:t>
            </a:r>
            <a:endParaRPr lang="en-US" sz="2400"/>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810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8E54-77BE-36E1-DD16-BB2265E8129C}"/>
              </a:ext>
            </a:extLst>
          </p:cNvPr>
          <p:cNvSpPr>
            <a:spLocks noGrp="1"/>
          </p:cNvSpPr>
          <p:nvPr>
            <p:ph type="title"/>
          </p:nvPr>
        </p:nvSpPr>
        <p:spPr/>
        <p:txBody>
          <a:bodyPr/>
          <a:lstStyle/>
          <a:p>
            <a:r>
              <a:rPr lang="en-CA" dirty="0"/>
              <a:t>Decision Making</a:t>
            </a:r>
          </a:p>
        </p:txBody>
      </p:sp>
      <p:sp>
        <p:nvSpPr>
          <p:cNvPr id="3" name="Content Placeholder 2">
            <a:extLst>
              <a:ext uri="{FF2B5EF4-FFF2-40B4-BE49-F238E27FC236}">
                <a16:creationId xmlns:a16="http://schemas.microsoft.com/office/drawing/2014/main" id="{1C5B1494-9929-A899-3DF7-B504386B0562}"/>
              </a:ext>
            </a:extLst>
          </p:cNvPr>
          <p:cNvSpPr>
            <a:spLocks noGrp="1"/>
          </p:cNvSpPr>
          <p:nvPr>
            <p:ph idx="1"/>
          </p:nvPr>
        </p:nvSpPr>
        <p:spPr/>
        <p:txBody>
          <a:bodyPr/>
          <a:lstStyle/>
          <a:p>
            <a:r>
              <a:rPr lang="en-US" b="0" i="0" dirty="0">
                <a:solidFill>
                  <a:schemeClr val="tx1"/>
                </a:solidFill>
                <a:effectLst/>
                <a:latin typeface="Times New Roman" panose="02020603050405020304" pitchFamily="18" charset="0"/>
                <a:cs typeface="Times New Roman" panose="02020603050405020304" pitchFamily="18" charset="0"/>
              </a:rPr>
              <a:t>The best practice provides clinicians with guidance to form decisions about restorative dentistry, including when treatment is necessary and which techniques and materials are appropriate for restorations in pediatric patients. </a:t>
            </a:r>
          </a:p>
          <a:p>
            <a:endParaRPr lang="en-US" dirty="0">
              <a:solidFill>
                <a:schemeClr val="tx1"/>
              </a:solidFill>
              <a:effectLst/>
              <a:latin typeface="Times New Roman" panose="02020603050405020304" pitchFamily="18" charset="0"/>
              <a:cs typeface="Times New Roman" panose="02020603050405020304" pitchFamily="18" charset="0"/>
            </a:endParaRPr>
          </a:p>
          <a:p>
            <a:pPr marL="36900" indent="0">
              <a:buNone/>
            </a:pPr>
            <a:endParaRPr lang="en-US" b="0" i="0" dirty="0">
              <a:solidFill>
                <a:schemeClr val="tx1"/>
              </a:solidFill>
              <a:effectLst/>
              <a:latin typeface="Times New Roman" panose="02020603050405020304" pitchFamily="18" charset="0"/>
              <a:cs typeface="Times New Roman" panose="02020603050405020304" pitchFamily="18" charset="0"/>
            </a:endParaRPr>
          </a:p>
          <a:p>
            <a:r>
              <a:rPr lang="en-US" b="0" i="0" dirty="0">
                <a:solidFill>
                  <a:schemeClr val="tx1"/>
                </a:solidFill>
                <a:effectLst/>
                <a:latin typeface="Times New Roman" panose="02020603050405020304" pitchFamily="18" charset="0"/>
                <a:cs typeface="Times New Roman" panose="02020603050405020304" pitchFamily="18" charset="0"/>
              </a:rPr>
              <a:t>Not every caries lesion requires restoration, and restorative treatment of caries alone does not stop the disease process. </a:t>
            </a:r>
            <a:endParaRPr lang="en-CA" dirty="0">
              <a:solidFill>
                <a:schemeClr val="tx1"/>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50EC2DC-F301-7B92-9ADF-074296F06D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89993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B39E-852F-A888-2E21-89A2330A03C5}"/>
              </a:ext>
            </a:extLst>
          </p:cNvPr>
          <p:cNvSpPr>
            <a:spLocks noGrp="1"/>
          </p:cNvSpPr>
          <p:nvPr>
            <p:ph type="title"/>
          </p:nvPr>
        </p:nvSpPr>
        <p:spPr/>
        <p:txBody>
          <a:bodyPr>
            <a:normAutofit/>
          </a:bodyPr>
          <a:lstStyle/>
          <a:p>
            <a:endParaRPr lang="en-CA" dirty="0"/>
          </a:p>
        </p:txBody>
      </p:sp>
      <p:graphicFrame>
        <p:nvGraphicFramePr>
          <p:cNvPr id="5" name="Table 5">
            <a:extLst>
              <a:ext uri="{FF2B5EF4-FFF2-40B4-BE49-F238E27FC236}">
                <a16:creationId xmlns:a16="http://schemas.microsoft.com/office/drawing/2014/main" id="{B0BAE0DB-E563-FA9A-2115-59A01415C478}"/>
              </a:ext>
            </a:extLst>
          </p:cNvPr>
          <p:cNvGraphicFramePr>
            <a:graphicFrameLocks noGrp="1"/>
          </p:cNvGraphicFramePr>
          <p:nvPr>
            <p:ph idx="1"/>
            <p:extLst>
              <p:ext uri="{D42A27DB-BD31-4B8C-83A1-F6EECF244321}">
                <p14:modId xmlns:p14="http://schemas.microsoft.com/office/powerpoint/2010/main" val="1187258803"/>
              </p:ext>
            </p:extLst>
          </p:nvPr>
        </p:nvGraphicFramePr>
        <p:xfrm>
          <a:off x="482346" y="197380"/>
          <a:ext cx="8179308" cy="6463240"/>
        </p:xfrm>
        <a:graphic>
          <a:graphicData uri="http://schemas.openxmlformats.org/drawingml/2006/table">
            <a:tbl>
              <a:tblPr firstRow="1" bandRow="1">
                <a:noFill/>
                <a:tableStyleId>{5C22544A-7EE6-4342-B048-85BDC9FD1C3A}</a:tableStyleId>
              </a:tblPr>
              <a:tblGrid>
                <a:gridCol w="4068980">
                  <a:extLst>
                    <a:ext uri="{9D8B030D-6E8A-4147-A177-3AD203B41FA5}">
                      <a16:colId xmlns:a16="http://schemas.microsoft.com/office/drawing/2014/main" val="1738580512"/>
                    </a:ext>
                  </a:extLst>
                </a:gridCol>
                <a:gridCol w="4110328">
                  <a:extLst>
                    <a:ext uri="{9D8B030D-6E8A-4147-A177-3AD203B41FA5}">
                      <a16:colId xmlns:a16="http://schemas.microsoft.com/office/drawing/2014/main" val="3555895075"/>
                    </a:ext>
                  </a:extLst>
                </a:gridCol>
              </a:tblGrid>
              <a:tr h="737962">
                <a:tc>
                  <a:txBody>
                    <a:bodyPr/>
                    <a:lstStyle/>
                    <a:p>
                      <a:r>
                        <a:rPr lang="en-CA" sz="1000" b="1" dirty="0">
                          <a:solidFill>
                            <a:srgbClr val="FFFFFF"/>
                          </a:solidFill>
                        </a:rPr>
                        <a:t>1.Incipent/ Non Cavitated Lesions</a:t>
                      </a:r>
                    </a:p>
                  </a:txBody>
                  <a:tcPr marL="101239" marR="60743" marT="60743" marB="60743">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4">
                        <a:lumMod val="75000"/>
                      </a:schemeClr>
                    </a:solidFill>
                  </a:tcPr>
                </a:tc>
                <a:tc>
                  <a:txBody>
                    <a:bodyPr/>
                    <a:lstStyle/>
                    <a:p>
                      <a:r>
                        <a:rPr lang="en-CA" sz="1000" b="1" dirty="0">
                          <a:solidFill>
                            <a:srgbClr val="FFFFFF"/>
                          </a:solidFill>
                        </a:rPr>
                        <a:t>Monitor</a:t>
                      </a:r>
                    </a:p>
                    <a:p>
                      <a:r>
                        <a:rPr lang="en-CA" sz="1000" b="1" dirty="0">
                          <a:solidFill>
                            <a:srgbClr val="FFFFFF"/>
                          </a:solidFill>
                        </a:rPr>
                        <a:t>Arresting Protocols (SDF)</a:t>
                      </a:r>
                    </a:p>
                  </a:txBody>
                  <a:tcPr marL="101239" marR="60743" marT="60743" marB="60743">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accent4">
                        <a:lumMod val="75000"/>
                      </a:schemeClr>
                    </a:solidFill>
                  </a:tcPr>
                </a:tc>
                <a:extLst>
                  <a:ext uri="{0D108BD9-81ED-4DB2-BD59-A6C34878D82A}">
                    <a16:rowId xmlns:a16="http://schemas.microsoft.com/office/drawing/2014/main" val="3300973706"/>
                  </a:ext>
                </a:extLst>
              </a:tr>
              <a:tr h="2774958">
                <a:tc>
                  <a:txBody>
                    <a:bodyPr/>
                    <a:lstStyle/>
                    <a:p>
                      <a:r>
                        <a:rPr lang="en-CA" sz="1000" b="1" dirty="0">
                          <a:solidFill>
                            <a:schemeClr val="tx1">
                              <a:lumMod val="85000"/>
                              <a:lumOff val="15000"/>
                            </a:schemeClr>
                          </a:solidFill>
                        </a:rPr>
                        <a:t>2. Cavitated Enamel Lesions</a:t>
                      </a:r>
                    </a:p>
                    <a:p>
                      <a:r>
                        <a:rPr lang="en-CA" sz="1000" b="1" dirty="0">
                          <a:solidFill>
                            <a:schemeClr val="tx1">
                              <a:lumMod val="85000"/>
                              <a:lumOff val="15000"/>
                            </a:schemeClr>
                          </a:solidFill>
                        </a:rPr>
                        <a:t>    a) &gt;18 months until exfoliation</a:t>
                      </a:r>
                    </a:p>
                    <a:p>
                      <a:r>
                        <a:rPr lang="en-CA" sz="1000" b="1" dirty="0">
                          <a:solidFill>
                            <a:schemeClr val="tx1">
                              <a:lumMod val="85000"/>
                              <a:lumOff val="15000"/>
                            </a:schemeClr>
                          </a:solidFill>
                        </a:rPr>
                        <a:t>               1) Low Risk</a:t>
                      </a:r>
                    </a:p>
                    <a:p>
                      <a:r>
                        <a:rPr lang="en-CA" sz="1000" b="1" dirty="0">
                          <a:solidFill>
                            <a:schemeClr val="tx1">
                              <a:lumMod val="85000"/>
                              <a:lumOff val="15000"/>
                            </a:schemeClr>
                          </a:solidFill>
                        </a:rPr>
                        <a:t>                   Good Isolation</a:t>
                      </a:r>
                    </a:p>
                    <a:p>
                      <a:r>
                        <a:rPr lang="en-CA" sz="1000" b="1" dirty="0">
                          <a:solidFill>
                            <a:schemeClr val="tx1">
                              <a:lumMod val="85000"/>
                              <a:lumOff val="15000"/>
                            </a:schemeClr>
                          </a:solidFill>
                        </a:rPr>
                        <a:t>                   Good Behavior</a:t>
                      </a:r>
                    </a:p>
                    <a:p>
                      <a:r>
                        <a:rPr lang="en-CA" sz="1000" b="1" dirty="0">
                          <a:solidFill>
                            <a:schemeClr val="tx1">
                              <a:lumMod val="85000"/>
                              <a:lumOff val="15000"/>
                            </a:schemeClr>
                          </a:solidFill>
                        </a:rPr>
                        <a:t>               2) High Risk </a:t>
                      </a:r>
                    </a:p>
                    <a:p>
                      <a:r>
                        <a:rPr lang="en-CA" sz="1000" b="1" dirty="0">
                          <a:solidFill>
                            <a:schemeClr val="tx1">
                              <a:lumMod val="85000"/>
                              <a:lumOff val="15000"/>
                            </a:schemeClr>
                          </a:solidFill>
                        </a:rPr>
                        <a:t>                    Poor Isolation</a:t>
                      </a:r>
                    </a:p>
                    <a:p>
                      <a:r>
                        <a:rPr lang="en-CA" sz="1000" b="1" dirty="0">
                          <a:solidFill>
                            <a:schemeClr val="tx1">
                              <a:lumMod val="85000"/>
                              <a:lumOff val="15000"/>
                            </a:schemeClr>
                          </a:solidFill>
                        </a:rPr>
                        <a:t>                    Poor Behavior</a:t>
                      </a:r>
                    </a:p>
                    <a:p>
                      <a:r>
                        <a:rPr lang="en-CA" sz="1000" b="1" dirty="0">
                          <a:solidFill>
                            <a:schemeClr val="tx1">
                              <a:lumMod val="85000"/>
                              <a:lumOff val="15000"/>
                            </a:schemeClr>
                          </a:solidFill>
                        </a:rPr>
                        <a:t>   b) &lt; 18 months until exfoliation</a:t>
                      </a:r>
                    </a:p>
                    <a:p>
                      <a:r>
                        <a:rPr lang="en-CA" sz="1000" b="1" dirty="0">
                          <a:solidFill>
                            <a:schemeClr val="tx1">
                              <a:lumMod val="85000"/>
                              <a:lumOff val="15000"/>
                            </a:schemeClr>
                          </a:solidFill>
                        </a:rPr>
                        <a:t>                 1) Low Risk</a:t>
                      </a:r>
                    </a:p>
                    <a:p>
                      <a:r>
                        <a:rPr lang="en-CA" sz="1000" b="1" dirty="0">
                          <a:solidFill>
                            <a:schemeClr val="tx1">
                              <a:lumMod val="85000"/>
                              <a:lumOff val="15000"/>
                            </a:schemeClr>
                          </a:solidFill>
                        </a:rPr>
                        <a:t>                     Esthetics</a:t>
                      </a:r>
                    </a:p>
                    <a:p>
                      <a:r>
                        <a:rPr lang="en-CA" sz="1000" b="1" dirty="0">
                          <a:solidFill>
                            <a:schemeClr val="tx1">
                              <a:lumMod val="85000"/>
                              <a:lumOff val="15000"/>
                            </a:schemeClr>
                          </a:solidFill>
                        </a:rPr>
                        <a:t>                 2) High Risk</a:t>
                      </a:r>
                    </a:p>
                    <a:p>
                      <a:r>
                        <a:rPr lang="en-CA" sz="1000" b="1" dirty="0">
                          <a:solidFill>
                            <a:schemeClr val="tx1">
                              <a:lumMod val="85000"/>
                              <a:lumOff val="15000"/>
                            </a:schemeClr>
                          </a:solidFill>
                        </a:rPr>
                        <a:t>                      Esthetic</a:t>
                      </a:r>
                    </a:p>
                    <a:p>
                      <a:r>
                        <a:rPr lang="en-CA" sz="1000" b="1" dirty="0">
                          <a:solidFill>
                            <a:schemeClr val="tx1">
                              <a:lumMod val="85000"/>
                              <a:lumOff val="15000"/>
                            </a:schemeClr>
                          </a:solidFill>
                        </a:rPr>
                        <a:t>      </a:t>
                      </a:r>
                    </a:p>
                  </a:txBody>
                  <a:tcPr marL="101239" marR="60743" marT="60743" marB="6074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4">
                        <a:lumMod val="40000"/>
                        <a:lumOff val="60000"/>
                      </a:schemeClr>
                    </a:solidFill>
                  </a:tcPr>
                </a:tc>
                <a:tc>
                  <a:txBody>
                    <a:bodyPr/>
                    <a:lstStyle/>
                    <a:p>
                      <a:endParaRPr lang="en-CA" sz="1000" b="1" dirty="0">
                        <a:solidFill>
                          <a:schemeClr val="tx1">
                            <a:lumMod val="85000"/>
                            <a:lumOff val="15000"/>
                          </a:schemeClr>
                        </a:solidFill>
                      </a:endParaRPr>
                    </a:p>
                    <a:p>
                      <a:endParaRPr lang="en-CA" sz="1000" b="1" dirty="0">
                        <a:solidFill>
                          <a:schemeClr val="tx1">
                            <a:lumMod val="85000"/>
                            <a:lumOff val="15000"/>
                          </a:schemeClr>
                        </a:solidFill>
                      </a:endParaRPr>
                    </a:p>
                    <a:p>
                      <a:pPr marL="228600" indent="-228600">
                        <a:buAutoNum type="arabicPeriod"/>
                      </a:pPr>
                      <a:r>
                        <a:rPr lang="en-CA" sz="1000" b="1" dirty="0" err="1">
                          <a:solidFill>
                            <a:schemeClr val="tx1">
                              <a:lumMod val="85000"/>
                              <a:lumOff val="15000"/>
                            </a:schemeClr>
                          </a:solidFill>
                        </a:rPr>
                        <a:t>Composite,RMGI,ITR,Disking</a:t>
                      </a:r>
                      <a:endParaRPr lang="en-CA" sz="1000" b="1" dirty="0">
                        <a:solidFill>
                          <a:schemeClr val="tx1">
                            <a:lumMod val="85000"/>
                            <a:lumOff val="15000"/>
                          </a:schemeClr>
                        </a:solidFill>
                      </a:endParaRPr>
                    </a:p>
                    <a:p>
                      <a:pPr marL="228600" indent="-228600">
                        <a:buAutoNum type="arabicPeriod"/>
                      </a:pPr>
                      <a:endParaRPr lang="en-CA" sz="1000" b="1" dirty="0">
                        <a:solidFill>
                          <a:schemeClr val="tx1">
                            <a:lumMod val="85000"/>
                            <a:lumOff val="15000"/>
                          </a:schemeClr>
                        </a:solidFill>
                      </a:endParaRPr>
                    </a:p>
                    <a:p>
                      <a:pPr marL="228600" indent="-228600">
                        <a:buAutoNum type="arabicPeriod"/>
                      </a:pPr>
                      <a:endParaRPr lang="en-CA" sz="1000" b="1" dirty="0">
                        <a:solidFill>
                          <a:schemeClr val="tx1">
                            <a:lumMod val="85000"/>
                            <a:lumOff val="15000"/>
                          </a:schemeClr>
                        </a:solidFill>
                      </a:endParaRPr>
                    </a:p>
                    <a:p>
                      <a:pPr marL="228600" indent="-228600">
                        <a:buAutoNum type="arabicPeriod"/>
                      </a:pPr>
                      <a:r>
                        <a:rPr lang="en-CA" sz="1000" b="1" dirty="0">
                          <a:solidFill>
                            <a:schemeClr val="tx1">
                              <a:lumMod val="85000"/>
                              <a:lumOff val="15000"/>
                            </a:schemeClr>
                          </a:solidFill>
                        </a:rPr>
                        <a:t>Composite/Amalgam, RMGI, SDF, Defer Tx</a:t>
                      </a:r>
                    </a:p>
                    <a:p>
                      <a:pPr marL="228600" indent="-228600">
                        <a:buAutoNum type="arabicPeriod"/>
                      </a:pPr>
                      <a:endParaRPr lang="en-CA" sz="1000" b="1" dirty="0">
                        <a:solidFill>
                          <a:schemeClr val="tx1">
                            <a:lumMod val="85000"/>
                            <a:lumOff val="15000"/>
                          </a:schemeClr>
                        </a:solidFill>
                      </a:endParaRPr>
                    </a:p>
                    <a:p>
                      <a:pPr marL="228600" indent="-228600">
                        <a:buAutoNum type="arabicPeriod"/>
                      </a:pPr>
                      <a:endParaRPr lang="en-CA" sz="1000" b="1" dirty="0">
                        <a:solidFill>
                          <a:schemeClr val="tx1">
                            <a:lumMod val="85000"/>
                            <a:lumOff val="15000"/>
                          </a:schemeClr>
                        </a:solidFill>
                      </a:endParaRPr>
                    </a:p>
                    <a:p>
                      <a:pPr marL="0" indent="0">
                        <a:buNone/>
                      </a:pPr>
                      <a:endParaRPr lang="en-CA" sz="1000" b="1" dirty="0">
                        <a:solidFill>
                          <a:schemeClr val="tx1">
                            <a:lumMod val="85000"/>
                            <a:lumOff val="15000"/>
                          </a:schemeClr>
                        </a:solidFill>
                      </a:endParaRPr>
                    </a:p>
                    <a:p>
                      <a:pPr marL="228600" indent="-228600">
                        <a:buAutoNum type="arabicPeriod"/>
                      </a:pPr>
                      <a:r>
                        <a:rPr lang="en-CA" sz="1000" b="1" dirty="0">
                          <a:solidFill>
                            <a:schemeClr val="tx1">
                              <a:lumMod val="85000"/>
                              <a:lumOff val="15000"/>
                            </a:schemeClr>
                          </a:solidFill>
                        </a:rPr>
                        <a:t>Defer Tx ,SDF ,ITR </a:t>
                      </a:r>
                    </a:p>
                    <a:p>
                      <a:pPr marL="0" indent="0">
                        <a:buNone/>
                      </a:pPr>
                      <a:endParaRPr lang="en-CA" sz="1000" b="1" dirty="0">
                        <a:solidFill>
                          <a:schemeClr val="tx1">
                            <a:lumMod val="85000"/>
                            <a:lumOff val="15000"/>
                          </a:schemeClr>
                        </a:solidFill>
                      </a:endParaRPr>
                    </a:p>
                    <a:p>
                      <a:pPr marL="0" indent="0">
                        <a:buNone/>
                      </a:pPr>
                      <a:r>
                        <a:rPr lang="en-CA" sz="1000" b="1" dirty="0">
                          <a:solidFill>
                            <a:schemeClr val="tx1">
                              <a:lumMod val="85000"/>
                              <a:lumOff val="15000"/>
                            </a:schemeClr>
                          </a:solidFill>
                        </a:rPr>
                        <a:t>2.Composite,RMGI,SDF</a:t>
                      </a:r>
                    </a:p>
                    <a:p>
                      <a:pPr marL="0" indent="0">
                        <a:buNone/>
                      </a:pPr>
                      <a:endParaRPr lang="en-CA" sz="1000" b="1" u="sng" dirty="0">
                        <a:solidFill>
                          <a:schemeClr val="tx1">
                            <a:lumMod val="85000"/>
                            <a:lumOff val="15000"/>
                          </a:schemeClr>
                        </a:solidFill>
                      </a:endParaRPr>
                    </a:p>
                  </a:txBody>
                  <a:tcPr marL="101239" marR="60743" marT="60743" marB="60743">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chemeClr val="accent4">
                        <a:lumMod val="40000"/>
                        <a:lumOff val="60000"/>
                      </a:schemeClr>
                    </a:solidFill>
                  </a:tcPr>
                </a:tc>
                <a:extLst>
                  <a:ext uri="{0D108BD9-81ED-4DB2-BD59-A6C34878D82A}">
                    <a16:rowId xmlns:a16="http://schemas.microsoft.com/office/drawing/2014/main" val="2567675547"/>
                  </a:ext>
                </a:extLst>
              </a:tr>
              <a:tr h="2212358">
                <a:tc>
                  <a:txBody>
                    <a:bodyPr/>
                    <a:lstStyle/>
                    <a:p>
                      <a:r>
                        <a:rPr lang="en-CA" sz="1000" b="1" dirty="0">
                          <a:solidFill>
                            <a:schemeClr val="tx1">
                              <a:lumMod val="85000"/>
                              <a:lumOff val="15000"/>
                            </a:schemeClr>
                          </a:solidFill>
                        </a:rPr>
                        <a:t>Cavitated Enamel/Dentin Lesion</a:t>
                      </a:r>
                    </a:p>
                    <a:p>
                      <a:r>
                        <a:rPr lang="en-CA" sz="1000" b="1" dirty="0">
                          <a:solidFill>
                            <a:schemeClr val="tx1">
                              <a:lumMod val="85000"/>
                              <a:lumOff val="15000"/>
                            </a:schemeClr>
                          </a:solidFill>
                        </a:rPr>
                        <a:t>     a) Moderate Size(1 or 2 surfaces)</a:t>
                      </a:r>
                    </a:p>
                    <a:p>
                      <a:r>
                        <a:rPr lang="en-CA" sz="1000" b="1" dirty="0">
                          <a:solidFill>
                            <a:schemeClr val="tx1">
                              <a:lumMod val="85000"/>
                              <a:lumOff val="15000"/>
                            </a:schemeClr>
                          </a:solidFill>
                        </a:rPr>
                        <a:t>             1) Low </a:t>
                      </a:r>
                      <a:r>
                        <a:rPr lang="en-CA" sz="1000" b="1" dirty="0" err="1">
                          <a:solidFill>
                            <a:schemeClr val="tx1">
                              <a:lumMod val="85000"/>
                              <a:lumOff val="15000"/>
                            </a:schemeClr>
                          </a:solidFill>
                        </a:rPr>
                        <a:t>Risk,good</a:t>
                      </a:r>
                      <a:r>
                        <a:rPr lang="en-CA" sz="1000" b="1" dirty="0">
                          <a:solidFill>
                            <a:schemeClr val="tx1">
                              <a:lumMod val="85000"/>
                              <a:lumOff val="15000"/>
                            </a:schemeClr>
                          </a:solidFill>
                        </a:rPr>
                        <a:t> isolation</a:t>
                      </a:r>
                    </a:p>
                    <a:p>
                      <a:r>
                        <a:rPr lang="en-CA" sz="1000" b="1" dirty="0">
                          <a:solidFill>
                            <a:schemeClr val="tx1">
                              <a:lumMod val="85000"/>
                              <a:lumOff val="15000"/>
                            </a:schemeClr>
                          </a:solidFill>
                        </a:rPr>
                        <a:t>             2) High Risk ,&gt;18 months until </a:t>
                      </a:r>
                      <a:r>
                        <a:rPr lang="en-CA" sz="1000" b="1" dirty="0" err="1">
                          <a:solidFill>
                            <a:schemeClr val="tx1">
                              <a:lumMod val="85000"/>
                              <a:lumOff val="15000"/>
                            </a:schemeClr>
                          </a:solidFill>
                        </a:rPr>
                        <a:t>exfoliation,poor</a:t>
                      </a:r>
                      <a:r>
                        <a:rPr lang="en-CA" sz="1000" b="1" dirty="0">
                          <a:solidFill>
                            <a:schemeClr val="tx1">
                              <a:lumMod val="85000"/>
                              <a:lumOff val="15000"/>
                            </a:schemeClr>
                          </a:solidFill>
                        </a:rPr>
                        <a:t> </a:t>
                      </a:r>
                      <a:r>
                        <a:rPr lang="en-CA" sz="1000" b="1" dirty="0" err="1">
                          <a:solidFill>
                            <a:schemeClr val="tx1">
                              <a:lumMod val="85000"/>
                              <a:lumOff val="15000"/>
                            </a:schemeClr>
                          </a:solidFill>
                        </a:rPr>
                        <a:t>isolation,poor</a:t>
                      </a:r>
                      <a:r>
                        <a:rPr lang="en-CA" sz="1000" b="1" dirty="0">
                          <a:solidFill>
                            <a:schemeClr val="tx1">
                              <a:lumMod val="85000"/>
                              <a:lumOff val="15000"/>
                            </a:schemeClr>
                          </a:solidFill>
                        </a:rPr>
                        <a:t> behavior</a:t>
                      </a:r>
                    </a:p>
                    <a:p>
                      <a:r>
                        <a:rPr lang="en-CA" sz="1000" b="1" dirty="0">
                          <a:solidFill>
                            <a:schemeClr val="tx1">
                              <a:lumMod val="85000"/>
                              <a:lumOff val="15000"/>
                            </a:schemeClr>
                          </a:solidFill>
                        </a:rPr>
                        <a:t>       b) Large Size </a:t>
                      </a:r>
                    </a:p>
                    <a:p>
                      <a:r>
                        <a:rPr lang="en-CA" sz="1000" b="1" dirty="0">
                          <a:solidFill>
                            <a:schemeClr val="tx1">
                              <a:lumMod val="85000"/>
                              <a:lumOff val="15000"/>
                            </a:schemeClr>
                          </a:solidFill>
                        </a:rPr>
                        <a:t>              1. &gt; 18 m until exfoliation</a:t>
                      </a:r>
                    </a:p>
                    <a:p>
                      <a:r>
                        <a:rPr lang="en-CA" sz="1000" b="1" dirty="0">
                          <a:solidFill>
                            <a:schemeClr val="tx1">
                              <a:lumMod val="85000"/>
                              <a:lumOff val="15000"/>
                            </a:schemeClr>
                          </a:solidFill>
                        </a:rPr>
                        <a:t>               2. &lt; 18 m until exfoliation</a:t>
                      </a:r>
                    </a:p>
                    <a:p>
                      <a:r>
                        <a:rPr lang="en-CA" sz="1000" b="1" dirty="0">
                          <a:solidFill>
                            <a:schemeClr val="tx1">
                              <a:lumMod val="85000"/>
                              <a:lumOff val="15000"/>
                            </a:schemeClr>
                          </a:solidFill>
                        </a:rPr>
                        <a:t>                     - Low Risk</a:t>
                      </a:r>
                    </a:p>
                    <a:p>
                      <a:r>
                        <a:rPr lang="en-CA" sz="1000" b="1" dirty="0">
                          <a:solidFill>
                            <a:schemeClr val="tx1">
                              <a:lumMod val="85000"/>
                              <a:lumOff val="15000"/>
                            </a:schemeClr>
                          </a:solidFill>
                        </a:rPr>
                        <a:t>                     - High Risk</a:t>
                      </a:r>
                    </a:p>
                    <a:p>
                      <a:r>
                        <a:rPr lang="en-CA" sz="1000" b="1" dirty="0">
                          <a:solidFill>
                            <a:schemeClr val="tx1">
                              <a:lumMod val="85000"/>
                              <a:lumOff val="15000"/>
                            </a:schemeClr>
                          </a:solidFill>
                        </a:rPr>
                        <a:t>                         </a:t>
                      </a:r>
                    </a:p>
                  </a:txBody>
                  <a:tcPr marL="101239" marR="60743" marT="60743" marB="60743">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4"/>
                    </a:solidFill>
                  </a:tcPr>
                </a:tc>
                <a:tc>
                  <a:txBody>
                    <a:bodyPr/>
                    <a:lstStyle/>
                    <a:p>
                      <a:endParaRPr lang="en-CA" sz="1000" b="1" dirty="0">
                        <a:solidFill>
                          <a:schemeClr val="tx1">
                            <a:lumMod val="85000"/>
                            <a:lumOff val="15000"/>
                          </a:schemeClr>
                        </a:solidFill>
                      </a:endParaRPr>
                    </a:p>
                    <a:p>
                      <a:endParaRPr lang="en-CA" sz="1000" b="1" dirty="0">
                        <a:solidFill>
                          <a:schemeClr val="tx1">
                            <a:lumMod val="85000"/>
                            <a:lumOff val="15000"/>
                          </a:schemeClr>
                        </a:solidFill>
                      </a:endParaRPr>
                    </a:p>
                    <a:p>
                      <a:r>
                        <a:rPr lang="en-CA" sz="1000" b="1" dirty="0">
                          <a:solidFill>
                            <a:schemeClr val="tx1">
                              <a:lumMod val="85000"/>
                              <a:lumOff val="15000"/>
                            </a:schemeClr>
                          </a:solidFill>
                        </a:rPr>
                        <a:t>1.Composite,Amalgam,RMGI</a:t>
                      </a:r>
                    </a:p>
                    <a:p>
                      <a:r>
                        <a:rPr lang="en-CA" sz="1000" b="1" dirty="0">
                          <a:solidFill>
                            <a:schemeClr val="tx1">
                              <a:lumMod val="85000"/>
                              <a:lumOff val="15000"/>
                            </a:schemeClr>
                          </a:solidFill>
                        </a:rPr>
                        <a:t>2.RMGI,Amalgam,SSC</a:t>
                      </a:r>
                    </a:p>
                    <a:p>
                      <a:endParaRPr lang="en-CA" sz="1000" b="1" dirty="0">
                        <a:solidFill>
                          <a:schemeClr val="tx1">
                            <a:lumMod val="85000"/>
                            <a:lumOff val="15000"/>
                          </a:schemeClr>
                        </a:solidFill>
                      </a:endParaRPr>
                    </a:p>
                    <a:p>
                      <a:endParaRPr lang="en-CA" sz="1000" b="1" dirty="0">
                        <a:solidFill>
                          <a:schemeClr val="tx1">
                            <a:lumMod val="85000"/>
                            <a:lumOff val="15000"/>
                          </a:schemeClr>
                        </a:solidFill>
                      </a:endParaRPr>
                    </a:p>
                    <a:p>
                      <a:pPr marL="228600" indent="-228600">
                        <a:buAutoNum type="arabicPeriod"/>
                      </a:pPr>
                      <a:r>
                        <a:rPr lang="en-CA" sz="1000" b="1" dirty="0">
                          <a:solidFill>
                            <a:schemeClr val="tx1">
                              <a:lumMod val="85000"/>
                              <a:lumOff val="15000"/>
                            </a:schemeClr>
                          </a:solidFill>
                        </a:rPr>
                        <a:t>Strip </a:t>
                      </a:r>
                      <a:r>
                        <a:rPr lang="en-CA" sz="1000" b="1" dirty="0" err="1">
                          <a:solidFill>
                            <a:schemeClr val="tx1">
                              <a:lumMod val="85000"/>
                              <a:lumOff val="15000"/>
                            </a:schemeClr>
                          </a:solidFill>
                        </a:rPr>
                        <a:t>Crowns,SSC</a:t>
                      </a:r>
                      <a:endParaRPr lang="en-CA" sz="1000" b="1" dirty="0">
                        <a:solidFill>
                          <a:schemeClr val="tx1">
                            <a:lumMod val="85000"/>
                            <a:lumOff val="15000"/>
                          </a:schemeClr>
                        </a:solidFill>
                      </a:endParaRPr>
                    </a:p>
                    <a:p>
                      <a:pPr marL="0" indent="0">
                        <a:buNone/>
                      </a:pPr>
                      <a:r>
                        <a:rPr lang="en-CA" sz="1000" b="1" dirty="0">
                          <a:solidFill>
                            <a:schemeClr val="tx1">
                              <a:lumMod val="85000"/>
                              <a:lumOff val="15000"/>
                            </a:schemeClr>
                          </a:solidFill>
                        </a:rPr>
                        <a:t>2.</a:t>
                      </a:r>
                    </a:p>
                    <a:p>
                      <a:pPr marL="0" indent="0">
                        <a:buNone/>
                      </a:pPr>
                      <a:r>
                        <a:rPr lang="en-CA" sz="1000" b="1" dirty="0">
                          <a:solidFill>
                            <a:schemeClr val="tx1">
                              <a:lumMod val="85000"/>
                              <a:lumOff val="15000"/>
                            </a:schemeClr>
                          </a:solidFill>
                        </a:rPr>
                        <a:t>- Defer </a:t>
                      </a:r>
                      <a:r>
                        <a:rPr lang="en-CA" sz="1000" b="1" dirty="0" err="1">
                          <a:solidFill>
                            <a:schemeClr val="tx1">
                              <a:lumMod val="85000"/>
                              <a:lumOff val="15000"/>
                            </a:schemeClr>
                          </a:solidFill>
                        </a:rPr>
                        <a:t>Tx,SDF</a:t>
                      </a:r>
                      <a:r>
                        <a:rPr lang="en-CA" sz="1000" b="1" dirty="0">
                          <a:solidFill>
                            <a:schemeClr val="tx1">
                              <a:lumMod val="85000"/>
                              <a:lumOff val="15000"/>
                            </a:schemeClr>
                          </a:solidFill>
                        </a:rPr>
                        <a:t> ,Exo, ITR</a:t>
                      </a:r>
                    </a:p>
                    <a:p>
                      <a:pPr marL="0" indent="0">
                        <a:buNone/>
                      </a:pPr>
                      <a:r>
                        <a:rPr lang="en-CA" sz="1000" b="1" dirty="0">
                          <a:solidFill>
                            <a:schemeClr val="tx1">
                              <a:lumMod val="85000"/>
                              <a:lumOff val="15000"/>
                            </a:schemeClr>
                          </a:solidFill>
                        </a:rPr>
                        <a:t>- </a:t>
                      </a:r>
                      <a:r>
                        <a:rPr lang="en-CA" sz="1000" b="1" dirty="0" err="1">
                          <a:solidFill>
                            <a:schemeClr val="tx1">
                              <a:lumMod val="85000"/>
                              <a:lumOff val="15000"/>
                            </a:schemeClr>
                          </a:solidFill>
                        </a:rPr>
                        <a:t>Exo,ITR</a:t>
                      </a:r>
                      <a:r>
                        <a:rPr lang="en-CA" sz="1000" b="1" dirty="0">
                          <a:solidFill>
                            <a:schemeClr val="tx1">
                              <a:lumMod val="85000"/>
                              <a:lumOff val="15000"/>
                            </a:schemeClr>
                          </a:solidFill>
                        </a:rPr>
                        <a:t> ,RMGI</a:t>
                      </a:r>
                    </a:p>
                  </a:txBody>
                  <a:tcPr marL="101239" marR="60743" marT="60743" marB="60743">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4"/>
                    </a:solidFill>
                  </a:tcPr>
                </a:tc>
                <a:extLst>
                  <a:ext uri="{0D108BD9-81ED-4DB2-BD59-A6C34878D82A}">
                    <a16:rowId xmlns:a16="http://schemas.microsoft.com/office/drawing/2014/main" val="1707601350"/>
                  </a:ext>
                </a:extLst>
              </a:tr>
              <a:tr h="737962">
                <a:tc>
                  <a:txBody>
                    <a:bodyPr/>
                    <a:lstStyle/>
                    <a:p>
                      <a:r>
                        <a:rPr lang="en-CA" sz="1000" b="1" dirty="0">
                          <a:solidFill>
                            <a:schemeClr val="tx1">
                              <a:lumMod val="85000"/>
                              <a:lumOff val="15000"/>
                            </a:schemeClr>
                          </a:solidFill>
                        </a:rPr>
                        <a:t>Cavitated Enamel /Dentin/Pulp Lesion</a:t>
                      </a:r>
                    </a:p>
                    <a:p>
                      <a:pPr marL="228600" indent="-228600">
                        <a:buAutoNum type="arabicPeriod"/>
                      </a:pPr>
                      <a:r>
                        <a:rPr lang="en-CA" sz="1000" b="1" dirty="0">
                          <a:solidFill>
                            <a:schemeClr val="tx1">
                              <a:lumMod val="85000"/>
                              <a:lumOff val="15000"/>
                            </a:schemeClr>
                          </a:solidFill>
                        </a:rPr>
                        <a:t>&gt; 18 m until exfoliation</a:t>
                      </a:r>
                    </a:p>
                    <a:p>
                      <a:r>
                        <a:rPr lang="en-CA" sz="1000" b="1" dirty="0">
                          <a:solidFill>
                            <a:schemeClr val="tx1">
                              <a:lumMod val="85000"/>
                              <a:lumOff val="15000"/>
                            </a:schemeClr>
                          </a:solidFill>
                        </a:rPr>
                        <a:t>2.   &lt;18 m until exfoliation</a:t>
                      </a:r>
                    </a:p>
                  </a:txBody>
                  <a:tcPr marL="101239" marR="60743" marT="60743" marB="60743">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4">
                        <a:lumMod val="60000"/>
                        <a:lumOff val="40000"/>
                      </a:schemeClr>
                    </a:solidFill>
                  </a:tcPr>
                </a:tc>
                <a:tc>
                  <a:txBody>
                    <a:bodyPr/>
                    <a:lstStyle/>
                    <a:p>
                      <a:r>
                        <a:rPr lang="en-CA" sz="1000" b="1" dirty="0">
                          <a:solidFill>
                            <a:schemeClr val="tx1">
                              <a:lumMod val="85000"/>
                              <a:lumOff val="15000"/>
                            </a:schemeClr>
                          </a:solidFill>
                        </a:rPr>
                        <a:t>After appropriate pulp therapy</a:t>
                      </a:r>
                    </a:p>
                    <a:p>
                      <a:r>
                        <a:rPr lang="en-CA" sz="1000" b="1" dirty="0">
                          <a:solidFill>
                            <a:schemeClr val="tx1">
                              <a:lumMod val="85000"/>
                              <a:lumOff val="15000"/>
                            </a:schemeClr>
                          </a:solidFill>
                        </a:rPr>
                        <a:t>1.Strip Crowns/Zirconia/SSC, Exo</a:t>
                      </a:r>
                    </a:p>
                    <a:p>
                      <a:r>
                        <a:rPr lang="en-CA" sz="1000" b="1" dirty="0">
                          <a:solidFill>
                            <a:schemeClr val="tx1">
                              <a:lumMod val="85000"/>
                              <a:lumOff val="15000"/>
                            </a:schemeClr>
                          </a:solidFill>
                        </a:rPr>
                        <a:t>2.Exo</a:t>
                      </a:r>
                    </a:p>
                  </a:txBody>
                  <a:tcPr marL="101239" marR="60743" marT="60743" marB="6074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chemeClr val="accent4">
                        <a:lumMod val="60000"/>
                        <a:lumOff val="40000"/>
                      </a:schemeClr>
                    </a:solidFill>
                  </a:tcPr>
                </a:tc>
                <a:extLst>
                  <a:ext uri="{0D108BD9-81ED-4DB2-BD59-A6C34878D82A}">
                    <a16:rowId xmlns:a16="http://schemas.microsoft.com/office/drawing/2014/main" val="3504485136"/>
                  </a:ext>
                </a:extLst>
              </a:tr>
            </a:tbl>
          </a:graphicData>
        </a:graphic>
      </p:graphicFrame>
    </p:spTree>
    <p:extLst>
      <p:ext uri="{BB962C8B-B14F-4D97-AF65-F5344CB8AC3E}">
        <p14:creationId xmlns:p14="http://schemas.microsoft.com/office/powerpoint/2010/main" val="3599983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04E1-FCE8-4C51-9615-F6EAB5F59960}"/>
              </a:ext>
            </a:extLst>
          </p:cNvPr>
          <p:cNvSpPr>
            <a:spLocks noGrp="1"/>
          </p:cNvSpPr>
          <p:nvPr>
            <p:ph type="ctrTitle"/>
          </p:nvPr>
        </p:nvSpPr>
        <p:spPr>
          <a:xfrm>
            <a:off x="822960" y="1426464"/>
            <a:ext cx="7543800" cy="2236720"/>
          </a:xfrm>
        </p:spPr>
        <p:txBody>
          <a:bodyPr/>
          <a:lstStyle/>
          <a:p>
            <a:r>
              <a:rPr lang="en-US" dirty="0"/>
              <a:t>Silver Diamine Fluoride</a:t>
            </a:r>
          </a:p>
        </p:txBody>
      </p:sp>
      <p:sp>
        <p:nvSpPr>
          <p:cNvPr id="3" name="Subtitle 2">
            <a:extLst>
              <a:ext uri="{FF2B5EF4-FFF2-40B4-BE49-F238E27FC236}">
                <a16:creationId xmlns:a16="http://schemas.microsoft.com/office/drawing/2014/main" id="{C9F57138-5EE5-427F-B6BF-226EFA077B3F}"/>
              </a:ext>
            </a:extLst>
          </p:cNvPr>
          <p:cNvSpPr>
            <a:spLocks noGrp="1"/>
          </p:cNvSpPr>
          <p:nvPr>
            <p:ph type="subTitle" idx="1"/>
          </p:nvPr>
        </p:nvSpPr>
        <p:spPr>
          <a:xfrm>
            <a:off x="6934200" y="4198965"/>
            <a:ext cx="1434638" cy="857250"/>
          </a:xfrm>
        </p:spPr>
        <p:txBody>
          <a:bodyPr/>
          <a:lstStyle/>
          <a:p>
            <a:endParaRPr lang="en-US" dirty="0"/>
          </a:p>
        </p:txBody>
      </p:sp>
      <p:pic>
        <p:nvPicPr>
          <p:cNvPr id="5" name="Picture 4" descr="A picture containing text&#10;&#10;Description automatically generated">
            <a:extLst>
              <a:ext uri="{FF2B5EF4-FFF2-40B4-BE49-F238E27FC236}">
                <a16:creationId xmlns:a16="http://schemas.microsoft.com/office/drawing/2014/main" id="{45A3636E-4AF7-31C3-F716-82EF0707B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288" y="4140234"/>
            <a:ext cx="1850231" cy="1393031"/>
          </a:xfrm>
          <a:prstGeom prst="rect">
            <a:avLst/>
          </a:prstGeom>
          <a:ln>
            <a:solidFill>
              <a:schemeClr val="tx1"/>
            </a:solidFill>
          </a:ln>
        </p:spPr>
      </p:pic>
      <p:sp>
        <p:nvSpPr>
          <p:cNvPr id="4" name="TextBox 3">
            <a:extLst>
              <a:ext uri="{FF2B5EF4-FFF2-40B4-BE49-F238E27FC236}">
                <a16:creationId xmlns:a16="http://schemas.microsoft.com/office/drawing/2014/main" id="{11CC5485-5A4E-B710-47B1-FB4AE5E8071E}"/>
              </a:ext>
            </a:extLst>
          </p:cNvPr>
          <p:cNvSpPr txBox="1"/>
          <p:nvPr/>
        </p:nvSpPr>
        <p:spPr>
          <a:xfrm rot="10800000" flipV="1">
            <a:off x="578500" y="5956286"/>
            <a:ext cx="1682354" cy="270330"/>
          </a:xfrm>
          <a:prstGeom prst="rect">
            <a:avLst/>
          </a:prstGeom>
          <a:noFill/>
        </p:spPr>
        <p:txBody>
          <a:bodyPr wrap="square">
            <a:spAutoFit/>
          </a:bodyPr>
          <a:lstStyle/>
          <a:p>
            <a:pPr marL="9525">
              <a:lnSpc>
                <a:spcPts val="1568"/>
              </a:lnSpc>
            </a:pPr>
            <a:r>
              <a:rPr lang="en-CA" sz="788" dirty="0"/>
              <a:t>umanit</a:t>
            </a:r>
            <a:r>
              <a:rPr lang="en-CA" sz="788" spc="4" dirty="0"/>
              <a:t>o</a:t>
            </a:r>
            <a:r>
              <a:rPr lang="en-CA" sz="788" dirty="0"/>
              <a:t>ba.c</a:t>
            </a:r>
            <a:r>
              <a:rPr lang="en-CA" sz="788" spc="-11" dirty="0"/>
              <a:t>a</a:t>
            </a:r>
            <a:r>
              <a:rPr lang="en-CA" sz="788" dirty="0"/>
              <a:t>/</a:t>
            </a:r>
            <a:r>
              <a:rPr lang="en-CA" sz="788" spc="4" dirty="0"/>
              <a:t>d</a:t>
            </a:r>
            <a:r>
              <a:rPr lang="en-CA" sz="788" spc="-4" dirty="0"/>
              <a:t>entistry</a:t>
            </a:r>
          </a:p>
        </p:txBody>
      </p:sp>
    </p:spTree>
    <p:extLst>
      <p:ext uri="{BB962C8B-B14F-4D97-AF65-F5344CB8AC3E}">
        <p14:creationId xmlns:p14="http://schemas.microsoft.com/office/powerpoint/2010/main" val="506888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C62A-5D20-460A-BD86-91A050C6D2C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47B27BE-D297-41B7-B38F-A107479A84A8}"/>
              </a:ext>
            </a:extLst>
          </p:cNvPr>
          <p:cNvSpPr>
            <a:spLocks noGrp="1"/>
          </p:cNvSpPr>
          <p:nvPr>
            <p:ph idx="1"/>
          </p:nvPr>
        </p:nvSpPr>
        <p:spPr/>
        <p:txBody>
          <a:bodyPr>
            <a:normAutofit fontScale="85000" lnSpcReduction="20000"/>
          </a:bodyPr>
          <a:lstStyle/>
          <a:p>
            <a:r>
              <a:rPr lang="en-US" b="1" dirty="0">
                <a:latin typeface="+mj-lt"/>
              </a:rPr>
              <a:t>The American Academy of Pediatric Dentistry (AAPD) recognizes that dental caries continues to be a prevalent and severe disease in children. </a:t>
            </a:r>
          </a:p>
          <a:p>
            <a:endParaRPr lang="en-US" b="1" dirty="0">
              <a:latin typeface="+mj-lt"/>
            </a:endParaRPr>
          </a:p>
          <a:p>
            <a:r>
              <a:rPr lang="en-US" b="1" dirty="0">
                <a:latin typeface="+mj-lt"/>
              </a:rPr>
              <a:t>Dental caries as an acute disease condition requiring surgical debridement, cavity preparation, and mechanical restoration of the tooth to restore form and function of the tooth, but increasingly, especially for the infant and child population, practitioners are utilizing individually tailored strategies to prevent, arrest, or ameliorate the disease process based on caries risk assessment.</a:t>
            </a:r>
          </a:p>
          <a:p>
            <a:endParaRPr lang="en-US" b="1" dirty="0">
              <a:latin typeface="+mj-lt"/>
            </a:endParaRPr>
          </a:p>
          <a:p>
            <a:r>
              <a:rPr lang="en-US" b="1" dirty="0">
                <a:latin typeface="+mj-lt"/>
              </a:rPr>
              <a:t> One of these strategies employs application of SDF as an antimicrobial and remineralization agent to arrest caries lesions</a:t>
            </a:r>
          </a:p>
        </p:txBody>
      </p:sp>
    </p:spTree>
    <p:extLst>
      <p:ext uri="{BB962C8B-B14F-4D97-AF65-F5344CB8AC3E}">
        <p14:creationId xmlns:p14="http://schemas.microsoft.com/office/powerpoint/2010/main" val="2319595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DE37-0EDD-40AC-AF74-AF23F726E2E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3DF895E7-5D19-4117-9C3C-8D3F56B1B9E2}"/>
              </a:ext>
            </a:extLst>
          </p:cNvPr>
          <p:cNvSpPr>
            <a:spLocks noGrp="1"/>
          </p:cNvSpPr>
          <p:nvPr>
            <p:ph idx="1"/>
          </p:nvPr>
        </p:nvSpPr>
        <p:spPr/>
        <p:txBody>
          <a:bodyPr>
            <a:normAutofit fontScale="92500" lnSpcReduction="20000"/>
          </a:bodyPr>
          <a:lstStyle/>
          <a:p>
            <a:r>
              <a:rPr lang="en-US" dirty="0"/>
              <a:t>Silver topical products, such as silver nitrate and SDF have been used in Japan for over 40 years to arrest caries and reduce tooth hypersensitivity in primary and permanent teeth. </a:t>
            </a:r>
          </a:p>
          <a:p>
            <a:endParaRPr lang="en-US" dirty="0"/>
          </a:p>
          <a:p>
            <a:r>
              <a:rPr lang="en-US" dirty="0"/>
              <a:t>During the past decade, many other countries such as Australia and China have been using this compound with similar success</a:t>
            </a:r>
          </a:p>
          <a:p>
            <a:endParaRPr lang="en-US" dirty="0"/>
          </a:p>
          <a:p>
            <a:r>
              <a:rPr lang="en-US" dirty="0"/>
              <a:t>The AAPD (2018) supports the use of SDF as part of an ongoing caries management plan with the aim of optimizing individualized patient care consistent with the goals of a dental home. </a:t>
            </a:r>
          </a:p>
        </p:txBody>
      </p:sp>
    </p:spTree>
    <p:extLst>
      <p:ext uri="{BB962C8B-B14F-4D97-AF65-F5344CB8AC3E}">
        <p14:creationId xmlns:p14="http://schemas.microsoft.com/office/powerpoint/2010/main" val="69522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3CFE-0535-44FC-8C1D-67AD0FFC9312}"/>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92EC6270-1BF9-4B46-A8C9-70C11A06351D}"/>
              </a:ext>
            </a:extLst>
          </p:cNvPr>
          <p:cNvSpPr>
            <a:spLocks noGrp="1"/>
          </p:cNvSpPr>
          <p:nvPr>
            <p:ph idx="1"/>
          </p:nvPr>
        </p:nvSpPr>
        <p:spPr/>
        <p:txBody>
          <a:bodyPr>
            <a:normAutofit fontScale="92500" lnSpcReduction="10000"/>
          </a:bodyPr>
          <a:lstStyle/>
          <a:p>
            <a:r>
              <a:rPr lang="en-US" b="0" i="0" dirty="0">
                <a:solidFill>
                  <a:srgbClr val="000000"/>
                </a:solidFill>
                <a:effectLst/>
              </a:rPr>
              <a:t>Low cost </a:t>
            </a:r>
          </a:p>
          <a:p>
            <a:r>
              <a:rPr lang="en-US" b="0" i="0" dirty="0">
                <a:solidFill>
                  <a:srgbClr val="000000"/>
                </a:solidFill>
                <a:effectLst/>
              </a:rPr>
              <a:t>Ease of application, </a:t>
            </a:r>
            <a:r>
              <a:rPr lang="en-US" dirty="0"/>
              <a:t>less invasive nature</a:t>
            </a:r>
          </a:p>
          <a:p>
            <a:r>
              <a:rPr lang="en-US" dirty="0"/>
              <a:t>Effective and short procedure time make it an alternative in some situations</a:t>
            </a:r>
            <a:endParaRPr lang="en-US" b="0" i="0" dirty="0">
              <a:solidFill>
                <a:srgbClr val="000000"/>
              </a:solidFill>
              <a:effectLst/>
            </a:endParaRPr>
          </a:p>
          <a:p>
            <a:r>
              <a:rPr lang="en-US" dirty="0">
                <a:solidFill>
                  <a:srgbClr val="000000"/>
                </a:solidFill>
              </a:rPr>
              <a:t>A</a:t>
            </a:r>
            <a:r>
              <a:rPr lang="en-US" b="0" i="0" dirty="0">
                <a:solidFill>
                  <a:srgbClr val="000000"/>
                </a:solidFill>
                <a:effectLst/>
              </a:rPr>
              <a:t>rrest of caries in children and adults</a:t>
            </a:r>
          </a:p>
          <a:p>
            <a:pPr marL="36900" indent="0">
              <a:buNone/>
            </a:pPr>
            <a:endParaRPr lang="en-US" b="0" i="0" dirty="0">
              <a:solidFill>
                <a:srgbClr val="000000"/>
              </a:solidFill>
              <a:effectLst/>
            </a:endParaRPr>
          </a:p>
          <a:p>
            <a:endParaRPr lang="en-US" dirty="0">
              <a:solidFill>
                <a:srgbClr val="000000"/>
              </a:solidFill>
            </a:endParaRPr>
          </a:p>
          <a:p>
            <a:r>
              <a:rPr lang="en-US" dirty="0">
                <a:solidFill>
                  <a:srgbClr val="000000"/>
                </a:solidFill>
                <a:latin typeface="Montserrat" panose="00000500000000000000" pitchFamily="2" charset="0"/>
              </a:rPr>
              <a:t> </a:t>
            </a:r>
            <a:r>
              <a:rPr lang="en-US" dirty="0"/>
              <a:t>38% SDF to inhibit demineralization and promote preservation of collagen of demineralized dentin by forming a protective layer on and within the dentinal tubules</a:t>
            </a:r>
          </a:p>
        </p:txBody>
      </p:sp>
      <p:pic>
        <p:nvPicPr>
          <p:cNvPr id="4" name="Picture 3" descr="A picture containing text&#10;&#10;Description automatically generated">
            <a:extLst>
              <a:ext uri="{FF2B5EF4-FFF2-40B4-BE49-F238E27FC236}">
                <a16:creationId xmlns:a16="http://schemas.microsoft.com/office/drawing/2014/main" id="{EE0BAD0F-429B-6D1E-90BA-AB7A1286E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886" y="2376579"/>
            <a:ext cx="2454247" cy="1561282"/>
          </a:xfrm>
          <a:prstGeom prst="rect">
            <a:avLst/>
          </a:prstGeom>
          <a:ln>
            <a:solidFill>
              <a:schemeClr val="tx1"/>
            </a:solidFill>
          </a:ln>
        </p:spPr>
      </p:pic>
    </p:spTree>
    <p:extLst>
      <p:ext uri="{BB962C8B-B14F-4D97-AF65-F5344CB8AC3E}">
        <p14:creationId xmlns:p14="http://schemas.microsoft.com/office/powerpoint/2010/main" val="411615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685800" y="457200"/>
            <a:ext cx="7772400" cy="1219200"/>
          </a:xfrm>
          <a:effectLst>
            <a:outerShdw blurRad="63500" dist="35921" dir="2700000" algn="ctr" rotWithShape="0">
              <a:srgbClr val="000000">
                <a:alpha val="74997"/>
              </a:srgbClr>
            </a:outerShdw>
          </a:effectLst>
        </p:spPr>
        <p:txBody>
          <a:bodyPr>
            <a:normAutofit/>
          </a:bodyPr>
          <a:lstStyle/>
          <a:p>
            <a:pPr eaLnBrk="1" hangingPunct="1"/>
            <a:r>
              <a:rPr lang="en-US" b="1">
                <a:latin typeface="Times New Roman" charset="0"/>
                <a:ea typeface="MS PGothic" charset="0"/>
              </a:rPr>
              <a:t>General Considerations in Cavity Preparation</a:t>
            </a:r>
          </a:p>
        </p:txBody>
      </p:sp>
      <p:sp>
        <p:nvSpPr>
          <p:cNvPr id="7171" name="Rectangle 1027"/>
          <p:cNvSpPr>
            <a:spLocks noGrp="1" noChangeArrowheads="1"/>
          </p:cNvSpPr>
          <p:nvPr>
            <p:ph idx="1"/>
          </p:nvPr>
        </p:nvSpPr>
        <p:spPr>
          <a:xfrm>
            <a:off x="685800" y="2098675"/>
            <a:ext cx="7772400" cy="4454525"/>
          </a:xfrm>
        </p:spPr>
        <p:txBody>
          <a:bodyPr/>
          <a:lstStyle/>
          <a:p>
            <a:pPr marL="609600" indent="-609600" eaLnBrk="1" hangingPunct="1">
              <a:defRPr/>
            </a:pPr>
            <a:r>
              <a:rPr lang="en-US" sz="2400" dirty="0">
                <a:latin typeface="Times New Roman"/>
                <a:ea typeface="+mn-ea"/>
                <a:cs typeface="Times New Roman"/>
              </a:rPr>
              <a:t>All preps should have:</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a:buFontTx/>
              <a:buAutoNum type="arabicPeriod"/>
              <a:defRPr/>
            </a:pPr>
            <a:r>
              <a:rPr lang="en-US" sz="2400" dirty="0">
                <a:latin typeface="Times New Roman"/>
                <a:ea typeface="+mn-ea"/>
                <a:cs typeface="Times New Roman"/>
              </a:rPr>
              <a:t>Slightly rounded line angles</a:t>
            </a:r>
            <a:r>
              <a:rPr lang="en-US" sz="2400" dirty="0">
                <a:latin typeface="Times New Roman"/>
                <a:cs typeface="Times New Roman"/>
              </a:rPr>
              <a:t> </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a:buFontTx/>
              <a:buAutoNum type="arabicPeriod"/>
              <a:defRPr/>
            </a:pPr>
            <a:r>
              <a:rPr lang="en-US" sz="2400" dirty="0">
                <a:latin typeface="Times New Roman"/>
                <a:ea typeface="+mn-ea"/>
                <a:cs typeface="Times New Roman"/>
              </a:rPr>
              <a:t>Sharp (90 degree)</a:t>
            </a:r>
            <a:r>
              <a:rPr lang="en-US" sz="2400" dirty="0">
                <a:latin typeface="Times New Roman"/>
                <a:cs typeface="Times New Roman"/>
              </a:rPr>
              <a:t> </a:t>
            </a:r>
            <a:r>
              <a:rPr lang="en-US" sz="2400" dirty="0">
                <a:latin typeface="Times New Roman"/>
                <a:ea typeface="+mn-ea"/>
                <a:cs typeface="Times New Roman"/>
              </a:rPr>
              <a:t> </a:t>
            </a:r>
            <a:r>
              <a:rPr lang="en-US" sz="2400" dirty="0" err="1">
                <a:latin typeface="Times New Roman"/>
                <a:ea typeface="+mn-ea"/>
                <a:cs typeface="Times New Roman"/>
              </a:rPr>
              <a:t>cavo</a:t>
            </a:r>
            <a:r>
              <a:rPr lang="en-US" sz="2400" dirty="0">
                <a:latin typeface="Times New Roman"/>
                <a:ea typeface="+mn-ea"/>
                <a:cs typeface="Times New Roman"/>
              </a:rPr>
              <a:t>-surface angle with lateral </a:t>
            </a:r>
            <a:r>
              <a:rPr lang="en-US" sz="2400" dirty="0">
                <a:latin typeface="Times New Roman"/>
                <a:cs typeface="Times New Roman"/>
              </a:rPr>
              <a:t>walls parallel</a:t>
            </a:r>
            <a:r>
              <a:rPr lang="en-US" sz="2400" dirty="0">
                <a:latin typeface="Times New Roman"/>
                <a:ea typeface="+mn-ea"/>
                <a:cs typeface="Times New Roman"/>
              </a:rPr>
              <a:t> to external surfaces</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buFontTx/>
              <a:buAutoNum type="arabicPeriod"/>
              <a:defRPr/>
            </a:pPr>
            <a:r>
              <a:rPr lang="en-US" sz="2400" dirty="0">
                <a:latin typeface="Times New Roman"/>
                <a:ea typeface="+mn-ea"/>
                <a:cs typeface="Times New Roman"/>
              </a:rPr>
              <a:t>Slightly rounded pulpal floor</a:t>
            </a:r>
            <a:endParaRPr lang="en-US" sz="24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buFontTx/>
              <a:buNone/>
              <a:defRPr/>
            </a:pPr>
            <a:endParaRPr lang="en-US">
              <a:ea typeface="+mn-ea"/>
            </a:endParaRPr>
          </a:p>
        </p:txBody>
      </p:sp>
      <p:sp>
        <p:nvSpPr>
          <p:cNvPr id="2" name="Footer Placeholder 1">
            <a:extLst>
              <a:ext uri="{FF2B5EF4-FFF2-40B4-BE49-F238E27FC236}">
                <a16:creationId xmlns:a16="http://schemas.microsoft.com/office/drawing/2014/main" id="{82018821-610E-4E87-84A7-662D16FACF85}"/>
              </a:ext>
            </a:extLst>
          </p:cNvPr>
          <p:cNvSpPr>
            <a:spLocks noGrp="1"/>
          </p:cNvSpPr>
          <p:nvPr>
            <p:ph type="ftr" sz="quarter" idx="11"/>
          </p:nvPr>
        </p:nvSpPr>
        <p:spPr/>
        <p:txBody>
          <a:bodyPr/>
          <a:lstStyle/>
          <a:p>
            <a:endParaRPr lang="en-US"/>
          </a:p>
        </p:txBody>
      </p:sp>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7652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 calcmode="lin" valueType="num">
                                      <p:cBhvr additive="base">
                                        <p:cTn id="1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arbrake.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additive="base">
                                        <p:cTn id="21"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arbrake.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6047-F90D-4B51-B6DD-C7BADD58E2E1}"/>
              </a:ext>
            </a:extLst>
          </p:cNvPr>
          <p:cNvSpPr>
            <a:spLocks noGrp="1"/>
          </p:cNvSpPr>
          <p:nvPr>
            <p:ph type="title"/>
          </p:nvPr>
        </p:nvSpPr>
        <p:spPr/>
        <p:txBody>
          <a:bodyPr/>
          <a:lstStyle/>
          <a:p>
            <a:r>
              <a:rPr lang="en-US" dirty="0"/>
              <a:t>Adverse Effects</a:t>
            </a:r>
          </a:p>
        </p:txBody>
      </p:sp>
      <p:sp>
        <p:nvSpPr>
          <p:cNvPr id="3" name="Content Placeholder 2">
            <a:extLst>
              <a:ext uri="{FF2B5EF4-FFF2-40B4-BE49-F238E27FC236}">
                <a16:creationId xmlns:a16="http://schemas.microsoft.com/office/drawing/2014/main" id="{EA677483-F279-47D7-B562-D5A807F0C9C6}"/>
              </a:ext>
            </a:extLst>
          </p:cNvPr>
          <p:cNvSpPr>
            <a:spLocks noGrp="1"/>
          </p:cNvSpPr>
          <p:nvPr>
            <p:ph idx="1"/>
          </p:nvPr>
        </p:nvSpPr>
        <p:spPr/>
        <p:txBody>
          <a:bodyPr>
            <a:normAutofit fontScale="92500" lnSpcReduction="10000"/>
          </a:bodyPr>
          <a:lstStyle/>
          <a:p>
            <a:r>
              <a:rPr lang="en-US" dirty="0"/>
              <a:t>Metallic/bitter taste.</a:t>
            </a:r>
          </a:p>
          <a:p>
            <a:r>
              <a:rPr lang="en-US" dirty="0"/>
              <a:t>Temporary staining to skin which resolves in 2-14 days.</a:t>
            </a:r>
          </a:p>
          <a:p>
            <a:r>
              <a:rPr lang="en-US" dirty="0"/>
              <a:t>Mucosal irritation/lesions resulting from inadvertent contact with SDF, resolved within 48 </a:t>
            </a:r>
            <a:r>
              <a:rPr lang="en-US" dirty="0" err="1"/>
              <a:t>hrs</a:t>
            </a:r>
            <a:endParaRPr lang="en-US" dirty="0"/>
          </a:p>
          <a:p>
            <a:endParaRPr lang="en-US" dirty="0"/>
          </a:p>
          <a:p>
            <a:endParaRPr lang="en-US" b="1" dirty="0"/>
          </a:p>
          <a:p>
            <a:endParaRPr lang="en-US" b="1" dirty="0"/>
          </a:p>
          <a:p>
            <a:endParaRPr lang="en-US" b="1" dirty="0"/>
          </a:p>
          <a:p>
            <a:r>
              <a:rPr lang="en-US" b="1" u="sng" dirty="0">
                <a:latin typeface="Amasis MT Pro Medium" panose="020B0604020202020204" pitchFamily="18" charset="0"/>
              </a:rPr>
              <a:t>A visible dark staining that is a sign of caries arrest on treated dentin lesions</a:t>
            </a:r>
          </a:p>
        </p:txBody>
      </p:sp>
      <p:pic>
        <p:nvPicPr>
          <p:cNvPr id="5" name="Picture 4" descr="Graphical user interface, PowerPoint&#10;&#10;Description automatically generated">
            <a:extLst>
              <a:ext uri="{FF2B5EF4-FFF2-40B4-BE49-F238E27FC236}">
                <a16:creationId xmlns:a16="http://schemas.microsoft.com/office/drawing/2014/main" id="{AE18BE35-248C-4417-3FFC-61E008ACEE4A}"/>
              </a:ext>
            </a:extLst>
          </p:cNvPr>
          <p:cNvPicPr>
            <a:picLocks noChangeAspect="1"/>
          </p:cNvPicPr>
          <p:nvPr/>
        </p:nvPicPr>
        <p:blipFill rotWithShape="1">
          <a:blip r:embed="rId2">
            <a:extLst>
              <a:ext uri="{28A0092B-C50C-407E-A947-70E740481C1C}">
                <a14:useLocalDpi xmlns:a14="http://schemas.microsoft.com/office/drawing/2010/main" val="0"/>
              </a:ext>
            </a:extLst>
          </a:blip>
          <a:srcRect l="13059" t="6892" r="12546" b="55194"/>
          <a:stretch/>
        </p:blipFill>
        <p:spPr>
          <a:xfrm>
            <a:off x="5559553" y="3730480"/>
            <a:ext cx="2596486" cy="1494430"/>
          </a:xfrm>
          <a:prstGeom prst="rect">
            <a:avLst/>
          </a:prstGeom>
        </p:spPr>
      </p:pic>
    </p:spTree>
    <p:extLst>
      <p:ext uri="{BB962C8B-B14F-4D97-AF65-F5344CB8AC3E}">
        <p14:creationId xmlns:p14="http://schemas.microsoft.com/office/powerpoint/2010/main" val="3263374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B8FD-67C7-40CF-A04A-F4B1092A1E0C}"/>
              </a:ext>
            </a:extLst>
          </p:cNvPr>
          <p:cNvSpPr>
            <a:spLocks noGrp="1"/>
          </p:cNvSpPr>
          <p:nvPr>
            <p:ph type="title"/>
          </p:nvPr>
        </p:nvSpPr>
        <p:spPr/>
        <p:txBody>
          <a:bodyPr>
            <a:normAutofit fontScale="90000"/>
          </a:bodyPr>
          <a:lstStyle/>
          <a:p>
            <a:br>
              <a:rPr lang="en-US" sz="3600" b="1" u="sng" dirty="0"/>
            </a:br>
            <a:br>
              <a:rPr lang="en-US" sz="3600" b="1" u="sng" dirty="0"/>
            </a:br>
            <a:br>
              <a:rPr lang="en-US" sz="3600" b="1" u="sng" dirty="0"/>
            </a:br>
            <a:br>
              <a:rPr lang="en-US" sz="3600" b="1" u="sng" dirty="0"/>
            </a:br>
            <a:br>
              <a:rPr lang="en-US" sz="3600" b="1" u="sng" dirty="0"/>
            </a:br>
            <a:r>
              <a:rPr lang="en-US" sz="2700" b="1" u="sng" dirty="0"/>
              <a:t>Other Considerations:</a:t>
            </a:r>
            <a:br>
              <a:rPr lang="en-US" sz="3600" b="1" u="sng" dirty="0"/>
            </a:br>
            <a:endParaRPr lang="en-US" dirty="0"/>
          </a:p>
        </p:txBody>
      </p:sp>
      <p:sp>
        <p:nvSpPr>
          <p:cNvPr id="3" name="Content Placeholder 2">
            <a:extLst>
              <a:ext uri="{FF2B5EF4-FFF2-40B4-BE49-F238E27FC236}">
                <a16:creationId xmlns:a16="http://schemas.microsoft.com/office/drawing/2014/main" id="{A634BEE5-170B-4AD6-981B-8170BDB811CA}"/>
              </a:ext>
            </a:extLst>
          </p:cNvPr>
          <p:cNvSpPr>
            <a:spLocks noGrp="1"/>
          </p:cNvSpPr>
          <p:nvPr>
            <p:ph idx="1"/>
          </p:nvPr>
        </p:nvSpPr>
        <p:spPr/>
        <p:txBody>
          <a:bodyPr/>
          <a:lstStyle/>
          <a:p>
            <a:pPr marL="36900" indent="0">
              <a:buNone/>
            </a:pPr>
            <a:endParaRPr lang="en-US" dirty="0"/>
          </a:p>
          <a:p>
            <a:endParaRPr lang="en-US" dirty="0"/>
          </a:p>
          <a:p>
            <a:r>
              <a:rPr lang="en-US" dirty="0"/>
              <a:t>Pretreatment of dentin with SDF does not adversely  </a:t>
            </a:r>
          </a:p>
          <a:p>
            <a:pPr marL="36900" indent="0">
              <a:buNone/>
            </a:pPr>
            <a:r>
              <a:rPr lang="en-US" dirty="0"/>
              <a:t>       -affect bond strength of resin composite to dentin</a:t>
            </a:r>
          </a:p>
          <a:p>
            <a:pPr marL="0" indent="0">
              <a:buNone/>
            </a:pPr>
            <a:r>
              <a:rPr lang="en-US" dirty="0">
                <a:solidFill>
                  <a:srgbClr val="000000"/>
                </a:solidFill>
              </a:rPr>
              <a:t>        </a:t>
            </a:r>
            <a:r>
              <a:rPr lang="en-US" dirty="0">
                <a:solidFill>
                  <a:schemeClr val="tx1"/>
                </a:solidFill>
              </a:rPr>
              <a:t>- or im</a:t>
            </a:r>
            <a:r>
              <a:rPr lang="en-US" b="0" i="0" dirty="0">
                <a:solidFill>
                  <a:schemeClr val="tx1"/>
                </a:solidFill>
                <a:effectLst/>
              </a:rPr>
              <a:t>pair GIC bonding</a:t>
            </a:r>
            <a:endParaRPr lang="en-US" dirty="0">
              <a:solidFill>
                <a:schemeClr val="tx1"/>
              </a:solidFill>
            </a:endParaRPr>
          </a:p>
        </p:txBody>
      </p:sp>
    </p:spTree>
    <p:extLst>
      <p:ext uri="{BB962C8B-B14F-4D97-AF65-F5344CB8AC3E}">
        <p14:creationId xmlns:p14="http://schemas.microsoft.com/office/powerpoint/2010/main" val="15812875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71248-643C-45F0-8264-E139B1C1A391}"/>
              </a:ext>
            </a:extLst>
          </p:cNvPr>
          <p:cNvSpPr>
            <a:spLocks noGrp="1"/>
          </p:cNvSpPr>
          <p:nvPr>
            <p:ph type="title"/>
          </p:nvPr>
        </p:nvSpPr>
        <p:spPr/>
        <p:txBody>
          <a:bodyPr/>
          <a:lstStyle/>
          <a:p>
            <a:r>
              <a:rPr lang="en-US" dirty="0"/>
              <a:t>Composition</a:t>
            </a:r>
          </a:p>
        </p:txBody>
      </p:sp>
      <p:sp>
        <p:nvSpPr>
          <p:cNvPr id="3" name="Content Placeholder 2">
            <a:extLst>
              <a:ext uri="{FF2B5EF4-FFF2-40B4-BE49-F238E27FC236}">
                <a16:creationId xmlns:a16="http://schemas.microsoft.com/office/drawing/2014/main" id="{D191CA90-3019-4778-AAB2-FF99F5B3E08D}"/>
              </a:ext>
            </a:extLst>
          </p:cNvPr>
          <p:cNvSpPr>
            <a:spLocks noGrp="1"/>
          </p:cNvSpPr>
          <p:nvPr>
            <p:ph idx="1"/>
          </p:nvPr>
        </p:nvSpPr>
        <p:spPr/>
        <p:txBody>
          <a:bodyPr/>
          <a:lstStyle/>
          <a:p>
            <a:pPr marL="36900" indent="0">
              <a:buNone/>
            </a:pPr>
            <a:r>
              <a:rPr lang="en-US" b="0" i="0" dirty="0">
                <a:solidFill>
                  <a:srgbClr val="000000"/>
                </a:solidFill>
                <a:effectLst/>
                <a:latin typeface="Montserrat" panose="00000500000000000000" pitchFamily="2" charset="0"/>
              </a:rPr>
              <a:t>- Colorless liquid </a:t>
            </a:r>
          </a:p>
          <a:p>
            <a:pPr marL="36900" indent="0">
              <a:buNone/>
            </a:pPr>
            <a:r>
              <a:rPr lang="en-US" dirty="0">
                <a:solidFill>
                  <a:srgbClr val="000000"/>
                </a:solidFill>
                <a:latin typeface="Montserrat" panose="00000500000000000000" pitchFamily="2" charset="0"/>
              </a:rPr>
              <a:t> - </a:t>
            </a:r>
            <a:r>
              <a:rPr lang="en-US" b="0" i="0" dirty="0">
                <a:solidFill>
                  <a:srgbClr val="000000"/>
                </a:solidFill>
                <a:effectLst/>
                <a:latin typeface="Montserrat" panose="00000500000000000000" pitchFamily="2" charset="0"/>
              </a:rPr>
              <a:t>PH 10 </a:t>
            </a:r>
          </a:p>
          <a:p>
            <a:pPr marL="36900" indent="0">
              <a:buNone/>
            </a:pPr>
            <a:r>
              <a:rPr lang="en-US" dirty="0">
                <a:solidFill>
                  <a:srgbClr val="000000"/>
                </a:solidFill>
                <a:latin typeface="Montserrat" panose="00000500000000000000" pitchFamily="2" charset="0"/>
              </a:rPr>
              <a:t> - </a:t>
            </a:r>
            <a:r>
              <a:rPr lang="en-US" b="0" i="0" dirty="0">
                <a:solidFill>
                  <a:srgbClr val="000000"/>
                </a:solidFill>
                <a:effectLst/>
                <a:latin typeface="Montserrat" panose="00000500000000000000" pitchFamily="2" charset="0"/>
              </a:rPr>
              <a:t>24.4% to 28.8% (weight/volume) silver and 5.0% to 5.9% fluoride</a:t>
            </a:r>
          </a:p>
          <a:p>
            <a:endParaRPr lang="en-US" dirty="0"/>
          </a:p>
        </p:txBody>
      </p:sp>
      <p:pic>
        <p:nvPicPr>
          <p:cNvPr id="4" name="Picture 3" descr="A picture containing text&#10;&#10;Description automatically generated">
            <a:extLst>
              <a:ext uri="{FF2B5EF4-FFF2-40B4-BE49-F238E27FC236}">
                <a16:creationId xmlns:a16="http://schemas.microsoft.com/office/drawing/2014/main" id="{92FAEDD2-CB86-2416-278F-BB9271AE7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9228" y="3888793"/>
            <a:ext cx="3364173" cy="2579427"/>
          </a:xfrm>
          <a:prstGeom prst="rect">
            <a:avLst/>
          </a:prstGeom>
          <a:ln>
            <a:solidFill>
              <a:schemeClr val="tx1"/>
            </a:solidFill>
          </a:ln>
        </p:spPr>
      </p:pic>
    </p:spTree>
    <p:extLst>
      <p:ext uri="{BB962C8B-B14F-4D97-AF65-F5344CB8AC3E}">
        <p14:creationId xmlns:p14="http://schemas.microsoft.com/office/powerpoint/2010/main" val="3426018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7AD7-FC12-48E0-B6B0-D832C2349B70}"/>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F95AE795-A8A9-4691-A679-58E6A056B5CA}"/>
              </a:ext>
            </a:extLst>
          </p:cNvPr>
          <p:cNvSpPr>
            <a:spLocks noGrp="1"/>
          </p:cNvSpPr>
          <p:nvPr>
            <p:ph idx="1"/>
          </p:nvPr>
        </p:nvSpPr>
        <p:spPr>
          <a:xfrm>
            <a:off x="864382" y="2207123"/>
            <a:ext cx="6345260" cy="3530600"/>
          </a:xfrm>
        </p:spPr>
        <p:txBody>
          <a:bodyPr>
            <a:normAutofit/>
          </a:bodyPr>
          <a:lstStyle/>
          <a:p>
            <a:pPr marL="0" indent="0">
              <a:buNone/>
            </a:pPr>
            <a:r>
              <a:rPr lang="en-US" dirty="0">
                <a:solidFill>
                  <a:srgbClr val="000000"/>
                </a:solidFill>
                <a:latin typeface="Montserrat" panose="00000500000000000000" pitchFamily="2" charset="0"/>
              </a:rPr>
              <a:t>                  S</a:t>
            </a:r>
            <a:r>
              <a:rPr lang="en-US" b="0" i="0" dirty="0">
                <a:solidFill>
                  <a:srgbClr val="000000"/>
                </a:solidFill>
                <a:effectLst/>
                <a:latin typeface="Montserrat" panose="00000500000000000000" pitchFamily="2" charset="0"/>
              </a:rPr>
              <a:t>ilver                                   Antimicrobial</a:t>
            </a:r>
          </a:p>
          <a:p>
            <a:pPr marL="36900" indent="0">
              <a:buNone/>
            </a:pPr>
            <a:r>
              <a:rPr lang="en-US" dirty="0">
                <a:solidFill>
                  <a:srgbClr val="000000"/>
                </a:solidFill>
                <a:effectLst/>
                <a:latin typeface="Montserrat" panose="00000500000000000000" pitchFamily="2" charset="0"/>
              </a:rPr>
              <a:t>  </a:t>
            </a:r>
            <a:r>
              <a:rPr lang="en-US" b="0" i="0" dirty="0">
                <a:solidFill>
                  <a:srgbClr val="000000"/>
                </a:solidFill>
                <a:effectLst/>
                <a:latin typeface="Montserrat" panose="00000500000000000000" pitchFamily="2" charset="0"/>
              </a:rPr>
              <a:t>              Fluoride                              Remineralization</a:t>
            </a:r>
            <a:endParaRPr lang="en-US" b="0" i="0" baseline="30000" dirty="0">
              <a:solidFill>
                <a:srgbClr val="000000"/>
              </a:solidFill>
              <a:effectLst/>
              <a:latin typeface="Montserrat" panose="00000500000000000000" pitchFamily="2" charset="0"/>
            </a:endParaRPr>
          </a:p>
          <a:p>
            <a:pPr marL="36900" indent="0">
              <a:buNone/>
            </a:pPr>
            <a:r>
              <a:rPr lang="en-US" dirty="0">
                <a:solidFill>
                  <a:srgbClr val="000000"/>
                </a:solidFill>
                <a:latin typeface="Montserrat" panose="00000500000000000000" pitchFamily="2" charset="0"/>
              </a:rPr>
              <a:t>              A</a:t>
            </a:r>
            <a:r>
              <a:rPr lang="en-US" b="0" i="0" dirty="0">
                <a:solidFill>
                  <a:srgbClr val="000000"/>
                </a:solidFill>
                <a:effectLst/>
                <a:latin typeface="Montserrat" panose="00000500000000000000" pitchFamily="2" charset="0"/>
              </a:rPr>
              <a:t>mmonia (NH</a:t>
            </a:r>
            <a:r>
              <a:rPr lang="en-US" b="0" i="0" baseline="-25000" dirty="0">
                <a:solidFill>
                  <a:srgbClr val="000000"/>
                </a:solidFill>
                <a:effectLst/>
                <a:latin typeface="Montserrat" panose="00000500000000000000" pitchFamily="2" charset="0"/>
              </a:rPr>
              <a:t>3 </a:t>
            </a:r>
            <a:r>
              <a:rPr lang="en-US" b="0" i="0" dirty="0">
                <a:solidFill>
                  <a:srgbClr val="000000"/>
                </a:solidFill>
                <a:effectLst/>
                <a:latin typeface="Montserrat" panose="00000500000000000000" pitchFamily="2" charset="0"/>
              </a:rPr>
              <a:t>)                Stabilizes the solution</a:t>
            </a:r>
          </a:p>
          <a:p>
            <a:endParaRPr lang="en-US" b="0" i="0" dirty="0">
              <a:solidFill>
                <a:srgbClr val="000000"/>
              </a:solidFill>
              <a:effectLst/>
              <a:latin typeface="Montserrat" panose="00000500000000000000" pitchFamily="2" charset="0"/>
            </a:endParaRPr>
          </a:p>
          <a:p>
            <a:pPr marL="36900" indent="0">
              <a:buNone/>
            </a:pPr>
            <a:endParaRPr lang="en-US" dirty="0">
              <a:solidFill>
                <a:srgbClr val="000000"/>
              </a:solidFill>
              <a:latin typeface="Montserrat" panose="00000500000000000000" pitchFamily="2" charset="0"/>
            </a:endParaRPr>
          </a:p>
          <a:p>
            <a:pPr marL="36900" indent="0">
              <a:buNone/>
            </a:pPr>
            <a:r>
              <a:rPr lang="en-US" b="0" i="0" dirty="0">
                <a:solidFill>
                  <a:srgbClr val="000000"/>
                </a:solidFill>
                <a:effectLst/>
                <a:latin typeface="Montserrat" panose="00000500000000000000" pitchFamily="2" charset="0"/>
              </a:rPr>
              <a:t>The formation of silver compounds results in striking tooth structure color change.</a:t>
            </a:r>
            <a:endParaRPr lang="en-US" dirty="0"/>
          </a:p>
        </p:txBody>
      </p:sp>
      <p:cxnSp>
        <p:nvCxnSpPr>
          <p:cNvPr id="5" name="Straight Arrow Connector 4">
            <a:extLst>
              <a:ext uri="{FF2B5EF4-FFF2-40B4-BE49-F238E27FC236}">
                <a16:creationId xmlns:a16="http://schemas.microsoft.com/office/drawing/2014/main" id="{2A4EB06D-311C-2298-9480-4802B33F6E9B}"/>
              </a:ext>
            </a:extLst>
          </p:cNvPr>
          <p:cNvCxnSpPr>
            <a:cxnSpLocks/>
          </p:cNvCxnSpPr>
          <p:nvPr/>
        </p:nvCxnSpPr>
        <p:spPr>
          <a:xfrm>
            <a:off x="3356133" y="2359091"/>
            <a:ext cx="805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C7396B5-20FC-5E6A-8EB2-6F0080D58140}"/>
              </a:ext>
            </a:extLst>
          </p:cNvPr>
          <p:cNvCxnSpPr>
            <a:cxnSpLocks/>
          </p:cNvCxnSpPr>
          <p:nvPr/>
        </p:nvCxnSpPr>
        <p:spPr>
          <a:xfrm>
            <a:off x="3541151" y="2773312"/>
            <a:ext cx="8056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B515ABE-EFDF-FFB7-59EE-9612087E2E09}"/>
              </a:ext>
            </a:extLst>
          </p:cNvPr>
          <p:cNvCxnSpPr>
            <a:cxnSpLocks/>
          </p:cNvCxnSpPr>
          <p:nvPr/>
        </p:nvCxnSpPr>
        <p:spPr>
          <a:xfrm>
            <a:off x="3788538" y="3190471"/>
            <a:ext cx="649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4">
            <a:extLst>
              <a:ext uri="{FF2B5EF4-FFF2-40B4-BE49-F238E27FC236}">
                <a16:creationId xmlns:a16="http://schemas.microsoft.com/office/drawing/2014/main" id="{0A6FB22F-9374-07FC-4CA7-758049BB019B}"/>
              </a:ext>
            </a:extLst>
          </p:cNvPr>
          <p:cNvSpPr>
            <a:spLocks noChangeArrowheads="1"/>
          </p:cNvSpPr>
          <p:nvPr/>
        </p:nvSpPr>
        <p:spPr bwMode="auto">
          <a:xfrm>
            <a:off x="3854207" y="4126969"/>
            <a:ext cx="71809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a:p>
        </p:txBody>
      </p:sp>
      <p:grpSp>
        <p:nvGrpSpPr>
          <p:cNvPr id="11" name="Group 1">
            <a:extLst>
              <a:ext uri="{FF2B5EF4-FFF2-40B4-BE49-F238E27FC236}">
                <a16:creationId xmlns:a16="http://schemas.microsoft.com/office/drawing/2014/main" id="{5F5A99D4-052A-890C-933A-2C620AB9B928}"/>
              </a:ext>
            </a:extLst>
          </p:cNvPr>
          <p:cNvGrpSpPr>
            <a:grpSpLocks/>
          </p:cNvGrpSpPr>
          <p:nvPr/>
        </p:nvGrpSpPr>
        <p:grpSpPr bwMode="auto">
          <a:xfrm>
            <a:off x="4037012" y="5110318"/>
            <a:ext cx="4003747" cy="1307649"/>
            <a:chOff x="0" y="0"/>
            <a:chExt cx="10705" cy="4047"/>
          </a:xfrm>
        </p:grpSpPr>
        <p:pic>
          <p:nvPicPr>
            <p:cNvPr id="4099" name="Picture 3">
              <a:extLst>
                <a:ext uri="{FF2B5EF4-FFF2-40B4-BE49-F238E27FC236}">
                  <a16:creationId xmlns:a16="http://schemas.microsoft.com/office/drawing/2014/main" id="{44BAC1E9-33E8-62C1-E99C-3307882AB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
              <a:ext cx="10685" cy="40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606957F1-CA9C-5A25-EBE0-31E1A966B5E6}"/>
                </a:ext>
              </a:extLst>
            </p:cNvPr>
            <p:cNvSpPr>
              <a:spLocks noChangeArrowheads="1"/>
            </p:cNvSpPr>
            <p:nvPr/>
          </p:nvSpPr>
          <p:spPr bwMode="auto">
            <a:xfrm>
              <a:off x="5342" y="20"/>
              <a:ext cx="5343" cy="40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798128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7DD6-C9C9-4965-8DB6-420A9ABF3314}"/>
              </a:ext>
            </a:extLst>
          </p:cNvPr>
          <p:cNvSpPr>
            <a:spLocks noGrp="1"/>
          </p:cNvSpPr>
          <p:nvPr>
            <p:ph type="title"/>
          </p:nvPr>
        </p:nvSpPr>
        <p:spPr/>
        <p:txBody>
          <a:bodyPr/>
          <a:lstStyle/>
          <a:p>
            <a:r>
              <a:rPr lang="en-US" dirty="0"/>
              <a:t>Case Selection</a:t>
            </a:r>
          </a:p>
        </p:txBody>
      </p:sp>
      <p:sp>
        <p:nvSpPr>
          <p:cNvPr id="3" name="Content Placeholder 2">
            <a:extLst>
              <a:ext uri="{FF2B5EF4-FFF2-40B4-BE49-F238E27FC236}">
                <a16:creationId xmlns:a16="http://schemas.microsoft.com/office/drawing/2014/main" id="{DCE3610E-2C33-41BF-8A1C-53E476C12955}"/>
              </a:ext>
            </a:extLst>
          </p:cNvPr>
          <p:cNvSpPr>
            <a:spLocks noGrp="1"/>
          </p:cNvSpPr>
          <p:nvPr>
            <p:ph idx="1"/>
          </p:nvPr>
        </p:nvSpPr>
        <p:spPr/>
        <p:txBody>
          <a:bodyPr>
            <a:normAutofit fontScale="77500" lnSpcReduction="20000"/>
          </a:bodyPr>
          <a:lstStyle/>
          <a:p>
            <a:r>
              <a:rPr lang="en-US" dirty="0"/>
              <a:t>SDF may be helpful in managing caries among individuals who: </a:t>
            </a:r>
          </a:p>
          <a:p>
            <a:endParaRPr lang="en-US" dirty="0"/>
          </a:p>
          <a:p>
            <a:r>
              <a:rPr lang="en-US" dirty="0"/>
              <a:t>• Are at high caries risk and have active cavitated caries lesions in anterior or posterior teeth, whether coronal or root; </a:t>
            </a:r>
          </a:p>
          <a:p>
            <a:r>
              <a:rPr lang="en-US" dirty="0"/>
              <a:t>• Present with behavioral or medical management challenges and caries lesions; </a:t>
            </a:r>
          </a:p>
          <a:p>
            <a:r>
              <a:rPr lang="en-US" dirty="0"/>
              <a:t>• Have multiple caries lesions that may not all be treated in one visit; </a:t>
            </a:r>
          </a:p>
          <a:p>
            <a:r>
              <a:rPr lang="en-US" dirty="0"/>
              <a:t>• Have no access/limited access or difficulty accessing dental care</a:t>
            </a:r>
          </a:p>
          <a:p>
            <a:r>
              <a:rPr lang="en-US" dirty="0"/>
              <a:t>• No clinical signs of pulpal inflammation / spontaneous pain. </a:t>
            </a:r>
          </a:p>
          <a:p>
            <a:endParaRPr lang="en-US" dirty="0"/>
          </a:p>
          <a:p>
            <a:pPr marL="0" indent="0">
              <a:buNone/>
            </a:pPr>
            <a:r>
              <a:rPr lang="en-US" dirty="0"/>
              <a:t> </a:t>
            </a:r>
          </a:p>
        </p:txBody>
      </p:sp>
      <p:grpSp>
        <p:nvGrpSpPr>
          <p:cNvPr id="4" name="Group 2">
            <a:extLst>
              <a:ext uri="{FF2B5EF4-FFF2-40B4-BE49-F238E27FC236}">
                <a16:creationId xmlns:a16="http://schemas.microsoft.com/office/drawing/2014/main" id="{BD8E81E3-2FDA-FE74-19E1-A6FEE6CEDB88}"/>
              </a:ext>
            </a:extLst>
          </p:cNvPr>
          <p:cNvGrpSpPr>
            <a:grpSpLocks/>
          </p:cNvGrpSpPr>
          <p:nvPr/>
        </p:nvGrpSpPr>
        <p:grpSpPr bwMode="auto">
          <a:xfrm>
            <a:off x="1666560" y="5379887"/>
            <a:ext cx="1932385" cy="1250156"/>
            <a:chOff x="1311" y="216"/>
            <a:chExt cx="4056" cy="2625"/>
          </a:xfrm>
        </p:grpSpPr>
        <p:sp>
          <p:nvSpPr>
            <p:cNvPr id="5" name="Rectangle 3">
              <a:extLst>
                <a:ext uri="{FF2B5EF4-FFF2-40B4-BE49-F238E27FC236}">
                  <a16:creationId xmlns:a16="http://schemas.microsoft.com/office/drawing/2014/main" id="{208D0652-73A9-DC69-A360-4C58FE3D0019}"/>
                </a:ext>
              </a:extLst>
            </p:cNvPr>
            <p:cNvSpPr>
              <a:spLocks noChangeArrowheads="1"/>
            </p:cNvSpPr>
            <p:nvPr/>
          </p:nvSpPr>
          <p:spPr bwMode="auto">
            <a:xfrm>
              <a:off x="1315" y="2459"/>
              <a:ext cx="4046" cy="376"/>
            </a:xfrm>
            <a:prstGeom prst="rect">
              <a:avLst/>
            </a:prstGeom>
            <a:noFill/>
            <a:ln w="635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076" name="Picture 4">
              <a:extLst>
                <a:ext uri="{FF2B5EF4-FFF2-40B4-BE49-F238E27FC236}">
                  <a16:creationId xmlns:a16="http://schemas.microsoft.com/office/drawing/2014/main" id="{76B52F03-2D7A-DE16-6ED6-624BE0DC8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
              <a:ext cx="4047" cy="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995C304-DE25-DB67-2B2B-AEAD617E9B45}"/>
                </a:ext>
              </a:extLst>
            </p:cNvPr>
            <p:cNvSpPr>
              <a:spLocks noChangeArrowheads="1"/>
            </p:cNvSpPr>
            <p:nvPr/>
          </p:nvSpPr>
          <p:spPr bwMode="auto">
            <a:xfrm>
              <a:off x="1315" y="220"/>
              <a:ext cx="4047" cy="2230"/>
            </a:xfrm>
            <a:prstGeom prst="rect">
              <a:avLst/>
            </a:prstGeom>
            <a:noFill/>
            <a:ln w="5867">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Text Box 6">
              <a:extLst>
                <a:ext uri="{FF2B5EF4-FFF2-40B4-BE49-F238E27FC236}">
                  <a16:creationId xmlns:a16="http://schemas.microsoft.com/office/drawing/2014/main" id="{8FA474CB-15C6-EF6D-4396-9875612B28CE}"/>
                </a:ext>
              </a:extLst>
            </p:cNvPr>
            <p:cNvSpPr txBox="1">
              <a:spLocks noChangeArrowheads="1"/>
            </p:cNvSpPr>
            <p:nvPr/>
          </p:nvSpPr>
          <p:spPr bwMode="auto">
            <a:xfrm>
              <a:off x="1320" y="2464"/>
              <a:ext cx="403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ts val="347"/>
                </a:spcBef>
                <a:spcAft>
                  <a:spcPts val="600"/>
                </a:spcAft>
              </a:pPr>
              <a:r>
                <a:rPr lang="en-US" altLang="en-US" sz="600">
                  <a:solidFill>
                    <a:srgbClr val="231F20"/>
                  </a:solidFill>
                  <a:latin typeface="Trebuchet MS" panose="020B0603020202020204" pitchFamily="34" charset="0"/>
                </a:rPr>
                <a:t>Active cavitated caries lesions before application of SDF</a:t>
              </a:r>
              <a:endParaRPr lang="en-US" altLang="en-US" sz="1350">
                <a:latin typeface="Arial" panose="020B0604020202020204" pitchFamily="34" charset="0"/>
              </a:endParaRPr>
            </a:p>
          </p:txBody>
        </p:sp>
      </p:grpSp>
      <p:grpSp>
        <p:nvGrpSpPr>
          <p:cNvPr id="8" name="Group 7">
            <a:extLst>
              <a:ext uri="{FF2B5EF4-FFF2-40B4-BE49-F238E27FC236}">
                <a16:creationId xmlns:a16="http://schemas.microsoft.com/office/drawing/2014/main" id="{50F4606B-6233-9924-3B2C-5E9B90D11812}"/>
              </a:ext>
            </a:extLst>
          </p:cNvPr>
          <p:cNvGrpSpPr>
            <a:grpSpLocks/>
          </p:cNvGrpSpPr>
          <p:nvPr/>
        </p:nvGrpSpPr>
        <p:grpSpPr bwMode="auto">
          <a:xfrm>
            <a:off x="5454103" y="5318523"/>
            <a:ext cx="1997869" cy="1250156"/>
            <a:chOff x="6016" y="216"/>
            <a:chExt cx="4194" cy="2625"/>
          </a:xfrm>
        </p:grpSpPr>
        <p:sp>
          <p:nvSpPr>
            <p:cNvPr id="9" name="Rectangle 8">
              <a:extLst>
                <a:ext uri="{FF2B5EF4-FFF2-40B4-BE49-F238E27FC236}">
                  <a16:creationId xmlns:a16="http://schemas.microsoft.com/office/drawing/2014/main" id="{FF4DF375-39F3-55DA-BCB1-D9E656938FE1}"/>
                </a:ext>
              </a:extLst>
            </p:cNvPr>
            <p:cNvSpPr>
              <a:spLocks noChangeArrowheads="1"/>
            </p:cNvSpPr>
            <p:nvPr/>
          </p:nvSpPr>
          <p:spPr bwMode="auto">
            <a:xfrm>
              <a:off x="6021" y="2459"/>
              <a:ext cx="4184" cy="376"/>
            </a:xfrm>
            <a:prstGeom prst="rect">
              <a:avLst/>
            </a:prstGeom>
            <a:noFill/>
            <a:ln w="6350">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3081" name="Picture 9">
              <a:extLst>
                <a:ext uri="{FF2B5EF4-FFF2-40B4-BE49-F238E27FC236}">
                  <a16:creationId xmlns:a16="http://schemas.microsoft.com/office/drawing/2014/main" id="{28AEEF90-9ED2-8DBF-CB9E-77EACE61F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 y="221"/>
              <a:ext cx="4182" cy="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a:extLst>
                <a:ext uri="{FF2B5EF4-FFF2-40B4-BE49-F238E27FC236}">
                  <a16:creationId xmlns:a16="http://schemas.microsoft.com/office/drawing/2014/main" id="{31306DDC-8C73-9F33-354E-F60BFC9B0ACE}"/>
                </a:ext>
              </a:extLst>
            </p:cNvPr>
            <p:cNvSpPr>
              <a:spLocks noChangeArrowheads="1"/>
            </p:cNvSpPr>
            <p:nvPr/>
          </p:nvSpPr>
          <p:spPr bwMode="auto">
            <a:xfrm>
              <a:off x="6022" y="221"/>
              <a:ext cx="4182" cy="2227"/>
            </a:xfrm>
            <a:prstGeom prst="rect">
              <a:avLst/>
            </a:prstGeom>
            <a:noFill/>
            <a:ln w="7353">
              <a:solidFill>
                <a:srgbClr val="231F2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Text Box 11">
              <a:extLst>
                <a:ext uri="{FF2B5EF4-FFF2-40B4-BE49-F238E27FC236}">
                  <a16:creationId xmlns:a16="http://schemas.microsoft.com/office/drawing/2014/main" id="{CB633028-5593-3112-6E97-9E8E32645072}"/>
                </a:ext>
              </a:extLst>
            </p:cNvPr>
            <p:cNvSpPr txBox="1">
              <a:spLocks noChangeArrowheads="1"/>
            </p:cNvSpPr>
            <p:nvPr/>
          </p:nvSpPr>
          <p:spPr bwMode="auto">
            <a:xfrm>
              <a:off x="6027" y="2464"/>
              <a:ext cx="417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85800" eaLnBrk="0" fontAlgn="base" hangingPunct="0">
                <a:spcBef>
                  <a:spcPts val="347"/>
                </a:spcBef>
                <a:spcAft>
                  <a:spcPts val="600"/>
                </a:spcAft>
              </a:pPr>
              <a:r>
                <a:rPr lang="en-US" altLang="en-US" sz="600">
                  <a:solidFill>
                    <a:srgbClr val="231F20"/>
                  </a:solidFill>
                  <a:latin typeface="Trebuchet MS" panose="020B0603020202020204" pitchFamily="34" charset="0"/>
                </a:rPr>
                <a:t>SDF-treated lesions with temporary gingival staining</a:t>
              </a:r>
              <a:endParaRPr lang="en-US" altLang="en-US" sz="1350">
                <a:latin typeface="Arial" panose="020B0604020202020204" pitchFamily="34" charset="0"/>
              </a:endParaRPr>
            </a:p>
          </p:txBody>
        </p:sp>
      </p:grpSp>
    </p:spTree>
    <p:extLst>
      <p:ext uri="{BB962C8B-B14F-4D97-AF65-F5344CB8AC3E}">
        <p14:creationId xmlns:p14="http://schemas.microsoft.com/office/powerpoint/2010/main" val="4114232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3A83-340F-4490-9CC3-3F9BE77D0771}"/>
              </a:ext>
            </a:extLst>
          </p:cNvPr>
          <p:cNvSpPr>
            <a:spLocks noGrp="1"/>
          </p:cNvSpPr>
          <p:nvPr>
            <p:ph type="title"/>
          </p:nvPr>
        </p:nvSpPr>
        <p:spPr/>
        <p:txBody>
          <a:bodyPr/>
          <a:lstStyle/>
          <a:p>
            <a:r>
              <a:rPr lang="en-US" dirty="0"/>
              <a:t>Consent</a:t>
            </a:r>
          </a:p>
        </p:txBody>
      </p:sp>
      <p:sp>
        <p:nvSpPr>
          <p:cNvPr id="3" name="Content Placeholder 2">
            <a:extLst>
              <a:ext uri="{FF2B5EF4-FFF2-40B4-BE49-F238E27FC236}">
                <a16:creationId xmlns:a16="http://schemas.microsoft.com/office/drawing/2014/main" id="{1D763D23-8DF2-474B-8D5C-98D652E0CAF6}"/>
              </a:ext>
            </a:extLst>
          </p:cNvPr>
          <p:cNvSpPr>
            <a:spLocks noGrp="1"/>
          </p:cNvSpPr>
          <p:nvPr>
            <p:ph idx="1"/>
          </p:nvPr>
        </p:nvSpPr>
        <p:spPr/>
        <p:txBody>
          <a:bodyPr/>
          <a:lstStyle/>
          <a:p>
            <a:pPr marL="36900" indent="0">
              <a:buNone/>
            </a:pPr>
            <a:r>
              <a:rPr lang="en-US" dirty="0"/>
              <a:t>Clinic staff must explain the benefits of SDF vs. traditional restorative or surgical approaches (fillings, crowns, extractions, etc.).</a:t>
            </a:r>
          </a:p>
          <a:p>
            <a:pPr marL="36900" indent="0">
              <a:buNone/>
            </a:pPr>
            <a:r>
              <a:rPr lang="en-US" dirty="0"/>
              <a:t> • Informed consent is recommended, particularly highlighting the expected staining of treated caries lesions, skin and clothes, and the need for reapplication to sustain the arrest of caries.</a:t>
            </a:r>
          </a:p>
          <a:p>
            <a:pPr marL="36900" indent="0">
              <a:buNone/>
            </a:pPr>
            <a:r>
              <a:rPr lang="en-US" dirty="0"/>
              <a:t> • Complete the SDF Consent Form</a:t>
            </a:r>
          </a:p>
          <a:p>
            <a:endParaRPr lang="en-US" dirty="0"/>
          </a:p>
          <a:p>
            <a:endParaRPr lang="en-US" dirty="0"/>
          </a:p>
          <a:p>
            <a:endParaRPr lang="en-US" dirty="0"/>
          </a:p>
          <a:p>
            <a:endParaRPr lang="en-US" dirty="0"/>
          </a:p>
        </p:txBody>
      </p:sp>
      <p:grpSp>
        <p:nvGrpSpPr>
          <p:cNvPr id="7" name="Group 2">
            <a:extLst>
              <a:ext uri="{FF2B5EF4-FFF2-40B4-BE49-F238E27FC236}">
                <a16:creationId xmlns:a16="http://schemas.microsoft.com/office/drawing/2014/main" id="{54C69376-C5F4-199D-8676-61C4BC11E72D}"/>
              </a:ext>
            </a:extLst>
          </p:cNvPr>
          <p:cNvGrpSpPr>
            <a:grpSpLocks/>
          </p:cNvGrpSpPr>
          <p:nvPr/>
        </p:nvGrpSpPr>
        <p:grpSpPr bwMode="auto">
          <a:xfrm>
            <a:off x="2628639" y="5098885"/>
            <a:ext cx="4240551" cy="1386122"/>
            <a:chOff x="4657" y="263"/>
            <a:chExt cx="6840" cy="1978"/>
          </a:xfrm>
        </p:grpSpPr>
        <p:pic>
          <p:nvPicPr>
            <p:cNvPr id="8" name="Picture 3">
              <a:extLst>
                <a:ext uri="{FF2B5EF4-FFF2-40B4-BE49-F238E27FC236}">
                  <a16:creationId xmlns:a16="http://schemas.microsoft.com/office/drawing/2014/main" id="{13722D3A-53A4-DE36-A5F6-69619A2BC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 y="263"/>
              <a:ext cx="3362"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775BA957-F0BC-0A4C-C6C3-7378152D3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 y="263"/>
              <a:ext cx="3420" cy="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36472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3C29-34C2-4E63-9982-77B2DEAE6033}"/>
              </a:ext>
            </a:extLst>
          </p:cNvPr>
          <p:cNvSpPr>
            <a:spLocks noGrp="1"/>
          </p:cNvSpPr>
          <p:nvPr>
            <p:ph type="title"/>
          </p:nvPr>
        </p:nvSpPr>
        <p:spPr/>
        <p:txBody>
          <a:bodyPr>
            <a:normAutofit fontScale="90000"/>
          </a:bodyPr>
          <a:lstStyle/>
          <a:p>
            <a:r>
              <a:rPr lang="en-US" dirty="0"/>
              <a:t>Clinical Steps for the Application of Silver Diamine Fluoride</a:t>
            </a:r>
          </a:p>
        </p:txBody>
      </p:sp>
      <p:sp>
        <p:nvSpPr>
          <p:cNvPr id="3" name="Content Placeholder 2">
            <a:extLst>
              <a:ext uri="{FF2B5EF4-FFF2-40B4-BE49-F238E27FC236}">
                <a16:creationId xmlns:a16="http://schemas.microsoft.com/office/drawing/2014/main" id="{2E829150-361A-4743-BEA0-9D6F4D55B9F7}"/>
              </a:ext>
            </a:extLst>
          </p:cNvPr>
          <p:cNvSpPr>
            <a:spLocks noGrp="1"/>
          </p:cNvSpPr>
          <p:nvPr>
            <p:ph idx="1"/>
          </p:nvPr>
        </p:nvSpPr>
        <p:spPr>
          <a:xfrm>
            <a:off x="510836" y="2684782"/>
            <a:ext cx="4732713" cy="3246120"/>
          </a:xfrm>
        </p:spPr>
        <p:txBody>
          <a:bodyPr>
            <a:normAutofit fontScale="25000" lnSpcReduction="20000"/>
          </a:bodyPr>
          <a:lstStyle/>
          <a:p>
            <a:pPr marL="0" indent="0">
              <a:buNone/>
            </a:pPr>
            <a:r>
              <a:rPr lang="en-US" sz="6400" dirty="0">
                <a:latin typeface="Times New Roman" panose="02020603050405020304" pitchFamily="18" charset="0"/>
                <a:cs typeface="Times New Roman" panose="02020603050405020304" pitchFamily="18" charset="0"/>
              </a:rPr>
              <a:t>1. Apply a protective coating of petroleum jelly (i.e. Vaseline) to the lips and skin</a:t>
            </a:r>
          </a:p>
          <a:p>
            <a:pPr marL="0" indent="0">
              <a:buNone/>
            </a:pPr>
            <a:r>
              <a:rPr lang="en-US" sz="6400" dirty="0">
                <a:latin typeface="Times New Roman" panose="02020603050405020304" pitchFamily="18" charset="0"/>
                <a:cs typeface="Times New Roman" panose="02020603050405020304" pitchFamily="18" charset="0"/>
              </a:rPr>
              <a:t>2. Excavate gross decayed dentin to allow better SDF contact with the denatured dentin. </a:t>
            </a:r>
          </a:p>
          <a:p>
            <a:pPr marL="0" indent="0">
              <a:buNone/>
            </a:pPr>
            <a:r>
              <a:rPr lang="en-US" sz="6400" dirty="0">
                <a:latin typeface="Times New Roman" panose="02020603050405020304" pitchFamily="18" charset="0"/>
                <a:cs typeface="Times New Roman" panose="02020603050405020304" pitchFamily="18" charset="0"/>
              </a:rPr>
              <a:t>3. Isolate and dry the caries lesions</a:t>
            </a:r>
          </a:p>
          <a:p>
            <a:pPr marL="0" indent="0">
              <a:buNone/>
            </a:pPr>
            <a:r>
              <a:rPr lang="en-US" sz="6400" u="sng" dirty="0">
                <a:latin typeface="Times New Roman" panose="02020603050405020304" pitchFamily="18" charset="0"/>
                <a:cs typeface="Times New Roman" panose="02020603050405020304" pitchFamily="18" charset="0"/>
              </a:rPr>
              <a:t>One drop of SDF is generally sufficient to treat 4 or 5 lesions.</a:t>
            </a:r>
            <a:endParaRPr lang="en-US" sz="6400" dirty="0">
              <a:latin typeface="Times New Roman" panose="02020603050405020304" pitchFamily="18" charset="0"/>
              <a:cs typeface="Times New Roman" panose="02020603050405020304" pitchFamily="18" charset="0"/>
            </a:endParaRPr>
          </a:p>
          <a:p>
            <a:pPr marL="0" indent="0">
              <a:buNone/>
            </a:pPr>
            <a:r>
              <a:rPr lang="en-US" sz="6400" dirty="0">
                <a:latin typeface="Times New Roman" panose="02020603050405020304" pitchFamily="18" charset="0"/>
                <a:cs typeface="Times New Roman" panose="02020603050405020304" pitchFamily="18" charset="0"/>
              </a:rPr>
              <a:t>4. With the micro-brush apply the SDF directly to the caries lesion to be treated and leave it there for a minimum of 1 minute. </a:t>
            </a:r>
          </a:p>
          <a:p>
            <a:pPr marL="0" indent="0">
              <a:buNone/>
            </a:pPr>
            <a:r>
              <a:rPr lang="en-US" sz="6400" dirty="0">
                <a:latin typeface="Times New Roman" panose="02020603050405020304" pitchFamily="18" charset="0"/>
                <a:cs typeface="Times New Roman" panose="02020603050405020304" pitchFamily="18" charset="0"/>
              </a:rPr>
              <a:t>5. 5% sodium fluoride varnish to be applied to the entire dentition, including the SDF-treated area(s) as an additional preventive step.</a:t>
            </a:r>
          </a:p>
          <a:p>
            <a:pPr marL="0" indent="0">
              <a:buNone/>
            </a:pPr>
            <a:endParaRPr lang="en-US" dirty="0"/>
          </a:p>
        </p:txBody>
      </p:sp>
      <p:pic>
        <p:nvPicPr>
          <p:cNvPr id="4" name="Picture 3" descr="A picture containing person, indoor, baby&#10;&#10;Description automatically generated">
            <a:extLst>
              <a:ext uri="{FF2B5EF4-FFF2-40B4-BE49-F238E27FC236}">
                <a16:creationId xmlns:a16="http://schemas.microsoft.com/office/drawing/2014/main" id="{24E51A95-762C-8C5F-FB68-FE4FB8D56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885" y="3076799"/>
            <a:ext cx="2644570" cy="2027464"/>
          </a:xfrm>
          <a:prstGeom prst="rect">
            <a:avLst/>
          </a:prstGeom>
          <a:ln>
            <a:solidFill>
              <a:schemeClr val="tx1"/>
            </a:solidFill>
          </a:ln>
        </p:spPr>
      </p:pic>
    </p:spTree>
    <p:extLst>
      <p:ext uri="{BB962C8B-B14F-4D97-AF65-F5344CB8AC3E}">
        <p14:creationId xmlns:p14="http://schemas.microsoft.com/office/powerpoint/2010/main" val="4243618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866F-C137-4B3A-A75C-AE7741EC8389}"/>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3B43CA06-E3B5-45DC-BBAC-E67CC75E5F3F}"/>
              </a:ext>
            </a:extLst>
          </p:cNvPr>
          <p:cNvSpPr>
            <a:spLocks noGrp="1"/>
          </p:cNvSpPr>
          <p:nvPr>
            <p:ph idx="1"/>
          </p:nvPr>
        </p:nvSpPr>
        <p:spPr/>
        <p:txBody>
          <a:bodyPr>
            <a:normAutofit fontScale="92500" lnSpcReduction="10000"/>
          </a:bodyPr>
          <a:lstStyle/>
          <a:p>
            <a:r>
              <a:rPr lang="en-US" dirty="0"/>
              <a:t>SDF has been shown to arrest dental caries lesions anywhere from 47% to 90% following one application, depending on size of the cavity and the tooth location. </a:t>
            </a:r>
          </a:p>
          <a:p>
            <a:r>
              <a:rPr lang="en-US" dirty="0"/>
              <a:t>Anterior teeth have higher rates of arrest than posterior teeth.</a:t>
            </a:r>
          </a:p>
          <a:p>
            <a:r>
              <a:rPr lang="en-US" dirty="0"/>
              <a:t>Therefore, follow-up for evaluation of caries arrest is advisable at 2-4 weeks after initial treatment </a:t>
            </a:r>
          </a:p>
          <a:p>
            <a:r>
              <a:rPr lang="en-US" dirty="0"/>
              <a:t>American Dental Association is now recommending SDF twice a year for cavitated caries lesions on coronal surfaces in primary and permanent teeth</a:t>
            </a:r>
          </a:p>
          <a:p>
            <a:r>
              <a:rPr lang="en-US" dirty="0"/>
              <a:t>Caries lesions can be restored after treatment with SDF, to restore form, function, and esthetics. </a:t>
            </a:r>
          </a:p>
          <a:p>
            <a:endParaRPr lang="en-US" dirty="0"/>
          </a:p>
        </p:txBody>
      </p:sp>
      <p:grpSp>
        <p:nvGrpSpPr>
          <p:cNvPr id="4" name="Group 2">
            <a:extLst>
              <a:ext uri="{FF2B5EF4-FFF2-40B4-BE49-F238E27FC236}">
                <a16:creationId xmlns:a16="http://schemas.microsoft.com/office/drawing/2014/main" id="{D84AD6BE-7B4D-61AD-AD41-396EDD8AF5BD}"/>
              </a:ext>
            </a:extLst>
          </p:cNvPr>
          <p:cNvGrpSpPr>
            <a:grpSpLocks/>
          </p:cNvGrpSpPr>
          <p:nvPr/>
        </p:nvGrpSpPr>
        <p:grpSpPr bwMode="auto">
          <a:xfrm>
            <a:off x="5471909" y="998930"/>
            <a:ext cx="3114307" cy="1276066"/>
            <a:chOff x="720" y="-433"/>
            <a:chExt cx="7748" cy="4592"/>
          </a:xfrm>
        </p:grpSpPr>
        <p:pic>
          <p:nvPicPr>
            <p:cNvPr id="2051" name="Picture 3">
              <a:extLst>
                <a:ext uri="{FF2B5EF4-FFF2-40B4-BE49-F238E27FC236}">
                  <a16:creationId xmlns:a16="http://schemas.microsoft.com/office/drawing/2014/main" id="{D1C7DD44-FDE3-A4AC-E4AC-787BC58FF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 y="-408"/>
              <a:ext cx="3917" cy="45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3475DB5-784C-53D2-FCED-DABCF0CB1C08}"/>
                </a:ext>
              </a:extLst>
            </p:cNvPr>
            <p:cNvSpPr>
              <a:spLocks noChangeArrowheads="1"/>
            </p:cNvSpPr>
            <p:nvPr/>
          </p:nvSpPr>
          <p:spPr bwMode="auto">
            <a:xfrm>
              <a:off x="745" y="-408"/>
              <a:ext cx="3917" cy="4541"/>
            </a:xfrm>
            <a:prstGeom prst="rect">
              <a:avLst/>
            </a:prstGeom>
            <a:noFill/>
            <a:ln w="325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2053" name="Picture 5">
              <a:extLst>
                <a:ext uri="{FF2B5EF4-FFF2-40B4-BE49-F238E27FC236}">
                  <a16:creationId xmlns:a16="http://schemas.microsoft.com/office/drawing/2014/main" id="{91082F26-1624-B643-8045-B285D84F8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 y="-408"/>
              <a:ext cx="3780" cy="45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D35EEF15-9965-AF05-6A91-0C62C22A5552}"/>
                </a:ext>
              </a:extLst>
            </p:cNvPr>
            <p:cNvSpPr>
              <a:spLocks noChangeArrowheads="1"/>
            </p:cNvSpPr>
            <p:nvPr/>
          </p:nvSpPr>
          <p:spPr bwMode="auto">
            <a:xfrm>
              <a:off x="4661" y="-408"/>
              <a:ext cx="3780" cy="4541"/>
            </a:xfrm>
            <a:prstGeom prst="rect">
              <a:avLst/>
            </a:prstGeom>
            <a:noFill/>
            <a:ln w="325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516383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602"/>
            <a:ext cx="8229600" cy="2555568"/>
          </a:xfrm>
        </p:spPr>
        <p:txBody>
          <a:bodyPr>
            <a:normAutofit fontScale="90000"/>
          </a:bodyPr>
          <a:lstStyle/>
          <a:p>
            <a:pPr eaLnBrk="1" hangingPunct="1"/>
            <a:br>
              <a:rPr lang="en-US" b="1">
                <a:latin typeface="Times New Roman" charset="0"/>
                <a:ea typeface="MS PGothic" charset="0"/>
              </a:rPr>
            </a:br>
            <a:br>
              <a:rPr lang="en-US" b="1">
                <a:latin typeface="Times New Roman" charset="0"/>
                <a:ea typeface="MS PGothic" charset="0"/>
              </a:rPr>
            </a:br>
            <a:br>
              <a:rPr lang="en-US" b="1">
                <a:latin typeface="Times New Roman" charset="0"/>
                <a:ea typeface="MS PGothic" charset="0"/>
              </a:rPr>
            </a:br>
            <a:br>
              <a:rPr lang="en-US" b="1">
                <a:latin typeface="Times New Roman" charset="0"/>
                <a:ea typeface="MS PGothic" charset="0"/>
              </a:rPr>
            </a:br>
            <a:br>
              <a:rPr lang="en-US" b="1">
                <a:latin typeface="Times New Roman" charset="0"/>
                <a:ea typeface="MS PGothic" charset="0"/>
              </a:rPr>
            </a:br>
            <a:br>
              <a:rPr lang="en-US" b="1">
                <a:latin typeface="Times New Roman" charset="0"/>
                <a:ea typeface="MS PGothic" charset="0"/>
              </a:rPr>
            </a:br>
            <a:br>
              <a:rPr lang="en-US" b="1">
                <a:latin typeface="Times New Roman" charset="0"/>
                <a:ea typeface="MS PGothic" charset="0"/>
              </a:rPr>
            </a:br>
            <a:endParaRPr lang="en-US" sz="2700" b="1">
              <a:latin typeface="Times New Roman" charset="0"/>
              <a:ea typeface="MS PGothic" charset="0"/>
            </a:endParaRPr>
          </a:p>
        </p:txBody>
      </p:sp>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Child-Makes-Funny-Expression-On-Bea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59" y="2377136"/>
            <a:ext cx="4005073" cy="4140832"/>
          </a:xfrm>
          <a:prstGeom prst="rect">
            <a:avLst/>
          </a:prstGeom>
        </p:spPr>
      </p:pic>
    </p:spTree>
    <p:extLst>
      <p:ext uri="{BB962C8B-B14F-4D97-AF65-F5344CB8AC3E}">
        <p14:creationId xmlns:p14="http://schemas.microsoft.com/office/powerpoint/2010/main" val="1243369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1476"/>
            <a:ext cx="8229600" cy="1143000"/>
          </a:xfrm>
        </p:spPr>
        <p:txBody>
          <a:bodyPr>
            <a:normAutofit fontScale="90000"/>
          </a:bodyPr>
          <a:lstStyle/>
          <a:p>
            <a:r>
              <a:rPr lang="en-US"/>
              <a:t>Questions????</a:t>
            </a:r>
            <a:br>
              <a:rPr lang="en-US"/>
            </a:br>
            <a:br>
              <a:rPr lang="en-US"/>
            </a:br>
            <a:br>
              <a:rPr lang="en-US"/>
            </a:br>
            <a:br>
              <a:rPr lang="en-US"/>
            </a:br>
            <a:br>
              <a:rPr lang="en-US"/>
            </a:br>
            <a:br>
              <a:rPr lang="en-US"/>
            </a:br>
            <a:br>
              <a:rPr lang="en-US"/>
            </a:br>
            <a:br>
              <a:rPr lang="en-US"/>
            </a:br>
            <a:r>
              <a:rPr lang="en-US"/>
              <a:t>THANK YOU </a:t>
            </a:r>
            <a:r>
              <a:rPr lang="en-US">
                <a:sym typeface="Wingdings"/>
              </a:rPr>
              <a:t></a:t>
            </a:r>
            <a:endParaRPr lang="en-US"/>
          </a:p>
        </p:txBody>
      </p:sp>
      <p:sp>
        <p:nvSpPr>
          <p:cNvPr id="3" name="Footer Placeholder 2">
            <a:extLst>
              <a:ext uri="{FF2B5EF4-FFF2-40B4-BE49-F238E27FC236}">
                <a16:creationId xmlns:a16="http://schemas.microsoft.com/office/drawing/2014/main" id="{8391F6D8-51B8-4715-9A01-97F0A94C66E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44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charset="0"/>
                <a:ea typeface="MS PGothic" charset="0"/>
              </a:rPr>
              <a:t>Amalgam</a:t>
            </a:r>
            <a:endParaRPr lang="en-US" b="1">
              <a:latin typeface="Times New Roman"/>
              <a:cs typeface="Times New Roman"/>
            </a:endParaRPr>
          </a:p>
        </p:txBody>
      </p:sp>
      <p:pic>
        <p:nvPicPr>
          <p:cNvPr id="4" name="Picture 5" descr="27"/>
          <p:cNvPicPr>
            <a:picLocks noChangeAspect="1" noChangeArrowheads="1"/>
          </p:cNvPicPr>
          <p:nvPr/>
        </p:nvPicPr>
        <p:blipFill>
          <a:blip r:embed="rId2">
            <a:extLst>
              <a:ext uri="{28A0092B-C50C-407E-A947-70E740481C1C}">
                <a14:useLocalDpi xmlns:a14="http://schemas.microsoft.com/office/drawing/2010/main" val="0"/>
              </a:ext>
            </a:extLst>
          </a:blip>
          <a:srcRect b="1376"/>
          <a:stretch>
            <a:fillRect/>
          </a:stretch>
        </p:blipFill>
        <p:spPr bwMode="auto">
          <a:xfrm>
            <a:off x="1897952" y="2302935"/>
            <a:ext cx="5510379" cy="3132666"/>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248400"/>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84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685800" y="457200"/>
            <a:ext cx="7772400" cy="1219200"/>
          </a:xfrm>
          <a:effectLst>
            <a:outerShdw blurRad="63500" dist="35921" dir="2700000" algn="ctr" rotWithShape="0">
              <a:srgbClr val="000000">
                <a:alpha val="74997"/>
              </a:srgbClr>
            </a:outerShdw>
          </a:effectLst>
        </p:spPr>
        <p:txBody>
          <a:bodyPr>
            <a:normAutofit/>
          </a:bodyPr>
          <a:lstStyle/>
          <a:p>
            <a:pPr eaLnBrk="1" hangingPunct="1"/>
            <a:r>
              <a:rPr lang="en-US" b="1">
                <a:latin typeface="Times New Roman" charset="0"/>
                <a:ea typeface="MS PGothic" charset="0"/>
              </a:rPr>
              <a:t>General Considerations in Amalgam Cavity Preparation</a:t>
            </a:r>
          </a:p>
        </p:txBody>
      </p:sp>
      <p:sp>
        <p:nvSpPr>
          <p:cNvPr id="7171" name="Rectangle 1027"/>
          <p:cNvSpPr>
            <a:spLocks noGrp="1" noChangeArrowheads="1"/>
          </p:cNvSpPr>
          <p:nvPr>
            <p:ph idx="1"/>
          </p:nvPr>
        </p:nvSpPr>
        <p:spPr>
          <a:xfrm>
            <a:off x="313274" y="2098675"/>
            <a:ext cx="6256859" cy="4454525"/>
          </a:xfrm>
        </p:spPr>
        <p:txBody>
          <a:bodyPr>
            <a:normAutofit/>
          </a:bodyPr>
          <a:lstStyle/>
          <a:p>
            <a:pPr marL="609600" indent="-609600" eaLnBrk="1" hangingPunct="1">
              <a:defRPr/>
            </a:pPr>
            <a:r>
              <a:rPr lang="en-US" sz="2200" dirty="0">
                <a:latin typeface="Times New Roman"/>
                <a:cs typeface="Times New Roman"/>
              </a:rPr>
              <a:t>All preps should have:</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a:buFontTx/>
              <a:buAutoNum type="arabicPeriod"/>
              <a:defRPr/>
            </a:pPr>
            <a:r>
              <a:rPr lang="en-US" sz="2200" dirty="0">
                <a:latin typeface="Times New Roman"/>
                <a:cs typeface="Times New Roman"/>
              </a:rPr>
              <a:t>Slightly rounded line angles </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85570" lvl="3" indent="-215900">
              <a:buFont typeface="Arial"/>
              <a:buChar char="•"/>
              <a:defRPr/>
            </a:pPr>
            <a:r>
              <a:rPr lang="en-US" sz="2200" dirty="0">
                <a:latin typeface="Times New Roman"/>
                <a:cs typeface="Times New Roman"/>
              </a:rPr>
              <a:t>Accounts for bulk of amalgam restoration</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85570" lvl="3" indent="-215900">
              <a:buFont typeface="Arial"/>
              <a:buChar char="•"/>
              <a:defRPr/>
            </a:pPr>
            <a:r>
              <a:rPr lang="en-US" sz="2200" dirty="0">
                <a:latin typeface="Times New Roman"/>
                <a:cs typeface="Times New Roman"/>
              </a:rPr>
              <a:t>For the strength of restorative material</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85570" lvl="3" indent="-215900">
              <a:buFont typeface="Arial"/>
              <a:buChar char="•"/>
              <a:defRPr/>
            </a:pPr>
            <a:r>
              <a:rPr lang="en-US" sz="2200" dirty="0">
                <a:latin typeface="Times New Roman"/>
                <a:cs typeface="Times New Roman"/>
              </a:rPr>
              <a:t>conserves tooth structure</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buFontTx/>
              <a:buAutoNum type="arabicPeriod"/>
              <a:defRPr/>
            </a:pPr>
            <a:r>
              <a:rPr lang="en-US" sz="2200" dirty="0">
                <a:latin typeface="Times New Roman"/>
                <a:cs typeface="Times New Roman"/>
              </a:rPr>
              <a:t>Sharp </a:t>
            </a:r>
            <a:r>
              <a:rPr lang="en-US" sz="2200" dirty="0" err="1">
                <a:latin typeface="Times New Roman"/>
                <a:cs typeface="Times New Roman"/>
              </a:rPr>
              <a:t>cavo</a:t>
            </a:r>
            <a:r>
              <a:rPr lang="en-US" sz="2200" dirty="0">
                <a:latin typeface="Times New Roman"/>
                <a:cs typeface="Times New Roman"/>
              </a:rPr>
              <a:t>-surface angle with lateral walls, parallel to external surfaces.</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buFontTx/>
              <a:buAutoNum type="arabicPeriod"/>
              <a:defRPr/>
            </a:pPr>
            <a:r>
              <a:rPr lang="en-US" sz="2200" dirty="0">
                <a:latin typeface="Times New Roman"/>
                <a:cs typeface="Times New Roman"/>
              </a:rPr>
              <a:t>Slightly rounded pulpal floor</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cs typeface="Times New Roman"/>
            </a:endParaRPr>
          </a:p>
          <a:p>
            <a:pPr marL="1371600" lvl="2" indent="-457200" eaLnBrk="1" hangingPunct="1">
              <a:buFontTx/>
              <a:buNone/>
              <a:defRPr/>
            </a:pP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pic>
        <p:nvPicPr>
          <p:cNvPr id="2" name="Picture 1" descr="Screen Shot 2018-10-18 at 12.13.4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195" y="3754695"/>
            <a:ext cx="2578488" cy="2438400"/>
          </a:xfrm>
          <a:prstGeom prst="rect">
            <a:avLst/>
          </a:prstGeom>
          <a:ln>
            <a:solidFill>
              <a:schemeClr val="bg1"/>
            </a:solidFill>
          </a:ln>
        </p:spPr>
      </p:pic>
      <p:pic>
        <p:nvPicPr>
          <p:cNvPr id="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65333"/>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82266"/>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210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Cavity Preparations</a:t>
            </a:r>
          </a:p>
        </p:txBody>
      </p:sp>
      <p:sp>
        <p:nvSpPr>
          <p:cNvPr id="9219" name="Rectangle 3"/>
          <p:cNvSpPr>
            <a:spLocks noGrp="1" noChangeArrowheads="1"/>
          </p:cNvSpPr>
          <p:nvPr>
            <p:ph idx="1"/>
          </p:nvPr>
        </p:nvSpPr>
        <p:spPr>
          <a:xfrm>
            <a:off x="474116" y="1959733"/>
            <a:ext cx="7772400" cy="2473325"/>
          </a:xfrm>
        </p:spPr>
        <p:txBody>
          <a:bodyPr/>
          <a:lstStyle/>
          <a:p>
            <a:pPr indent="-305435" eaLnBrk="1" hangingPunct="1"/>
            <a:r>
              <a:rPr lang="en-US" sz="2200" dirty="0">
                <a:latin typeface="Times New Roman"/>
                <a:ea typeface="MS PGothic"/>
                <a:cs typeface="Times New Roman"/>
              </a:rPr>
              <a:t>Class I</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457200" lvl="1" indent="0">
              <a:buNone/>
            </a:pPr>
            <a:r>
              <a:rPr lang="en-US" sz="2200" dirty="0">
                <a:latin typeface="Times New Roman"/>
                <a:ea typeface="MS PGothic"/>
                <a:cs typeface="Times New Roman"/>
              </a:rPr>
              <a:t>1. Anesthesia and Rubber Dam</a:t>
            </a:r>
            <a:r>
              <a:rPr lang="en-US" dirty="0">
                <a:latin typeface="Times New Roman"/>
                <a:ea typeface="MS PGothic"/>
                <a:cs typeface="Times New Roman"/>
              </a:rPr>
              <a:t> </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a:endParaRPr>
          </a:p>
          <a:p>
            <a:pPr marL="1025525" lvl="2" indent="-215900" eaLnBrk="1" hangingPunct="1"/>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p:txBody>
      </p:sp>
      <p:pic>
        <p:nvPicPr>
          <p:cNvPr id="5" name="Picture 5" descr="8A rubber da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6851" y="3234267"/>
            <a:ext cx="2700865" cy="2700865"/>
          </a:xfrm>
          <a:prstGeom prst="rect">
            <a:avLst/>
          </a:prstGeom>
          <a:noFill/>
          <a:ln>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4445017" y="2856489"/>
            <a:ext cx="422486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r>
              <a:rPr lang="en-US" sz="2400" b="1" dirty="0">
                <a:latin typeface="Times New Roman"/>
                <a:ea typeface="MS PGothic"/>
              </a:rPr>
              <a:t>8A Rubber Dam Clamp</a:t>
            </a:r>
          </a:p>
        </p:txBody>
      </p:sp>
      <p:pic>
        <p:nvPicPr>
          <p:cNvPr id="2" name="Picture 1" descr="978-0-323-08546-5_02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24" y="3556007"/>
            <a:ext cx="4339166" cy="1388533"/>
          </a:xfrm>
          <a:prstGeom prst="rect">
            <a:avLst/>
          </a:prstGeom>
          <a:ln>
            <a:solidFill>
              <a:schemeClr val="bg1"/>
            </a:solidFill>
          </a:ln>
        </p:spPr>
      </p:pic>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282266"/>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53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effectLst>
            <a:outerShdw blurRad="63500" dist="35921" dir="2700000" algn="ctr" rotWithShape="0">
              <a:srgbClr val="000000">
                <a:alpha val="74997"/>
              </a:srgbClr>
            </a:outerShdw>
          </a:effectLst>
        </p:spPr>
        <p:txBody>
          <a:bodyPr/>
          <a:lstStyle/>
          <a:p>
            <a:pPr eaLnBrk="1" hangingPunct="1"/>
            <a:r>
              <a:rPr lang="en-US" b="1">
                <a:latin typeface="Times New Roman" charset="0"/>
                <a:ea typeface="MS PGothic" charset="0"/>
              </a:rPr>
              <a:t>Amalgam Cavity Preparations</a:t>
            </a:r>
          </a:p>
        </p:txBody>
      </p:sp>
      <p:sp>
        <p:nvSpPr>
          <p:cNvPr id="9219" name="Rectangle 3"/>
          <p:cNvSpPr>
            <a:spLocks noGrp="1" noChangeArrowheads="1"/>
          </p:cNvSpPr>
          <p:nvPr>
            <p:ph idx="1"/>
          </p:nvPr>
        </p:nvSpPr>
        <p:spPr>
          <a:xfrm>
            <a:off x="621792" y="2116963"/>
            <a:ext cx="7772400" cy="2473325"/>
          </a:xfrm>
        </p:spPr>
        <p:txBody>
          <a:bodyPr/>
          <a:lstStyle/>
          <a:p>
            <a:pPr indent="-305435" eaLnBrk="1" hangingPunct="1"/>
            <a:r>
              <a:rPr lang="en-US" sz="2200" dirty="0">
                <a:latin typeface="Times New Roman"/>
                <a:ea typeface="MS PGothic"/>
                <a:cs typeface="Times New Roman"/>
              </a:rPr>
              <a:t>Class I</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457200" lvl="1" indent="0">
              <a:buNone/>
            </a:pPr>
            <a:r>
              <a:rPr lang="en-US" sz="2200" dirty="0">
                <a:latin typeface="Times New Roman"/>
                <a:ea typeface="MS PGothic"/>
                <a:cs typeface="Times New Roman"/>
              </a:rPr>
              <a:t>2. External Outline form:  #330 bur (1.6 mm length), penetrate occlusal surface at distal pit, just into dentin (0.5 mm), then cut across to mesial pit</a:t>
            </a:r>
            <a:endParaRPr lang="en-US" sz="2200"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a:ea typeface="MS PGothic"/>
              <a:cs typeface="Times New Roman"/>
            </a:endParaRPr>
          </a:p>
          <a:p>
            <a:pPr marL="1025525" lvl="2" indent="-215900" eaLnBrk="1" hangingPunct="1"/>
            <a:endPar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Times New Roman" charset="0"/>
              <a:ea typeface="MS PGothic" charset="0"/>
              <a:cs typeface="Times New Roman"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978275"/>
            <a:ext cx="6400800" cy="2605088"/>
          </a:xfrm>
          <a:prstGeom prst="rect">
            <a:avLst/>
          </a:prstGeom>
          <a:no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316132"/>
            <a:ext cx="476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858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2430</TotalTime>
  <Words>3070</Words>
  <Application>Microsoft Office PowerPoint</Application>
  <PresentationFormat>On-screen Show (4:3)</PresentationFormat>
  <Paragraphs>330</Paragraphs>
  <Slides>59</Slides>
  <Notes>8</Notes>
  <HiddenSlides>5</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2" baseType="lpstr">
      <vt:lpstr>ＭＳ Ｐゴシック</vt:lpstr>
      <vt:lpstr>ＭＳ Ｐゴシック</vt:lpstr>
      <vt:lpstr>Amasis MT Pro Medium</vt:lpstr>
      <vt:lpstr>Arial</vt:lpstr>
      <vt:lpstr>Calibri</vt:lpstr>
      <vt:lpstr>Century Gothic</vt:lpstr>
      <vt:lpstr>Montserrat</vt:lpstr>
      <vt:lpstr>Times New Roman</vt:lpstr>
      <vt:lpstr>Trebuchet MS</vt:lpstr>
      <vt:lpstr>Wingdings</vt:lpstr>
      <vt:lpstr>Wingdings 3</vt:lpstr>
      <vt:lpstr>Ion Boardroom</vt:lpstr>
      <vt:lpstr>Photo Editor Photo</vt:lpstr>
      <vt:lpstr>Restorations In Primary Dentition    </vt:lpstr>
      <vt:lpstr>Lecture Outline</vt:lpstr>
      <vt:lpstr>Characteristics of Primary Teeth  (a review) </vt:lpstr>
      <vt:lpstr>Characteristics of Primary Teeth (a review) </vt:lpstr>
      <vt:lpstr>General Considerations in Cavity Preparation</vt:lpstr>
      <vt:lpstr>Amalgam</vt:lpstr>
      <vt:lpstr>General Considerations in Amalgam Cavity Preparation</vt:lpstr>
      <vt:lpstr>Amalgam Cavity Preparations</vt:lpstr>
      <vt:lpstr>Amalgam Cavity Preparations</vt:lpstr>
      <vt:lpstr>Amalgam Cavity Preparations</vt:lpstr>
      <vt:lpstr>Amalgam Cavity Preparations</vt:lpstr>
      <vt:lpstr>Amalgam Cavity Preparations</vt:lpstr>
      <vt:lpstr>Amalgam Class II Preparation</vt:lpstr>
      <vt:lpstr>Amalgam Class II Preparation</vt:lpstr>
      <vt:lpstr>Amalgam Class II Prep</vt:lpstr>
      <vt:lpstr>Amalgam Class II Prep</vt:lpstr>
      <vt:lpstr>Amalgam Class II Prep</vt:lpstr>
      <vt:lpstr>Amalgam Class II Prep</vt:lpstr>
      <vt:lpstr>Matrix Application</vt:lpstr>
      <vt:lpstr>Matrix Application</vt:lpstr>
      <vt:lpstr>Matrix Application</vt:lpstr>
      <vt:lpstr>Matrix Application</vt:lpstr>
      <vt:lpstr>Matrix</vt:lpstr>
      <vt:lpstr>Matrix</vt:lpstr>
      <vt:lpstr>Composite</vt:lpstr>
      <vt:lpstr>Composite restorations in primary dentition</vt:lpstr>
      <vt:lpstr>Composite restorations in primary dentition</vt:lpstr>
      <vt:lpstr>Composite restorations in primary dentition</vt:lpstr>
      <vt:lpstr>Compositite 3D matrix</vt:lpstr>
      <vt:lpstr>Composite restorations in primary dentition</vt:lpstr>
      <vt:lpstr>Composite restorations in primary dentition</vt:lpstr>
      <vt:lpstr>Composite restorations in primary dentition</vt:lpstr>
      <vt:lpstr>Composite restorations in primary dentition</vt:lpstr>
      <vt:lpstr>Composite restorations in primary dentition</vt:lpstr>
      <vt:lpstr>Modified Class III Prep </vt:lpstr>
      <vt:lpstr>Class III Prep</vt:lpstr>
      <vt:lpstr>Class III Prep</vt:lpstr>
      <vt:lpstr>Composite restorations in primary dentition</vt:lpstr>
      <vt:lpstr>Composite restorations in primary dentition</vt:lpstr>
      <vt:lpstr>Composite restorations in primary dentition</vt:lpstr>
      <vt:lpstr>Composite restorations in primary dentition</vt:lpstr>
      <vt:lpstr>Composite restorations in primary dentition</vt:lpstr>
      <vt:lpstr>There are limits to how big a filling can be</vt:lpstr>
      <vt:lpstr>Decision Making</vt:lpstr>
      <vt:lpstr>PowerPoint Presentation</vt:lpstr>
      <vt:lpstr>Silver Diamine Fluoride</vt:lpstr>
      <vt:lpstr>Introduction</vt:lpstr>
      <vt:lpstr>Background</vt:lpstr>
      <vt:lpstr>Benefits</vt:lpstr>
      <vt:lpstr>Adverse Effects</vt:lpstr>
      <vt:lpstr>     Other Considerations: </vt:lpstr>
      <vt:lpstr>Composition</vt:lpstr>
      <vt:lpstr>Mechanism of Action</vt:lpstr>
      <vt:lpstr>Case Selection</vt:lpstr>
      <vt:lpstr>Consent</vt:lpstr>
      <vt:lpstr>Clinical Steps for the Application of Silver Diamine Fluoride</vt:lpstr>
      <vt:lpstr>Follow-up</vt:lpstr>
      <vt:lpstr>       </vt:lpstr>
      <vt:lpstr>Questions????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Conventional Restorations For Primary Teeth  October 2018</dc:title>
  <dc:creator>Stephanie Siray</dc:creator>
  <cp:lastModifiedBy>Gurpreet Mauli</cp:lastModifiedBy>
  <cp:revision>53</cp:revision>
  <dcterms:created xsi:type="dcterms:W3CDTF">2018-10-18T04:39:43Z</dcterms:created>
  <dcterms:modified xsi:type="dcterms:W3CDTF">2024-10-04T12:50:33Z</dcterms:modified>
</cp:coreProperties>
</file>