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4"/>
  </p:sldMasterIdLst>
  <p:notesMasterIdLst>
    <p:notesMasterId r:id="rId6"/>
  </p:notesMasterIdLst>
  <p:sldIdLst>
    <p:sldId id="259" r:id="rId5"/>
  </p:sldIdLst>
  <p:sldSz cx="10058400" cy="7772400"/>
  <p:notesSz cx="9296400" cy="7010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2C5C"/>
    <a:srgbClr val="43499B"/>
    <a:srgbClr val="3A3F86"/>
    <a:srgbClr val="C7D5ED"/>
    <a:srgbClr val="66CC66"/>
    <a:srgbClr val="F48020"/>
    <a:srgbClr val="9DDF9D"/>
    <a:srgbClr val="E8EE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014" y="0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07F4BE-C2BA-4A07-A870-8BE9FB43F9E2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17850" y="876300"/>
            <a:ext cx="3060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482" y="3373516"/>
            <a:ext cx="7435436" cy="27605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658444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014" y="6658444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AB8CDC-5320-428F-A0FC-5EB0C2E09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602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117850" y="876300"/>
            <a:ext cx="3060700" cy="2365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B8CDC-5320-428F-A0FC-5EB0C2E098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198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1272011"/>
            <a:ext cx="8549640" cy="2705947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4082310"/>
            <a:ext cx="7543800" cy="1876530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FECD65-CACF-4D20-AB38-9B4AD3890AA9}" type="datetimeFigureOut">
              <a:rPr lang="en-US" smtClean="0"/>
              <a:pPr>
                <a:defRPr/>
              </a:pPr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D31AC-6E85-4414-B830-FD8B7D30D35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7046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291BF7-32F0-48F4-B4F3-9AA9C0186289}" type="datetimeFigureOut">
              <a:rPr lang="en-US" smtClean="0"/>
              <a:pPr>
                <a:defRPr/>
              </a:pPr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28DC6-F4F7-4AD8-9E6F-C13D09E349A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661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1937705"/>
            <a:ext cx="8675370" cy="3233102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5201393"/>
            <a:ext cx="8675370" cy="1700212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/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291BF7-32F0-48F4-B4F3-9AA9C0186289}" type="datetimeFigureOut">
              <a:rPr lang="en-US" smtClean="0"/>
              <a:pPr>
                <a:defRPr/>
              </a:pPr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28DC6-F4F7-4AD8-9E6F-C13D09E349A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0642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291BF7-32F0-48F4-B4F3-9AA9C0186289}" type="datetimeFigureOut">
              <a:rPr lang="en-US" smtClean="0"/>
              <a:pPr>
                <a:defRPr/>
              </a:pPr>
              <a:t>2/11/2026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28DC6-F4F7-4AD8-9E6F-C13D09E349A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4069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413810"/>
            <a:ext cx="8675370" cy="150230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905318"/>
            <a:ext cx="4255174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839085"/>
            <a:ext cx="4255174" cy="41758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1905318"/>
            <a:ext cx="4276130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2839085"/>
            <a:ext cx="4276130" cy="41758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17F220-D784-4151-8A78-083DD0024F38}" type="datetimeFigureOut">
              <a:rPr lang="en-US" smtClean="0"/>
              <a:pPr>
                <a:defRPr/>
              </a:pPr>
              <a:t>2/11/2026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862E9-3893-40B5-AB9B-3BBCFD0B026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631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291BF7-32F0-48F4-B4F3-9AA9C0186289}" type="datetimeFigureOut">
              <a:rPr lang="en-US" smtClean="0"/>
              <a:pPr>
                <a:defRPr/>
              </a:pPr>
              <a:t>2/11/2026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28DC6-F4F7-4AD8-9E6F-C13D09E349A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2534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291BF7-32F0-48F4-B4F3-9AA9C0186289}" type="datetimeFigureOut">
              <a:rPr lang="en-US" smtClean="0"/>
              <a:pPr>
                <a:defRPr/>
              </a:pPr>
              <a:t>2/11/2026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28DC6-F4F7-4AD8-9E6F-C13D09E349A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0542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1119083"/>
            <a:ext cx="5092065" cy="5523442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291BF7-32F0-48F4-B4F3-9AA9C0186289}" type="datetimeFigureOut">
              <a:rPr lang="en-US" smtClean="0"/>
              <a:pPr>
                <a:defRPr/>
              </a:pPr>
              <a:t>2/11/2026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28DC6-F4F7-4AD8-9E6F-C13D09E349A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4482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1119083"/>
            <a:ext cx="5092065" cy="5523442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291BF7-32F0-48F4-B4F3-9AA9C0186289}" type="datetimeFigureOut">
              <a:rPr lang="en-US" smtClean="0"/>
              <a:pPr>
                <a:defRPr/>
              </a:pPr>
              <a:t>2/11/2026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28DC6-F4F7-4AD8-9E6F-C13D09E349A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097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291BF7-32F0-48F4-B4F3-9AA9C0186289}" type="datetimeFigureOut">
              <a:rPr lang="en-US" smtClean="0"/>
              <a:pPr>
                <a:defRPr/>
              </a:pPr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28DC6-F4F7-4AD8-9E6F-C13D09E349A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4326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413808"/>
            <a:ext cx="2168843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413808"/>
            <a:ext cx="6380798" cy="65867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291BF7-32F0-48F4-B4F3-9AA9C0186289}" type="datetimeFigureOut">
              <a:rPr lang="en-US" smtClean="0"/>
              <a:pPr>
                <a:defRPr/>
              </a:pPr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28DC6-F4F7-4AD8-9E6F-C13D09E349A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7479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42FADEA-FF29-F0F9-0887-140F053DC91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94" y="7000803"/>
            <a:ext cx="1775012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408247"/>
            <a:ext cx="8674059" cy="1334655"/>
          </a:xfrm>
          <a:prstGeom prst="rect">
            <a:avLst/>
          </a:prstGeom>
          <a:ln>
            <a:noFill/>
          </a:ln>
        </p:spPr>
        <p:txBody>
          <a:bodyPr anchor="t">
            <a:noAutofit/>
          </a:bodyPr>
          <a:lstStyle>
            <a:lvl1pPr>
              <a:defRPr sz="2473" b="1" kern="0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1874887"/>
            <a:ext cx="8674059" cy="15952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36" b="1"/>
            </a:lvl1pPr>
            <a:lvl2pPr marL="300287" indent="0">
              <a:buNone/>
              <a:defRPr sz="920"/>
            </a:lvl2pPr>
            <a:lvl3pPr marL="600573" indent="0">
              <a:buNone/>
              <a:defRPr sz="788"/>
            </a:lvl3pPr>
            <a:lvl4pPr marL="900860" indent="0">
              <a:buNone/>
              <a:defRPr sz="657"/>
            </a:lvl4pPr>
            <a:lvl5pPr marL="1201147" indent="0">
              <a:buNone/>
              <a:defRPr sz="657"/>
            </a:lvl5pPr>
            <a:lvl6pPr marL="1501433" indent="0">
              <a:buNone/>
              <a:defRPr sz="657"/>
            </a:lvl6pPr>
            <a:lvl7pPr marL="1801720" indent="0">
              <a:buNone/>
              <a:defRPr sz="657"/>
            </a:lvl7pPr>
            <a:lvl8pPr marL="2102007" indent="0">
              <a:buNone/>
              <a:defRPr sz="657"/>
            </a:lvl8pPr>
            <a:lvl9pPr marL="2402293" indent="0">
              <a:buNone/>
              <a:defRPr sz="65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2"/>
          </p:nvPr>
        </p:nvSpPr>
        <p:spPr>
          <a:xfrm>
            <a:off x="692825" y="3760578"/>
            <a:ext cx="8674059" cy="30769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64" b="0"/>
            </a:lvl1pPr>
            <a:lvl2pPr marL="300287" indent="0">
              <a:buNone/>
              <a:defRPr sz="920"/>
            </a:lvl2pPr>
            <a:lvl3pPr marL="600573" indent="0">
              <a:buNone/>
              <a:defRPr sz="788"/>
            </a:lvl3pPr>
            <a:lvl4pPr marL="900860" indent="0">
              <a:buNone/>
              <a:defRPr sz="657"/>
            </a:lvl4pPr>
            <a:lvl5pPr marL="1201147" indent="0">
              <a:buNone/>
              <a:defRPr sz="657"/>
            </a:lvl5pPr>
            <a:lvl6pPr marL="1501433" indent="0">
              <a:buNone/>
              <a:defRPr sz="657"/>
            </a:lvl6pPr>
            <a:lvl7pPr marL="1801720" indent="0">
              <a:buNone/>
              <a:defRPr sz="657"/>
            </a:lvl7pPr>
            <a:lvl8pPr marL="2102007" indent="0">
              <a:buNone/>
              <a:defRPr sz="657"/>
            </a:lvl8pPr>
            <a:lvl9pPr marL="2402293" indent="0">
              <a:buNone/>
              <a:defRPr sz="65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126FB8-DA33-0462-B678-373C6796A98A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692338" y="7425243"/>
            <a:ext cx="1731868" cy="3557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DDC46-E8FE-4633-8D87-1CAACD8674B8}" type="datetimeFigureOut">
              <a:rPr lang="en-US"/>
              <a:pPr>
                <a:defRPr/>
              </a:pPr>
              <a:t>2/11/2026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923CCC-49DB-7656-E9F1-5148DEBC163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2763185" y="6968909"/>
            <a:ext cx="6602879" cy="491908"/>
          </a:xfrm>
          <a:prstGeom prst="round2SameRect">
            <a:avLst/>
          </a:prstGeom>
          <a:solidFill>
            <a:schemeClr val="bg1">
              <a:lumMod val="95000"/>
            </a:schemeClr>
          </a:solidFill>
          <a:ln>
            <a:gradFill>
              <a:gsLst>
                <a:gs pos="0">
                  <a:srgbClr val="282C5C"/>
                </a:gs>
                <a:gs pos="100000">
                  <a:srgbClr val="C7D5ED"/>
                </a:gs>
              </a:gsLst>
              <a:lin ang="5400000" scaled="1"/>
            </a:gradFill>
          </a:ln>
        </p:spPr>
        <p:txBody>
          <a:bodyPr/>
          <a:lstStyle>
            <a:lvl1pPr>
              <a:defRPr sz="927"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4718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1272012"/>
            <a:ext cx="8549640" cy="2705946"/>
          </a:xfrm>
        </p:spPr>
        <p:txBody>
          <a:bodyPr anchor="b"/>
          <a:lstStyle>
            <a:lvl1pPr algn="ctr">
              <a:defRPr sz="394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4082310"/>
            <a:ext cx="7543800" cy="1876530"/>
          </a:xfrm>
        </p:spPr>
        <p:txBody>
          <a:bodyPr/>
          <a:lstStyle>
            <a:lvl1pPr marL="0" indent="0" algn="ctr">
              <a:buNone/>
              <a:defRPr sz="1576"/>
            </a:lvl1pPr>
            <a:lvl2pPr marL="300287" indent="0" algn="ctr">
              <a:buNone/>
              <a:defRPr sz="1314"/>
            </a:lvl2pPr>
            <a:lvl3pPr marL="600573" indent="0" algn="ctr">
              <a:buNone/>
              <a:defRPr sz="1182"/>
            </a:lvl3pPr>
            <a:lvl4pPr marL="900860" indent="0" algn="ctr">
              <a:buNone/>
              <a:defRPr sz="1051"/>
            </a:lvl4pPr>
            <a:lvl5pPr marL="1201147" indent="0" algn="ctr">
              <a:buNone/>
              <a:defRPr sz="1051"/>
            </a:lvl5pPr>
            <a:lvl6pPr marL="1501433" indent="0" algn="ctr">
              <a:buNone/>
              <a:defRPr sz="1051"/>
            </a:lvl6pPr>
            <a:lvl7pPr marL="1801720" indent="0" algn="ctr">
              <a:buNone/>
              <a:defRPr sz="1051"/>
            </a:lvl7pPr>
            <a:lvl8pPr marL="2102007" indent="0" algn="ctr">
              <a:buNone/>
              <a:defRPr sz="1051"/>
            </a:lvl8pPr>
            <a:lvl9pPr marL="2402293" indent="0" algn="ctr">
              <a:buNone/>
              <a:defRPr sz="1051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8B73FD-ACA1-69A6-892C-B168E2C6B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FECD65-CACF-4D20-AB38-9B4AD3890AA9}" type="datetimeFigureOut">
              <a:rPr lang="en-US"/>
              <a:pPr>
                <a:defRPr/>
              </a:pPr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E334AF-77DC-DF60-34EE-C4CA7C935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F2C361-9EBD-8C30-2C42-AD45AD500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3D31AC-6E85-4414-B830-FD8B7D30D3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8536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3291BF7-32F0-48F4-B4F3-9AA9C0186289}" type="datetimeFigureOut">
              <a:rPr lang="en-US" smtClean="0"/>
              <a:pPr>
                <a:defRPr/>
              </a:pPr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28DC6-F4F7-4AD8-9E6F-C13D09E349A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7008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05" r:id="rId12"/>
    <p:sldLayoutId id="2147483703" r:id="rId13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hyperlink" Target="https://healthproviders.sharedhealthmb.ca/files/do-not-use-list-poster.pdf" TargetMode="External"/><Relationship Id="rId7" Type="http://schemas.openxmlformats.org/officeDocument/2006/relationships/hyperlink" Target="https://hschome.hsc.mb.ca/clinical-education/education-rollouts/" TargetMode="External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haredhealthmb.sharepoint.com/teams/SHSDOAccreditationNetwork/Shared%20Documents/Forms/AllItems.aspx?csf=1&amp;web=1&amp;e=GcEV5e&amp;CID=7c461c8c%2D3b93%2D4227%2D8124%2Dc806d074e265&amp;FolderCTID=0x0120005618917FD4F7EB49B80D895D002911BA&amp;id=%2Fteams%2FSHSDOAccreditationNetwork%2FShared%20Documents%2FGeneral%2FShared%20Health%20Evidence%2FROPs%2FROP%20%2D%20Improving%20hand%20hygiene%20practices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home.wrha.mb.ca/old/prog/medquality/files/MedicationStorageinPatientCareAreas_000.pdf" TargetMode="External"/><Relationship Id="rId15" Type="http://schemas.openxmlformats.org/officeDocument/2006/relationships/image" Target="../media/image9.png"/><Relationship Id="rId10" Type="http://schemas.openxmlformats.org/officeDocument/2006/relationships/image" Target="../media/image4.png"/><Relationship Id="rId4" Type="http://schemas.openxmlformats.org/officeDocument/2006/relationships/hyperlink" Target="https://home.wrha.mb.ca/files/Pharmacy-Accrediation-Distractions.pdf" TargetMode="External"/><Relationship Id="rId9" Type="http://schemas.openxmlformats.org/officeDocument/2006/relationships/image" Target="../media/image3.png"/><Relationship Id="rId1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DD9C9C2-4885-4178-B850-FA35393CA981}"/>
              </a:ext>
            </a:extLst>
          </p:cNvPr>
          <p:cNvSpPr txBox="1">
            <a:spLocks/>
          </p:cNvSpPr>
          <p:nvPr/>
        </p:nvSpPr>
        <p:spPr>
          <a:xfrm>
            <a:off x="319596" y="826920"/>
            <a:ext cx="9534618" cy="619954"/>
          </a:xfrm>
          <a:prstGeom prst="rect">
            <a:avLst/>
          </a:prstGeom>
          <a:solidFill>
            <a:srgbClr val="F48020">
              <a:alpha val="10196"/>
            </a:srgbClr>
          </a:solidFill>
          <a:ln>
            <a:noFill/>
          </a:ln>
        </p:spPr>
        <p:txBody>
          <a:bodyPr/>
          <a:lstStyle>
            <a:lvl1pPr algn="ctr" defTabSz="7772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1082">
                <a:solidFill>
                  <a:srgbClr val="282C5C"/>
                </a:solidFill>
                <a:latin typeface="+mn-lt"/>
              </a:rPr>
              <a:t>What is accreditation? </a:t>
            </a:r>
          </a:p>
          <a:p>
            <a:pPr algn="l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1082" b="0" i="1">
                <a:latin typeface="+mn-lt"/>
              </a:rPr>
              <a:t>“Accreditation is an ongoing process of assessing health care and social services organizations against standards of excellence to identify what is being done well and what needs to be improved.” </a:t>
            </a:r>
            <a:r>
              <a:rPr lang="en-US" sz="1082">
                <a:latin typeface="+mn-lt"/>
              </a:rPr>
              <a:t> 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85F0C53C-D855-4E9E-A6F2-1E7D4EAAFB74}"/>
              </a:ext>
            </a:extLst>
          </p:cNvPr>
          <p:cNvSpPr txBox="1">
            <a:spLocks/>
          </p:cNvSpPr>
          <p:nvPr/>
        </p:nvSpPr>
        <p:spPr>
          <a:xfrm>
            <a:off x="399161" y="1506809"/>
            <a:ext cx="4687744" cy="6187877"/>
          </a:xfrm>
          <a:prstGeom prst="round1Rect">
            <a:avLst/>
          </a:prstGeom>
          <a:solidFill>
            <a:srgbClr val="E8EEF8"/>
          </a:solidFill>
        </p:spPr>
        <p:txBody>
          <a:bodyPr>
            <a:normAutofit/>
          </a:bodyPr>
          <a:lstStyle>
            <a:defPPr>
              <a:defRPr lang="en-US"/>
            </a:defPPr>
            <a:lvl1pPr marL="0" indent="0" algn="r" defTabSz="457200" rtl="0" eaLnBrk="1" latinLnBrk="0" hangingPunct="1">
              <a:buNone/>
              <a:defRPr sz="28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8620" indent="0" algn="l" defTabSz="457200" rtl="0" eaLnBrk="1" latinLnBrk="0" hangingPunct="1">
              <a:buNone/>
              <a:defRPr sz="11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0" algn="l" defTabSz="457200" rtl="0" eaLnBrk="1" latinLnBrk="0" hangingPunct="1">
              <a:buNone/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5860" indent="0" algn="l" defTabSz="457200" rtl="0" eaLnBrk="1" latinLnBrk="0" hangingPunct="1">
              <a:buNone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0" algn="l" defTabSz="457200" rtl="0" eaLnBrk="1" latinLnBrk="0" hangingPunct="1">
              <a:buNone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43100" indent="0" algn="l" defTabSz="457200" rtl="0" eaLnBrk="1" latinLnBrk="0" hangingPunct="1">
              <a:buNone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1720" indent="0" algn="l" defTabSz="457200" rtl="0" eaLnBrk="1" latinLnBrk="0" hangingPunct="1">
              <a:buNone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0340" indent="0" algn="l" defTabSz="457200" rtl="0" eaLnBrk="1" latinLnBrk="0" hangingPunct="1">
              <a:buNone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0" algn="l" defTabSz="457200" rtl="0" eaLnBrk="1" latinLnBrk="0" hangingPunct="1">
              <a:buNone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140000"/>
              <a:defRPr/>
            </a:pPr>
            <a:endParaRPr lang="en-US" sz="927">
              <a:solidFill>
                <a:srgbClr val="282C5C"/>
              </a:solidFill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140000"/>
              <a:defRPr/>
            </a:pPr>
            <a:br>
              <a:rPr lang="en-US" sz="927">
                <a:solidFill>
                  <a:srgbClr val="282C5C"/>
                </a:solidFill>
              </a:rPr>
            </a:br>
            <a:endParaRPr lang="en-US" sz="927">
              <a:solidFill>
                <a:srgbClr val="282C5C"/>
              </a:solidFill>
            </a:endParaRPr>
          </a:p>
          <a:p>
            <a:pPr algn="l" fontAlgn="auto">
              <a:spcBef>
                <a:spcPts val="927"/>
              </a:spcBef>
              <a:spcAft>
                <a:spcPts val="0"/>
              </a:spcAft>
              <a:buClr>
                <a:schemeClr val="bg1"/>
              </a:buClr>
              <a:buSzPct val="140000"/>
              <a:defRPr/>
            </a:pPr>
            <a:r>
              <a:rPr lang="en-US" sz="1082">
                <a:solidFill>
                  <a:srgbClr val="282C5C"/>
                </a:solidFill>
              </a:rPr>
              <a:t>              </a:t>
            </a:r>
          </a:p>
          <a:p>
            <a:pPr marL="220799" indent="-220799" algn="l" fontAlgn="auto">
              <a:spcBef>
                <a:spcPts val="927"/>
              </a:spcBef>
              <a:spcAft>
                <a:spcPts val="0"/>
              </a:spcAft>
              <a:buClr>
                <a:schemeClr val="bg1"/>
              </a:buClr>
              <a:buSzPct val="140000"/>
              <a:buFont typeface="Courier New" panose="02070309020205020404" pitchFamily="49" charset="0"/>
              <a:buChar char="o"/>
              <a:defRPr/>
            </a:pPr>
            <a:endParaRPr lang="en-US" sz="1082">
              <a:solidFill>
                <a:srgbClr val="282C5C"/>
              </a:solidFill>
            </a:endParaRP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C6C0934-7F9B-4E41-8B6B-716045069809}"/>
              </a:ext>
            </a:extLst>
          </p:cNvPr>
          <p:cNvSpPr txBox="1">
            <a:spLocks/>
          </p:cNvSpPr>
          <p:nvPr/>
        </p:nvSpPr>
        <p:spPr>
          <a:xfrm>
            <a:off x="4529962" y="1510084"/>
            <a:ext cx="5324252" cy="6187877"/>
          </a:xfrm>
          <a:prstGeom prst="round2DiagRect">
            <a:avLst/>
          </a:prstGeom>
          <a:solidFill>
            <a:srgbClr val="E8EEF8"/>
          </a:solidFill>
        </p:spPr>
        <p:txBody>
          <a:bodyPr>
            <a:normAutofit/>
          </a:bodyPr>
          <a:lstStyle>
            <a:defPPr>
              <a:defRPr lang="en-US"/>
            </a:defPPr>
            <a:lvl1pPr marL="0" indent="0" algn="r" defTabSz="457200" rtl="0" eaLnBrk="1" latinLnBrk="0" hangingPunct="1">
              <a:buNone/>
              <a:defRPr sz="28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8620" indent="0" algn="l" defTabSz="457200" rtl="0" eaLnBrk="1" latinLnBrk="0" hangingPunct="1">
              <a:buNone/>
              <a:defRPr sz="11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0" algn="l" defTabSz="457200" rtl="0" eaLnBrk="1" latinLnBrk="0" hangingPunct="1">
              <a:buNone/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5860" indent="0" algn="l" defTabSz="457200" rtl="0" eaLnBrk="1" latinLnBrk="0" hangingPunct="1">
              <a:buNone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0" algn="l" defTabSz="457200" rtl="0" eaLnBrk="1" latinLnBrk="0" hangingPunct="1">
              <a:buNone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43100" indent="0" algn="l" defTabSz="457200" rtl="0" eaLnBrk="1" latinLnBrk="0" hangingPunct="1">
              <a:buNone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1720" indent="0" algn="l" defTabSz="457200" rtl="0" eaLnBrk="1" latinLnBrk="0" hangingPunct="1">
              <a:buNone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0340" indent="0" algn="l" defTabSz="457200" rtl="0" eaLnBrk="1" latinLnBrk="0" hangingPunct="1">
              <a:buNone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0" algn="l" defTabSz="457200" rtl="0" eaLnBrk="1" latinLnBrk="0" hangingPunct="1">
              <a:buNone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3709">
              <a:solidFill>
                <a:srgbClr val="282C5C"/>
              </a:solidFill>
            </a:endParaRPr>
          </a:p>
        </p:txBody>
      </p:sp>
      <p:grpSp>
        <p:nvGrpSpPr>
          <p:cNvPr id="4112" name="Group 11">
            <a:extLst>
              <a:ext uri="{FF2B5EF4-FFF2-40B4-BE49-F238E27FC236}">
                <a16:creationId xmlns:a16="http://schemas.microsoft.com/office/drawing/2014/main" id="{AD97681F-1D7F-658D-E65E-41E7CC19AF69}"/>
              </a:ext>
            </a:extLst>
          </p:cNvPr>
          <p:cNvGrpSpPr>
            <a:grpSpLocks/>
          </p:cNvGrpSpPr>
          <p:nvPr/>
        </p:nvGrpSpPr>
        <p:grpSpPr bwMode="auto">
          <a:xfrm>
            <a:off x="319596" y="214275"/>
            <a:ext cx="9534618" cy="615553"/>
            <a:chOff x="-2165560" y="517525"/>
            <a:chExt cx="11912716" cy="79659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6DEA4C6-37C8-42EB-97E5-C4E5F472807A}"/>
                </a:ext>
              </a:extLst>
            </p:cNvPr>
            <p:cNvSpPr/>
            <p:nvPr/>
          </p:nvSpPr>
          <p:spPr>
            <a:xfrm>
              <a:off x="530225" y="851717"/>
              <a:ext cx="6707822" cy="100784"/>
            </a:xfrm>
            <a:prstGeom prst="rect">
              <a:avLst/>
            </a:prstGeom>
            <a:solidFill>
              <a:schemeClr val="tx1">
                <a:alpha val="60000"/>
              </a:schemeClr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123" name="TextBox 22">
              <a:extLst>
                <a:ext uri="{FF2B5EF4-FFF2-40B4-BE49-F238E27FC236}">
                  <a16:creationId xmlns:a16="http://schemas.microsoft.com/office/drawing/2014/main" id="{8F9B886A-2295-3ED3-CCFD-3349C2C998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165560" y="517525"/>
              <a:ext cx="11912716" cy="796599"/>
            </a:xfrm>
            <a:prstGeom prst="rect">
              <a:avLst/>
            </a:prstGeom>
            <a:solidFill>
              <a:srgbClr val="282C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n-US" altLang="en-US" sz="1600" b="1">
                  <a:solidFill>
                    <a:schemeClr val="bg1"/>
                  </a:solidFill>
                  <a:latin typeface="+mn-lt"/>
                </a:rPr>
                <a:t>Medication Management</a:t>
              </a:r>
            </a:p>
            <a:p>
              <a:r>
                <a:rPr lang="en-US" altLang="en-US" sz="1600" b="1">
                  <a:solidFill>
                    <a:schemeClr val="bg1"/>
                  </a:solidFill>
                  <a:latin typeface="+mn-lt"/>
                </a:rPr>
                <a:t>Key Messages																Jan. 2026</a:t>
              </a:r>
              <a:r>
                <a:rPr lang="en-US" altLang="en-US" b="1">
                  <a:solidFill>
                    <a:schemeClr val="bg1"/>
                  </a:solidFill>
                  <a:latin typeface="+mn-lt"/>
                </a:rPr>
                <a:t>	                                   </a:t>
              </a:r>
              <a:endParaRPr lang="en-US" altLang="en-US" b="1">
                <a:solidFill>
                  <a:schemeClr val="bg1"/>
                </a:solidFill>
                <a:latin typeface="+mn-lt"/>
                <a:ea typeface="Calibri"/>
                <a:cs typeface="Calibri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8ACA7E9D-DFF2-4288-B215-1C2CA7238ED6}"/>
              </a:ext>
            </a:extLst>
          </p:cNvPr>
          <p:cNvSpPr/>
          <p:nvPr/>
        </p:nvSpPr>
        <p:spPr>
          <a:xfrm>
            <a:off x="1003537" y="1920628"/>
            <a:ext cx="8505547" cy="578876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fontAlgn="auto">
              <a:spcBef>
                <a:spcPts val="927"/>
              </a:spcBef>
              <a:spcAft>
                <a:spcPts val="0"/>
              </a:spcAft>
              <a:buClr>
                <a:schemeClr val="bg1"/>
              </a:buClr>
              <a:buSzPct val="140000"/>
              <a:defRPr/>
            </a:pPr>
            <a:r>
              <a:rPr lang="en-US" sz="1100">
                <a:solidFill>
                  <a:srgbClr val="282C5C"/>
                </a:solidFill>
              </a:rPr>
              <a:t>Know your role</a:t>
            </a:r>
          </a:p>
          <a:p>
            <a:pPr indent="-171450">
              <a:spcBef>
                <a:spcPts val="927"/>
              </a:spcBef>
              <a:buClr>
                <a:srgbClr val="66CC66"/>
              </a:buClr>
              <a:buSzPct val="140000"/>
              <a:buFont typeface="Wingdings" panose="05000000000000000000" pitchFamily="2" charset="2"/>
              <a:buChar char="ü"/>
              <a:defRPr/>
            </a:pPr>
            <a:r>
              <a:rPr lang="en-US" sz="900">
                <a:solidFill>
                  <a:srgbClr val="282C5C"/>
                </a:solidFill>
              </a:rPr>
              <a:t>Explain what you do as a healthcare worker as medication management is provided in collaboration with patients/families and health care teams</a:t>
            </a:r>
          </a:p>
          <a:p>
            <a:pPr indent="-171450">
              <a:spcBef>
                <a:spcPts val="927"/>
              </a:spcBef>
              <a:buClr>
                <a:srgbClr val="66CC66"/>
              </a:buClr>
              <a:buSzPct val="140000"/>
              <a:buFont typeface="Wingdings" panose="05000000000000000000" pitchFamily="2" charset="2"/>
              <a:buChar char="ü"/>
              <a:defRPr/>
            </a:pPr>
            <a:r>
              <a:rPr lang="en-US" sz="900">
                <a:solidFill>
                  <a:srgbClr val="282C5C"/>
                </a:solidFill>
                <a:ea typeface="Calibri"/>
                <a:cs typeface="Calibri"/>
              </a:rPr>
              <a:t>Clarify orders that contain do-not-use abbreviations (</a:t>
            </a:r>
            <a:r>
              <a:rPr lang="en-US" sz="900">
                <a:hlinkClick r:id="rId3"/>
              </a:rPr>
              <a:t>SH Do Not Use List</a:t>
            </a:r>
            <a:r>
              <a:rPr lang="en-US" sz="900"/>
              <a:t>) </a:t>
            </a:r>
            <a:r>
              <a:rPr lang="en-US" sz="900">
                <a:solidFill>
                  <a:srgbClr val="282C5C"/>
                </a:solidFill>
                <a:ea typeface="Calibri"/>
                <a:cs typeface="Calibri"/>
              </a:rPr>
              <a:t>, illegible handwriting, or ambiguity</a:t>
            </a:r>
          </a:p>
          <a:p>
            <a:pPr>
              <a:spcBef>
                <a:spcPts val="927"/>
              </a:spcBef>
              <a:buClr>
                <a:srgbClr val="66CC66"/>
              </a:buClr>
              <a:buSzPct val="140000"/>
              <a:defRPr/>
            </a:pPr>
            <a:r>
              <a:rPr lang="en-US" sz="1100">
                <a:solidFill>
                  <a:srgbClr val="282C5C"/>
                </a:solidFill>
              </a:rPr>
              <a:t>Keep medication rooms safe</a:t>
            </a:r>
          </a:p>
          <a:p>
            <a:pPr indent="-220345">
              <a:spcBef>
                <a:spcPts val="541"/>
              </a:spcBef>
              <a:buClr>
                <a:srgbClr val="66CC66"/>
              </a:buClr>
              <a:buSzPct val="140000"/>
              <a:buFont typeface="Wingdings" panose="05000000000000000000" pitchFamily="2" charset="2"/>
              <a:buChar char="ü"/>
              <a:defRPr/>
            </a:pPr>
            <a:r>
              <a:rPr lang="en-US" sz="900">
                <a:solidFill>
                  <a:srgbClr val="282C5C"/>
                </a:solidFill>
              </a:rPr>
              <a:t>Keep medication room door locked between use</a:t>
            </a:r>
          </a:p>
          <a:p>
            <a:pPr indent="-220345">
              <a:spcBef>
                <a:spcPts val="541"/>
              </a:spcBef>
              <a:buClr>
                <a:srgbClr val="66CC66"/>
              </a:buClr>
              <a:buSzPct val="140000"/>
              <a:buFont typeface="Wingdings" panose="05000000000000000000" pitchFamily="2" charset="2"/>
              <a:buChar char="ü"/>
              <a:defRPr/>
            </a:pPr>
            <a:r>
              <a:rPr lang="en-US" sz="900">
                <a:solidFill>
                  <a:srgbClr val="282C5C"/>
                </a:solidFill>
              </a:rPr>
              <a:t>Maintain the medication room as a distraction free, interruption free zone (</a:t>
            </a:r>
            <a:r>
              <a:rPr lang="en-US" sz="900">
                <a:hlinkClick r:id="rId4"/>
              </a:rPr>
              <a:t>HSC Distractions and Interruptions poster)</a:t>
            </a:r>
            <a:endParaRPr lang="en-US" sz="900">
              <a:solidFill>
                <a:srgbClr val="282C5C"/>
              </a:solidFill>
            </a:endParaRPr>
          </a:p>
          <a:p>
            <a:pPr indent="-220345">
              <a:spcBef>
                <a:spcPts val="541"/>
              </a:spcBef>
              <a:buClr>
                <a:srgbClr val="66CC66"/>
              </a:buClr>
              <a:buSzPct val="140000"/>
              <a:buFont typeface="Wingdings" panose="05000000000000000000" pitchFamily="2" charset="2"/>
              <a:buChar char="ü"/>
              <a:defRPr/>
            </a:pPr>
            <a:r>
              <a:rPr lang="en-US" sz="900">
                <a:solidFill>
                  <a:srgbClr val="282C5C"/>
                </a:solidFill>
              </a:rPr>
              <a:t>Remove staff food and drink from medication rooms</a:t>
            </a:r>
          </a:p>
          <a:p>
            <a:pPr indent="-220345">
              <a:spcBef>
                <a:spcPts val="541"/>
              </a:spcBef>
              <a:buClr>
                <a:srgbClr val="66CC66"/>
              </a:buClr>
              <a:buSzPct val="140000"/>
              <a:buFont typeface="Wingdings" panose="05000000000000000000" pitchFamily="2" charset="2"/>
              <a:buChar char="ü"/>
              <a:defRPr/>
            </a:pPr>
            <a:r>
              <a:rPr lang="en-US" sz="900">
                <a:solidFill>
                  <a:srgbClr val="282C5C"/>
                </a:solidFill>
              </a:rPr>
              <a:t>Remove all food items including nutritional supplements, applesauce, pudding,  and beverages from medication rooms</a:t>
            </a:r>
            <a:endParaRPr lang="en-US" sz="900">
              <a:solidFill>
                <a:srgbClr val="282C5C"/>
              </a:solidFill>
              <a:ea typeface="Calibri" panose="020F0502020204030204"/>
              <a:cs typeface="Calibri" panose="020F0502020204030204"/>
            </a:endParaRPr>
          </a:p>
          <a:p>
            <a:pPr indent="-220345">
              <a:spcBef>
                <a:spcPts val="541"/>
              </a:spcBef>
              <a:buClr>
                <a:srgbClr val="66CC66"/>
              </a:buClr>
              <a:buSzPct val="140000"/>
              <a:buFont typeface="Wingdings" panose="05000000000000000000" pitchFamily="2" charset="2"/>
              <a:buChar char="ü"/>
              <a:defRPr/>
            </a:pPr>
            <a:r>
              <a:rPr lang="en-US" sz="900">
                <a:solidFill>
                  <a:srgbClr val="282C5C"/>
                </a:solidFill>
                <a:ea typeface="Calibri" panose="020F0502020204030204"/>
                <a:cs typeface="Calibri" panose="020F0502020204030204"/>
              </a:rPr>
              <a:t>Ensure hospital approved hand hygiene supplies and disinfecting wipes are readily available in the medication room</a:t>
            </a:r>
          </a:p>
          <a:p>
            <a:pPr indent="-220345">
              <a:spcBef>
                <a:spcPts val="541"/>
              </a:spcBef>
              <a:buClr>
                <a:srgbClr val="66CC66"/>
              </a:buClr>
              <a:buSzPct val="140000"/>
              <a:buFont typeface="Wingdings" panose="05000000000000000000" pitchFamily="2" charset="2"/>
              <a:buChar char="ü"/>
              <a:defRPr/>
            </a:pPr>
            <a:r>
              <a:rPr lang="en-US" sz="900">
                <a:solidFill>
                  <a:srgbClr val="282C5C"/>
                </a:solidFill>
                <a:ea typeface="Calibri" panose="020F0502020204030204"/>
                <a:cs typeface="Calibri" panose="020F0502020204030204"/>
              </a:rPr>
              <a:t>Ensure that accessibility tools such as good lighting and magnifying glass are available</a:t>
            </a:r>
            <a:endParaRPr lang="en-US" sz="900">
              <a:ea typeface="Calibri" panose="020F0502020204030204"/>
              <a:cs typeface="Calibri" panose="020F0502020204030204"/>
            </a:endParaRPr>
          </a:p>
          <a:p>
            <a:pPr fontAlgn="auto">
              <a:spcBef>
                <a:spcPts val="927"/>
              </a:spcBef>
              <a:spcAft>
                <a:spcPts val="0"/>
              </a:spcAft>
              <a:buClr>
                <a:schemeClr val="bg1"/>
              </a:buClr>
              <a:buSzPct val="140000"/>
              <a:defRPr/>
            </a:pPr>
            <a:r>
              <a:rPr lang="en-US" sz="1100">
                <a:solidFill>
                  <a:srgbClr val="282C5C"/>
                </a:solidFill>
              </a:rPr>
              <a:t>Store medications correctly  (</a:t>
            </a:r>
            <a:r>
              <a:rPr lang="en-US" sz="1100">
                <a:solidFill>
                  <a:srgbClr val="282C5C"/>
                </a:solidFill>
                <a:hlinkClick r:id="rId5"/>
              </a:rPr>
              <a:t>WRHA Storage Guideline</a:t>
            </a:r>
            <a:r>
              <a:rPr lang="en-US" sz="1100">
                <a:solidFill>
                  <a:srgbClr val="282C5C"/>
                </a:solidFill>
              </a:rPr>
              <a:t>)</a:t>
            </a:r>
            <a:endParaRPr lang="en-US" sz="1100">
              <a:solidFill>
                <a:srgbClr val="282C5C"/>
              </a:solidFill>
              <a:ea typeface="Calibri"/>
              <a:cs typeface="Calibri"/>
            </a:endParaRPr>
          </a:p>
          <a:p>
            <a:pPr indent="-220345">
              <a:spcBef>
                <a:spcPts val="541"/>
              </a:spcBef>
              <a:buClr>
                <a:srgbClr val="66CC66"/>
              </a:buClr>
              <a:buSzPct val="140000"/>
              <a:buFont typeface="Wingdings" panose="05000000000000000000" pitchFamily="2" charset="2"/>
              <a:buChar char="ü"/>
              <a:defRPr/>
            </a:pPr>
            <a:r>
              <a:rPr lang="en-US" sz="900">
                <a:solidFill>
                  <a:srgbClr val="282C5C"/>
                </a:solidFill>
              </a:rPr>
              <a:t> Follow medication management storage standards:</a:t>
            </a:r>
          </a:p>
          <a:p>
            <a:pPr lvl="1" indent="-220345">
              <a:spcBef>
                <a:spcPts val="541"/>
              </a:spcBef>
              <a:buClr>
                <a:srgbClr val="66CC66"/>
              </a:buClr>
              <a:buSzPct val="140000"/>
              <a:buFont typeface="Arial" panose="020B0604020202020204" pitchFamily="34" charset="0"/>
              <a:buChar char="•"/>
              <a:defRPr/>
            </a:pPr>
            <a:r>
              <a:rPr lang="en-US" sz="900">
                <a:solidFill>
                  <a:srgbClr val="282C5C"/>
                </a:solidFill>
              </a:rPr>
              <a:t>Medication rooms are free of personal items</a:t>
            </a:r>
          </a:p>
          <a:p>
            <a:pPr marL="408305" lvl="1" indent="-171450">
              <a:spcBef>
                <a:spcPts val="541"/>
              </a:spcBef>
              <a:buClr>
                <a:srgbClr val="66CC66"/>
              </a:buClr>
              <a:buSzPct val="140000"/>
              <a:buFont typeface="Arial" panose="020B0604020202020204" pitchFamily="34" charset="0"/>
              <a:buChar char="•"/>
              <a:defRPr/>
            </a:pPr>
            <a:r>
              <a:rPr lang="en-US" sz="900">
                <a:solidFill>
                  <a:srgbClr val="282C5C"/>
                </a:solidFill>
              </a:rPr>
              <a:t>	Maintain medication rooms as clean and clutter free </a:t>
            </a:r>
          </a:p>
          <a:p>
            <a:pPr marL="408305" lvl="1" indent="-171450">
              <a:spcBef>
                <a:spcPts val="541"/>
              </a:spcBef>
              <a:buClr>
                <a:srgbClr val="66CC66"/>
              </a:buClr>
              <a:buSzPct val="140000"/>
              <a:buFont typeface="Arial" panose="020B0604020202020204" pitchFamily="34" charset="0"/>
              <a:buChar char="•"/>
              <a:defRPr/>
            </a:pPr>
            <a:r>
              <a:rPr lang="en-US" sz="900">
                <a:solidFill>
                  <a:srgbClr val="282C5C"/>
                </a:solidFill>
                <a:ea typeface="Calibri" panose="020F0502020204030204"/>
                <a:cs typeface="Calibri" panose="020F0502020204030204"/>
              </a:rPr>
              <a:t>	Maintain clearly labelled storage for all medication types</a:t>
            </a:r>
          </a:p>
          <a:p>
            <a:pPr marL="408305" lvl="1" indent="-171450">
              <a:spcBef>
                <a:spcPts val="541"/>
              </a:spcBef>
              <a:buClr>
                <a:srgbClr val="66CC66"/>
              </a:buClr>
              <a:buSzPct val="140000"/>
              <a:buFont typeface="Arial" panose="020B0604020202020204" pitchFamily="34" charset="0"/>
              <a:buChar char="•"/>
              <a:defRPr/>
            </a:pPr>
            <a:r>
              <a:rPr lang="en-US" sz="900">
                <a:solidFill>
                  <a:srgbClr val="282C5C"/>
                </a:solidFill>
                <a:ea typeface="Calibri" panose="020F0502020204030204"/>
                <a:cs typeface="Calibri" panose="020F0502020204030204"/>
              </a:rPr>
              <a:t>	Maintain temperature monitoring of medication fridges</a:t>
            </a:r>
          </a:p>
          <a:p>
            <a:pPr fontAlgn="auto">
              <a:spcBef>
                <a:spcPts val="927"/>
              </a:spcBef>
              <a:spcAft>
                <a:spcPts val="0"/>
              </a:spcAft>
              <a:buClr>
                <a:schemeClr val="bg1"/>
              </a:buClr>
              <a:buSzPct val="140000"/>
              <a:defRPr/>
            </a:pPr>
            <a:r>
              <a:rPr lang="en-US" sz="1100">
                <a:solidFill>
                  <a:srgbClr val="282C5C"/>
                </a:solidFill>
              </a:rPr>
              <a:t>Perform safe medication administration</a:t>
            </a:r>
          </a:p>
          <a:p>
            <a:pPr indent="-220345">
              <a:spcBef>
                <a:spcPts val="541"/>
              </a:spcBef>
              <a:buClr>
                <a:srgbClr val="66CC66"/>
              </a:buClr>
              <a:buSzPct val="140000"/>
              <a:buFont typeface="Wingdings" panose="05000000000000000000" pitchFamily="2" charset="2"/>
              <a:buChar char="ü"/>
              <a:defRPr/>
            </a:pPr>
            <a:r>
              <a:rPr lang="en-US" sz="900">
                <a:solidFill>
                  <a:srgbClr val="282C5C"/>
                </a:solidFill>
                <a:ea typeface="Calibri" panose="020F0502020204030204"/>
                <a:cs typeface="Calibri" panose="020F0502020204030204"/>
              </a:rPr>
              <a:t>Perform hand hygiene upon entry to the medication room</a:t>
            </a:r>
          </a:p>
          <a:p>
            <a:pPr indent="-220345">
              <a:spcBef>
                <a:spcPts val="541"/>
              </a:spcBef>
              <a:buClr>
                <a:srgbClr val="66CC66"/>
              </a:buClr>
              <a:buSzPct val="140000"/>
              <a:buFont typeface="Wingdings" panose="05000000000000000000" pitchFamily="2" charset="2"/>
              <a:buChar char="ü"/>
              <a:defRPr/>
            </a:pPr>
            <a:r>
              <a:rPr lang="en-US" sz="900">
                <a:solidFill>
                  <a:srgbClr val="282C5C"/>
                </a:solidFill>
              </a:rPr>
              <a:t>Clean Pyxis machine surfaces and medication preparation surfaces with disinfecting wipe prior to accessing medications or preparing medications</a:t>
            </a:r>
            <a:r>
              <a:rPr lang="en-US" sz="900" u="sng">
                <a:hlinkClick r:id="rId6"/>
              </a:rPr>
              <a:t> </a:t>
            </a:r>
            <a:endParaRPr lang="en-US" sz="900">
              <a:ea typeface="Calibri" panose="020F0502020204030204"/>
              <a:cs typeface="Calibri" panose="020F0502020204030204"/>
            </a:endParaRPr>
          </a:p>
          <a:p>
            <a:pPr indent="-220345">
              <a:spcBef>
                <a:spcPts val="541"/>
              </a:spcBef>
              <a:buClr>
                <a:srgbClr val="66CC66"/>
              </a:buClr>
              <a:buSzPct val="140000"/>
              <a:buFont typeface="Wingdings" panose="05000000000000000000" pitchFamily="2" charset="2"/>
              <a:buChar char="ü"/>
              <a:defRPr/>
            </a:pPr>
            <a:r>
              <a:rPr lang="en-US" sz="900">
                <a:solidFill>
                  <a:srgbClr val="282C5C"/>
                </a:solidFill>
                <a:ea typeface="Calibri" panose="020F0502020204030204"/>
                <a:cs typeface="Calibri" panose="020F0502020204030204"/>
              </a:rPr>
              <a:t>Perform hand hygiene prior to accessing, preparing, or administering medications </a:t>
            </a:r>
          </a:p>
          <a:p>
            <a:pPr indent="-220345">
              <a:spcBef>
                <a:spcPts val="541"/>
              </a:spcBef>
              <a:buClr>
                <a:srgbClr val="66CC66"/>
              </a:buClr>
              <a:buSzPct val="140000"/>
              <a:buFont typeface="Wingdings" panose="05000000000000000000" pitchFamily="2" charset="2"/>
              <a:buChar char="ü"/>
              <a:defRPr/>
            </a:pPr>
            <a:r>
              <a:rPr lang="en-US" sz="900">
                <a:solidFill>
                  <a:srgbClr val="282C5C"/>
                </a:solidFill>
                <a:ea typeface="Calibri" panose="020F0502020204030204"/>
                <a:cs typeface="Calibri" panose="020F0502020204030204"/>
              </a:rPr>
              <a:t>Utilize the 8 Rights of medication when handling medications</a:t>
            </a:r>
            <a:endParaRPr lang="en-US" sz="900">
              <a:ea typeface="Calibri" panose="020F0502020204030204"/>
              <a:cs typeface="Calibri" panose="020F0502020204030204"/>
            </a:endParaRPr>
          </a:p>
          <a:p>
            <a:pPr fontAlgn="auto">
              <a:spcBef>
                <a:spcPts val="600"/>
              </a:spcBef>
              <a:spcAft>
                <a:spcPts val="0"/>
              </a:spcAft>
              <a:buClr>
                <a:schemeClr val="bg1"/>
              </a:buClr>
              <a:buSzPct val="140000"/>
              <a:defRPr/>
            </a:pPr>
            <a:r>
              <a:rPr lang="en-US" sz="1100">
                <a:solidFill>
                  <a:srgbClr val="282C5C"/>
                </a:solidFill>
              </a:rPr>
              <a:t>Dispose of medications properly</a:t>
            </a:r>
          </a:p>
          <a:p>
            <a:pPr indent="-171450">
              <a:spcBef>
                <a:spcPts val="600"/>
              </a:spcBef>
              <a:buClr>
                <a:srgbClr val="66CC66"/>
              </a:buClr>
              <a:buSzPct val="140000"/>
              <a:buFont typeface="Wingdings" panose="05000000000000000000" pitchFamily="2" charset="2"/>
              <a:buChar char="ü"/>
              <a:defRPr/>
            </a:pPr>
            <a:r>
              <a:rPr lang="en-US" sz="900">
                <a:solidFill>
                  <a:srgbClr val="282C5C"/>
                </a:solidFill>
              </a:rPr>
              <a:t>Ensure proper disposal of medication waste in appropriate disposal bin</a:t>
            </a:r>
          </a:p>
          <a:p>
            <a:pPr>
              <a:spcBef>
                <a:spcPts val="600"/>
              </a:spcBef>
              <a:buClr>
                <a:srgbClr val="66CC66"/>
              </a:buClr>
              <a:buSzPct val="140000"/>
              <a:defRPr/>
            </a:pPr>
            <a:r>
              <a:rPr lang="en-US" sz="1100">
                <a:solidFill>
                  <a:srgbClr val="282C5C"/>
                </a:solidFill>
              </a:rPr>
              <a:t>Know where to find your resources</a:t>
            </a:r>
          </a:p>
          <a:p>
            <a:pPr marL="171450" indent="-171450">
              <a:spcBef>
                <a:spcPts val="600"/>
              </a:spcBef>
              <a:buClr>
                <a:srgbClr val="66CC66"/>
              </a:buClr>
              <a:buSzPct val="140000"/>
              <a:buFont typeface="Wingdings" panose="05000000000000000000" pitchFamily="2" charset="2"/>
              <a:buChar char="ü"/>
              <a:defRPr/>
            </a:pPr>
            <a:r>
              <a:rPr lang="en-US" sz="900">
                <a:solidFill>
                  <a:srgbClr val="282C5C"/>
                </a:solidFill>
              </a:rPr>
              <a:t>Review HSC Medication Management Series:  A Team Approach </a:t>
            </a:r>
            <a:r>
              <a:rPr lang="en-US" sz="900">
                <a:hlinkClick r:id="rId7"/>
              </a:rPr>
              <a:t>Centre Wide Education Rollouts - HSC </a:t>
            </a:r>
            <a:r>
              <a:rPr lang="en-US" sz="900" err="1">
                <a:hlinkClick r:id="rId7"/>
              </a:rPr>
              <a:t>INTRAnet</a:t>
            </a:r>
            <a:endParaRPr lang="en-US" sz="900">
              <a:solidFill>
                <a:srgbClr val="282C5C"/>
              </a:solidFill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1D130CF1-02F9-4473-ABD5-62EE2DF534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6" y="5531539"/>
            <a:ext cx="399494" cy="307917"/>
          </a:xfrm>
          <a:prstGeom prst="rect">
            <a:avLst/>
          </a:prstGeom>
        </p:spPr>
      </p:pic>
      <p:pic>
        <p:nvPicPr>
          <p:cNvPr id="34" name="Picture 2">
            <a:extLst>
              <a:ext uri="{FF2B5EF4-FFF2-40B4-BE49-F238E27FC236}">
                <a16:creationId xmlns:a16="http://schemas.microsoft.com/office/drawing/2014/main" id="{6A37B848-A6D1-49BC-9B9F-C803C4CB0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315" y="1988759"/>
            <a:ext cx="399495" cy="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5EA4CEC-2797-42E3-8FAC-19AB8FF5D7F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8806" y="5989113"/>
            <a:ext cx="399494" cy="442062"/>
          </a:xfrm>
          <a:prstGeom prst="rect">
            <a:avLst/>
          </a:prstGeom>
        </p:spPr>
      </p:pic>
      <p:sp>
        <p:nvSpPr>
          <p:cNvPr id="20" name="TextBox 15">
            <a:extLst>
              <a:ext uri="{FF2B5EF4-FFF2-40B4-BE49-F238E27FC236}">
                <a16:creationId xmlns:a16="http://schemas.microsoft.com/office/drawing/2014/main" id="{AFA3149C-C473-46D3-8838-9DC9DB8286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555" y="1506809"/>
            <a:ext cx="4030462" cy="282513"/>
          </a:xfrm>
          <a:prstGeom prst="rect">
            <a:avLst/>
          </a:prstGeom>
          <a:solidFill>
            <a:srgbClr val="282C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1236" b="1">
                <a:solidFill>
                  <a:schemeClr val="bg1"/>
                </a:solidFill>
              </a:rPr>
              <a:t>WHAT YOU CAN DO and HOW CAN YOU PREPARE?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2B03FD-6430-4475-99F5-D0B9E2F718C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5146" y="7038406"/>
            <a:ext cx="399494" cy="3079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1600FB-AA89-4E94-AC65-036DF7545FD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0848" y="2728888"/>
            <a:ext cx="397452" cy="2687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42F6C3-CF9B-A8D7-B883-A4BC48213A6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7116" y="4280128"/>
            <a:ext cx="371694" cy="30791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94C6543-6542-3DF1-B437-1DAB686DE6D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39253" y="6580832"/>
            <a:ext cx="405324" cy="307917"/>
          </a:xfrm>
          <a:prstGeom prst="rect">
            <a:avLst/>
          </a:prstGeom>
        </p:spPr>
      </p:pic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A208154-A139-6A6A-DBED-E6453CB9562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991" y="7033813"/>
            <a:ext cx="1663093" cy="46514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TaxCatchAll xmlns="28bb7a25-6f54-41a7-8063-2e10273351b5" xsi:nil="true"/>
    <lcf76f155ced4ddcb4097134ff3c332f xmlns="96f1ba7a-5234-46fe-b768-e48a305f9149">
      <Terms xmlns="http://schemas.microsoft.com/office/infopath/2007/PartnerControls"/>
    </lcf76f155ced4ddcb4097134ff3c332f>
    <SortOrder xmlns="96f1ba7a-5234-46fe-b768-e48a305f914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3C6CEB3807824D93D59580E77AC4F3" ma:contentTypeVersion="18" ma:contentTypeDescription="Create a new document." ma:contentTypeScope="" ma:versionID="52d06af4a5af3aef225b2cb0beffce9b">
  <xsd:schema xmlns:xsd="http://www.w3.org/2001/XMLSchema" xmlns:xs="http://www.w3.org/2001/XMLSchema" xmlns:p="http://schemas.microsoft.com/office/2006/metadata/properties" xmlns:ns1="http://schemas.microsoft.com/sharepoint/v3" xmlns:ns2="96f1ba7a-5234-46fe-b768-e48a305f9149" xmlns:ns3="28bb7a25-6f54-41a7-8063-2e10273351b5" targetNamespace="http://schemas.microsoft.com/office/2006/metadata/properties" ma:root="true" ma:fieldsID="4900ba2cc9bf29abd7fe3f6cb23038e5" ns1:_="" ns2:_="" ns3:_="">
    <xsd:import namespace="http://schemas.microsoft.com/sharepoint/v3"/>
    <xsd:import namespace="96f1ba7a-5234-46fe-b768-e48a305f9149"/>
    <xsd:import namespace="28bb7a25-6f54-41a7-8063-2e10273351b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SortOrde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f1ba7a-5234-46fe-b768-e48a305f91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de4e8d0f-ef0c-49ef-9e91-310cc2cc034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SortOrder" ma:index="22" nillable="true" ma:displayName="Sort Order" ma:description="Controls folder order for display." ma:format="Dropdown" ma:internalName="SortOrder" ma:percentage="FALSE">
      <xsd:simpleType>
        <xsd:restriction base="dms:Number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bb7a25-6f54-41a7-8063-2e10273351b5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f8f60b5f-93a7-4ae6-8d28-9754b9bb814c}" ma:internalName="TaxCatchAll" ma:showField="CatchAllData" ma:web="28bb7a25-6f54-41a7-8063-2e10273351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489034B-B615-4C61-9E9B-017BB7D66B91}">
  <ds:schemaRefs>
    <ds:schemaRef ds:uri="28bb7a25-6f54-41a7-8063-2e10273351b5"/>
    <ds:schemaRef ds:uri="96f1ba7a-5234-46fe-b768-e48a305f914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6E0DB1D-D515-4609-B9A5-3A08B91CD9E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DE0C70B-2182-4DC9-A825-60E8A723D4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6f1ba7a-5234-46fe-b768-e48a305f9149"/>
    <ds:schemaRef ds:uri="28bb7a25-6f54-41a7-8063-2e10273351b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Custom</PresentationFormat>
  <Slides>1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Lorie Mayer</dc:creator>
  <cp:revision>4</cp:revision>
  <cp:lastPrinted>2025-12-10T16:35:39Z</cp:lastPrinted>
  <dcterms:created xsi:type="dcterms:W3CDTF">2025-03-23T10:42:37Z</dcterms:created>
  <dcterms:modified xsi:type="dcterms:W3CDTF">2026-02-11T21:03:57Z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0x010100FA3C6CEB3807824D93D59580E77AC4F3</vt:lpwstr>
  </property>
  <property fmtid="{D5CDD505-2E9C-101B-9397-08002B2CF9AE}" pid="3" name="MediaServiceImageTags">
    <vt:lpwstr/>
  </property>
</Properties>
</file>