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12192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84"/>
            <a:ext cx="103632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8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6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79653"/>
            <a:ext cx="105156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119286"/>
            <a:ext cx="105156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66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3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86836"/>
            <a:ext cx="105156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41551"/>
            <a:ext cx="515778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340100"/>
            <a:ext cx="515778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86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9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0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6569"/>
            <a:ext cx="61722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31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3932237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316569"/>
            <a:ext cx="61722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51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6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86834"/>
            <a:ext cx="26289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86834"/>
            <a:ext cx="77343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3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6836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D2DAEF-CC0F-4D86-87F9-29FE97B5695B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475136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475136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E7A9E0-FA60-4EFE-BBF4-894E7489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1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92B5E94-4BA9-8EC9-BE9E-7168FC7E7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319425"/>
              </p:ext>
            </p:extLst>
          </p:nvPr>
        </p:nvGraphicFramePr>
        <p:xfrm>
          <a:off x="121666" y="701382"/>
          <a:ext cx="11948668" cy="8278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7167">
                  <a:extLst>
                    <a:ext uri="{9D8B030D-6E8A-4147-A177-3AD203B41FA5}">
                      <a16:colId xmlns:a16="http://schemas.microsoft.com/office/drawing/2014/main" val="623604480"/>
                    </a:ext>
                  </a:extLst>
                </a:gridCol>
                <a:gridCol w="2987167">
                  <a:extLst>
                    <a:ext uri="{9D8B030D-6E8A-4147-A177-3AD203B41FA5}">
                      <a16:colId xmlns:a16="http://schemas.microsoft.com/office/drawing/2014/main" val="486828343"/>
                    </a:ext>
                  </a:extLst>
                </a:gridCol>
                <a:gridCol w="2987167">
                  <a:extLst>
                    <a:ext uri="{9D8B030D-6E8A-4147-A177-3AD203B41FA5}">
                      <a16:colId xmlns:a16="http://schemas.microsoft.com/office/drawing/2014/main" val="1886941900"/>
                    </a:ext>
                  </a:extLst>
                </a:gridCol>
                <a:gridCol w="2987167">
                  <a:extLst>
                    <a:ext uri="{9D8B030D-6E8A-4147-A177-3AD203B41FA5}">
                      <a16:colId xmlns:a16="http://schemas.microsoft.com/office/drawing/2014/main" val="3546291569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Sequence 1</a:t>
                      </a:r>
                    </a:p>
                    <a:p>
                      <a:pPr algn="ctr"/>
                      <a:r>
                        <a:rPr lang="en-US" sz="1200" dirty="0"/>
                        <a:t>May 35-30,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Sequence 2</a:t>
                      </a:r>
                    </a:p>
                    <a:p>
                      <a:pPr algn="ctr"/>
                      <a:r>
                        <a:rPr lang="en-US" sz="1200" dirty="0"/>
                        <a:t>May 24-29,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Sequence 2</a:t>
                      </a:r>
                    </a:p>
                    <a:p>
                      <a:pPr algn="ctr"/>
                      <a:r>
                        <a:rPr lang="en-US" sz="1200" dirty="0"/>
                        <a:t>May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Sequence 4</a:t>
                      </a:r>
                    </a:p>
                    <a:p>
                      <a:pPr algn="ctr"/>
                      <a:r>
                        <a:rPr lang="en-US" sz="1200" dirty="0"/>
                        <a:t>May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2423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1050" dirty="0"/>
                        <a:t>*Service Excellence is applicable to this standard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27805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en-US" sz="1050" b="1" dirty="0"/>
                        <a:t>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/>
                        <a:t>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/>
                        <a:t>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/>
                        <a:t>STANDARDS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47959"/>
                  </a:ext>
                </a:extLst>
              </a:tr>
              <a:tr h="1615440"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50" dirty="0">
                          <a:latin typeface="+mn-lt"/>
                        </a:rPr>
                        <a:t>Governance</a:t>
                      </a:r>
                    </a:p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50" dirty="0">
                          <a:latin typeface="+mn-lt"/>
                        </a:rPr>
                        <a:t>Leadership</a:t>
                      </a:r>
                    </a:p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50" dirty="0">
                          <a:latin typeface="+mn-lt"/>
                        </a:rPr>
                        <a:t>Emergency &amp; Disaster Management</a:t>
                      </a:r>
                    </a:p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50" dirty="0">
                          <a:latin typeface="+mn-lt"/>
                        </a:rPr>
                        <a:t>Medication Management (Leadership criteria)</a:t>
                      </a:r>
                    </a:p>
                    <a:p>
                      <a:pPr marL="34290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50" dirty="0">
                          <a:latin typeface="+mn-lt"/>
                        </a:rPr>
                        <a:t>Infection Prevention and Control (Leadership criteria)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Critical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Care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Emergency</a:t>
                      </a:r>
                      <a:r>
                        <a:rPr lang="en-US" sz="1050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Department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EMS</a:t>
                      </a:r>
                      <a:r>
                        <a:rPr lang="en-US" sz="10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&amp;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Interfacility</a:t>
                      </a:r>
                      <a:r>
                        <a:rPr lang="en-US" sz="105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Transport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Inpatient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Services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Obstetrics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spc="-50" dirty="0">
                          <a:latin typeface="+mn-lt"/>
                          <a:cs typeface="Calibri"/>
                        </a:rPr>
                        <a:t>Organ &amp; Tissue Donation Deceased Donors</a:t>
                      </a:r>
                    </a:p>
                    <a:p>
                      <a:pPr marL="320040" marR="0" lvl="0" indent="-22860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>
                          <a:tab pos="320040" algn="l"/>
                        </a:tabLst>
                        <a:defRPr/>
                      </a:pPr>
                      <a:r>
                        <a:rPr lang="en-US" sz="1050" spc="-50">
                          <a:latin typeface="+mn-lt"/>
                          <a:cs typeface="Calibri"/>
                        </a:rPr>
                        <a:t>Organ Donation 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for Living Donors*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spc="-50" dirty="0">
                          <a:latin typeface="+mn-lt"/>
                          <a:cs typeface="Calibri"/>
                        </a:rPr>
                        <a:t>Organ and Tissue Transplant*</a:t>
                      </a: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Perioperative</a:t>
                      </a:r>
                      <a:r>
                        <a:rPr lang="en-US" sz="1050" spc="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and</a:t>
                      </a:r>
                      <a:r>
                        <a:rPr lang="en-US" sz="105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Invasive</a:t>
                      </a:r>
                      <a:r>
                        <a:rPr lang="en-US" sz="10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Procedures*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04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Reprocessing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0675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675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Ambulatory</a:t>
                      </a:r>
                      <a:r>
                        <a:rPr lang="en-US" sz="10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Care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675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675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Mental</a:t>
                      </a:r>
                      <a:r>
                        <a:rPr lang="en-US" sz="105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Health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and</a:t>
                      </a:r>
                      <a:r>
                        <a:rPr lang="en-US" sz="10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Addiction</a:t>
                      </a:r>
                      <a:r>
                        <a:rPr lang="en-US" sz="10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Services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20675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675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Acquired Brain Injury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675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675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Integrated People </a:t>
                      </a:r>
                      <a:r>
                        <a:rPr lang="en-US" sz="1050" dirty="0" err="1">
                          <a:latin typeface="+mn-lt"/>
                          <a:cs typeface="Calibri"/>
                        </a:rPr>
                        <a:t>Centred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 Spinal Cord Injury Rehabilitation Program*</a:t>
                      </a:r>
                    </a:p>
                    <a:p>
                      <a:pPr marL="320675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675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Population</a:t>
                      </a:r>
                      <a:r>
                        <a:rPr lang="en-US" sz="105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Health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and</a:t>
                      </a:r>
                      <a:r>
                        <a:rPr lang="en-US" sz="1050" spc="-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Wellness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320675" indent="-2286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  <a:tabLst>
                          <a:tab pos="320675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Rehabilitation</a:t>
                      </a:r>
                      <a:r>
                        <a:rPr lang="en-US" sz="1050" spc="-60" dirty="0">
                          <a:latin typeface="+mn-lt"/>
                          <a:cs typeface="Calibri"/>
                        </a:rPr>
                        <a:t>*</a:t>
                      </a:r>
                      <a:endParaRPr lang="en-US" sz="105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132065"/>
                  </a:ext>
                </a:extLst>
              </a:tr>
              <a:tr h="243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Medication Management Standard included each year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8476"/>
                  </a:ext>
                </a:extLst>
              </a:tr>
              <a:tr h="24384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Infection Prevention &amp; Control Standard included each year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54071"/>
                  </a:ext>
                </a:extLst>
              </a:tr>
              <a:tr h="254667">
                <a:tc>
                  <a:txBody>
                    <a:bodyPr/>
                    <a:lstStyle/>
                    <a:p>
                      <a:r>
                        <a:rPr lang="en-US" sz="1050" b="1" dirty="0"/>
                        <a:t>ROPs applicable to above 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/>
                        <a:t>ROPs applicable to above 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/>
                        <a:t>ROPs applicable to above 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/>
                        <a:t>ROPs applicable to above standards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92759"/>
                  </a:ext>
                </a:extLst>
              </a:tr>
              <a:tr h="3398520">
                <a:tc>
                  <a:txBody>
                    <a:bodyPr/>
                    <a:lstStyle/>
                    <a:p>
                      <a:pPr marL="90805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None/>
                        <a:tabLst>
                          <a:tab pos="262890" algn="l"/>
                        </a:tabLst>
                      </a:pPr>
                      <a:r>
                        <a:rPr lang="en-US" sz="1050" i="1" dirty="0">
                          <a:latin typeface="+mn-lt"/>
                          <a:cs typeface="Calibri"/>
                        </a:rPr>
                        <a:t>Governance</a:t>
                      </a: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Accountability</a:t>
                      </a:r>
                      <a:r>
                        <a:rPr lang="en-US" sz="10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for</a:t>
                      </a:r>
                      <a:r>
                        <a:rPr lang="en-US" sz="1050" spc="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Quality of</a:t>
                      </a:r>
                      <a:r>
                        <a:rPr lang="en-US" sz="10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Care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9080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i="1" dirty="0">
                          <a:latin typeface="+mn-lt"/>
                          <a:cs typeface="Calibri"/>
                        </a:rPr>
                        <a:t>Leadership</a:t>
                      </a: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Client</a:t>
                      </a:r>
                      <a:r>
                        <a:rPr lang="en-US" sz="10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Flow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Medication reconciliation as a strategic priority</a:t>
                      </a: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Patient Safety Education and Training</a:t>
                      </a: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Patient Safety Incident Disclosure</a:t>
                      </a: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Patient Safety Incident Management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Preventative</a:t>
                      </a:r>
                      <a:r>
                        <a:rPr lang="en-US" sz="10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Maintenance</a:t>
                      </a:r>
                      <a:r>
                        <a:rPr lang="en-US" sz="105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Program</a:t>
                      </a: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Workplace</a:t>
                      </a:r>
                      <a:r>
                        <a:rPr lang="en-US" sz="105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Violence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Prevention</a:t>
                      </a:r>
                    </a:p>
                    <a:p>
                      <a:pPr marL="90805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None/>
                        <a:tabLst>
                          <a:tab pos="262890" algn="l"/>
                        </a:tabLst>
                      </a:pPr>
                      <a:r>
                        <a:rPr lang="en-US" sz="1050" i="1" spc="-10" dirty="0">
                          <a:latin typeface="+mn-lt"/>
                          <a:cs typeface="Calibri"/>
                        </a:rPr>
                        <a:t>Medication Management</a:t>
                      </a: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Adhering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to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Do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Not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Use</a:t>
                      </a:r>
                      <a:r>
                        <a:rPr lang="en-US" sz="10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List</a:t>
                      </a:r>
                      <a:r>
                        <a:rPr lang="en-US" sz="105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of</a:t>
                      </a:r>
                      <a:r>
                        <a:rPr lang="en-US" sz="1050" spc="-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Abbreviations, Symbols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and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Dose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Designations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Antimicrobial</a:t>
                      </a:r>
                      <a:r>
                        <a:rPr lang="en-US" sz="1050" spc="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Stewardship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Limiting</a:t>
                      </a:r>
                      <a:r>
                        <a:rPr lang="en-US" sz="1050" spc="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High-Concentration</a:t>
                      </a:r>
                      <a:r>
                        <a:rPr lang="en-US" sz="1050" spc="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and</a:t>
                      </a:r>
                      <a:r>
                        <a:rPr lang="en-US" sz="105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High-Total-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Dose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Opioid</a:t>
                      </a:r>
                      <a:r>
                        <a:rPr lang="en-US" sz="105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Formulations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Managing</a:t>
                      </a:r>
                      <a:r>
                        <a:rPr lang="en-US" sz="105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High-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Alert</a:t>
                      </a:r>
                      <a:r>
                        <a:rPr lang="en-US" sz="1050" spc="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Medications</a:t>
                      </a:r>
                    </a:p>
                    <a:p>
                      <a:pPr marL="90805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None/>
                        <a:tabLst>
                          <a:tab pos="262890" algn="l"/>
                        </a:tabLst>
                      </a:pPr>
                      <a:r>
                        <a:rPr lang="en-US" sz="1050" i="1" spc="-10" dirty="0">
                          <a:latin typeface="+mn-lt"/>
                          <a:cs typeface="Calibri"/>
                        </a:rPr>
                        <a:t>Infection Prevention and Control</a:t>
                      </a:r>
                    </a:p>
                    <a:p>
                      <a:pPr marL="263525" marR="359410" indent="-17272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 MT"/>
                        <a:buChar char="•"/>
                        <a:tabLst>
                          <a:tab pos="263525" algn="l"/>
                        </a:tabLst>
                      </a:pPr>
                      <a:r>
                        <a:rPr lang="en-US" sz="1050" dirty="0">
                          <a:latin typeface="+mn-lt"/>
                          <a:cs typeface="Calibri"/>
                        </a:rPr>
                        <a:t>Cleaning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and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Low-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Level</a:t>
                      </a:r>
                      <a:r>
                        <a:rPr lang="en-US" sz="105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Disinfecting Medical Equipment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Infection</a:t>
                      </a:r>
                      <a:r>
                        <a:rPr lang="en-US" sz="1050" spc="2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Rates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(for orgs with beds and provide nursing care)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lang="en-US" sz="1050" spc="-10" dirty="0">
                          <a:latin typeface="+mn-lt"/>
                          <a:cs typeface="Calibri"/>
                        </a:rPr>
                        <a:t>Improving</a:t>
                      </a:r>
                      <a:r>
                        <a:rPr lang="en-US" sz="1050" spc="-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Hand</a:t>
                      </a:r>
                      <a:r>
                        <a:rPr lang="en-US" sz="1050" spc="-2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dirty="0">
                          <a:latin typeface="+mn-lt"/>
                          <a:cs typeface="Calibri"/>
                        </a:rPr>
                        <a:t>Hygiene</a:t>
                      </a:r>
                      <a:r>
                        <a:rPr lang="en-US" sz="105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Practices</a:t>
                      </a:r>
                      <a:endParaRPr lang="en-US" sz="1050" dirty="0">
                        <a:latin typeface="+mn-lt"/>
                        <a:cs typeface="Calibri"/>
                      </a:endParaRPr>
                    </a:p>
                    <a:p>
                      <a:pPr marL="262890" indent="-17208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262890" algn="l"/>
                        </a:tabLst>
                      </a:pPr>
                      <a:endParaRPr lang="en-US" sz="105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Client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Identification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Information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Transfer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at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Care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Transitions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Infusion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Pump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Safety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388620" lvl="0" indent="-17272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Maintaining</a:t>
                      </a:r>
                      <a:r>
                        <a:rPr kumimoji="0" lang="en-US" sz="105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Accurate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List of</a:t>
                      </a:r>
                      <a:r>
                        <a:rPr kumimoji="0" lang="en-US" sz="1050" b="0" i="0" u="none" strike="noStrike" kern="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Medications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during</a:t>
                      </a:r>
                      <a:r>
                        <a:rPr kumimoji="0" lang="en-US" sz="1050" b="0" i="0" u="none" strike="noStrike" kern="0" cap="none" spc="-4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Care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Transitions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Optimizing</a:t>
                      </a:r>
                      <a:r>
                        <a:rPr kumimoji="0" lang="en-US" sz="1050" b="0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Skin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Integrity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Preventing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Falls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Reducing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Injuries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from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Falls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Preventing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Venous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Thromboembolism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Safe</a:t>
                      </a:r>
                      <a:r>
                        <a:rPr kumimoji="0" lang="en-US" sz="1050" b="0" i="0" u="none" strike="noStrike" kern="0" cap="none" spc="-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Surgery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Checklist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Suicide</a:t>
                      </a:r>
                      <a:r>
                        <a:rPr kumimoji="0" lang="en-US" sz="1050" b="0" i="0" u="none" strike="noStrike" kern="0" cap="none" spc="-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Prevention</a:t>
                      </a:r>
                      <a:r>
                        <a:rPr kumimoji="0" lang="en-US" sz="1050" b="0" i="0" u="none" strike="noStrike" kern="0" cap="none" spc="-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Program</a:t>
                      </a:r>
                      <a:endParaRPr lang="en-US" sz="1050" dirty="0">
                        <a:latin typeface="+mn-lt"/>
                      </a:endParaRPr>
                    </a:p>
                    <a:p>
                      <a:pPr marL="90805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1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 Management</a:t>
                      </a: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Adhering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to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Not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Use</a:t>
                      </a:r>
                      <a:r>
                        <a:rPr kumimoji="0" lang="en-US" sz="105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List</a:t>
                      </a:r>
                      <a:r>
                        <a:rPr kumimoji="0" lang="en-US" sz="1050" b="0" i="0" u="none" strike="noStrike" kern="120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of</a:t>
                      </a:r>
                      <a:r>
                        <a:rPr kumimoji="0" lang="en-US" sz="1050" b="0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Abbreviations, Symbols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Dose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Designations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Antimicrobial</a:t>
                      </a:r>
                      <a:r>
                        <a:rPr kumimoji="0" lang="en-US" sz="1050" b="0" i="0" u="none" strike="noStrike" kern="1200" cap="none" spc="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Stewardship (NA for Community-Based)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Limiting</a:t>
                      </a:r>
                      <a:r>
                        <a:rPr kumimoji="0" lang="en-US" sz="1050" b="0" i="0" u="none" strike="noStrike" kern="1200" cap="none" spc="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High-Concentration</a:t>
                      </a:r>
                      <a:r>
                        <a:rPr kumimoji="0" lang="en-US" sz="1050" b="0" i="0" u="none" strike="noStrike" kern="1200" cap="none" spc="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High-Total-</a:t>
                      </a:r>
                      <a:r>
                        <a:rPr kumimoji="0" lang="en-US" sz="105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Dose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Opioid</a:t>
                      </a:r>
                      <a:r>
                        <a:rPr kumimoji="0" lang="en-US" sz="105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Formulations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Managing</a:t>
                      </a:r>
                      <a:r>
                        <a:rPr kumimoji="0" lang="en-US" sz="1050" b="0" i="0" u="none" strike="noStrike" kern="120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Alert</a:t>
                      </a:r>
                      <a:r>
                        <a:rPr kumimoji="0" lang="en-US" sz="1050" b="0" i="0" u="none" strike="noStrike" kern="1200" cap="none" spc="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Medications</a:t>
                      </a:r>
                    </a:p>
                    <a:p>
                      <a:pPr marL="90805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1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Infection Prevention and Control</a:t>
                      </a:r>
                    </a:p>
                    <a:p>
                      <a:pPr marL="263525" marR="359410" lvl="0" indent="-17272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Cleaning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Low-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Level</a:t>
                      </a:r>
                      <a:r>
                        <a:rPr kumimoji="0" lang="en-US" sz="1050" b="0" i="0" u="none" strike="noStrike" kern="1200" cap="none" spc="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Disinfecting</a:t>
                      </a:r>
                      <a:r>
                        <a:rPr kumimoji="0" lang="en-US" sz="1050" b="0" i="0" u="none" strike="noStrike" kern="120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Medical Equipment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Infection</a:t>
                      </a:r>
                      <a:r>
                        <a:rPr kumimoji="0" lang="en-US" sz="1050" b="0" i="0" u="none" strike="noStrike" kern="1200" cap="none" spc="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Rates (for orgs with beds and provide nursing care)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Improving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Hand</a:t>
                      </a:r>
                      <a:r>
                        <a:rPr kumimoji="0" lang="en-US" sz="105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Hygiene</a:t>
                      </a:r>
                      <a:r>
                        <a:rPr kumimoji="0" lang="en-US" sz="105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Practices</a:t>
                      </a: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Reprocessing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Client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Identification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Information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Transfer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at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Care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Transitions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Infusion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Pump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Safety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388620" lvl="0" indent="-17272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Maintaining</a:t>
                      </a:r>
                      <a:r>
                        <a:rPr kumimoji="0" lang="en-US" sz="105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Accurate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List of</a:t>
                      </a:r>
                      <a:r>
                        <a:rPr kumimoji="0" lang="en-US" sz="1050" b="0" i="0" u="none" strike="noStrike" kern="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Medications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during</a:t>
                      </a:r>
                      <a:r>
                        <a:rPr kumimoji="0" lang="en-US" sz="1050" b="0" i="0" u="none" strike="noStrike" kern="0" cap="none" spc="-4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Care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Transitions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Optimizing</a:t>
                      </a:r>
                      <a:r>
                        <a:rPr kumimoji="0" lang="en-US" sz="1050" b="0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Skin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Integrity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Preventing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Falls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Reducing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Injuries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from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Falls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Preventing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Venous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Thromboembolism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Suicide</a:t>
                      </a:r>
                      <a:r>
                        <a:rPr kumimoji="0" lang="en-US" sz="1050" b="0" i="0" u="none" strike="noStrike" kern="0" cap="none" spc="-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Prevention</a:t>
                      </a:r>
                      <a:r>
                        <a:rPr kumimoji="0" lang="en-US" sz="1050" b="0" i="0" u="none" strike="noStrike" kern="0" cap="none" spc="-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Program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805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1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 Management</a:t>
                      </a: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Adhering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to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Not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Use</a:t>
                      </a:r>
                      <a:r>
                        <a:rPr kumimoji="0" lang="en-US" sz="105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List</a:t>
                      </a:r>
                      <a:r>
                        <a:rPr kumimoji="0" lang="en-US" sz="1050" b="0" i="0" u="none" strike="noStrike" kern="120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of</a:t>
                      </a:r>
                      <a:r>
                        <a:rPr kumimoji="0" lang="en-US" sz="1050" b="0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Abbreviations, Symbols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Dose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Designations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Antimicrobial</a:t>
                      </a:r>
                      <a:r>
                        <a:rPr kumimoji="0" lang="en-US" sz="1050" b="0" i="0" u="none" strike="noStrike" kern="1200" cap="none" spc="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Stewardship (NA for Community-Based)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Limiting</a:t>
                      </a:r>
                      <a:r>
                        <a:rPr kumimoji="0" lang="en-US" sz="1050" b="0" i="0" u="none" strike="noStrike" kern="1200" cap="none" spc="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High-Concentration</a:t>
                      </a:r>
                      <a:r>
                        <a:rPr kumimoji="0" lang="en-US" sz="1050" b="0" i="0" u="none" strike="noStrike" kern="1200" cap="none" spc="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High-Total-</a:t>
                      </a:r>
                      <a:r>
                        <a:rPr kumimoji="0" lang="en-US" sz="105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Dose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Opioid</a:t>
                      </a:r>
                      <a:r>
                        <a:rPr kumimoji="0" lang="en-US" sz="105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Formulations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Managing</a:t>
                      </a:r>
                      <a:r>
                        <a:rPr kumimoji="0" lang="en-US" sz="1050" b="0" i="0" u="none" strike="noStrike" kern="120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Alert</a:t>
                      </a:r>
                      <a:r>
                        <a:rPr kumimoji="0" lang="en-US" sz="1050" b="0" i="0" u="none" strike="noStrike" kern="1200" cap="none" spc="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Medications</a:t>
                      </a:r>
                    </a:p>
                    <a:p>
                      <a:pPr marL="90805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1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Infection Prevention and Control</a:t>
                      </a:r>
                    </a:p>
                    <a:p>
                      <a:pPr marL="263525" marR="359410" lvl="0" indent="-17272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Cleaning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Low-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Level</a:t>
                      </a:r>
                      <a:r>
                        <a:rPr kumimoji="0" lang="en-US" sz="1050" b="0" i="0" u="none" strike="noStrike" kern="1200" cap="none" spc="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Disinfecting</a:t>
                      </a:r>
                      <a:r>
                        <a:rPr kumimoji="0" lang="en-US" sz="1050" b="0" i="0" u="none" strike="noStrike" kern="120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Medical Equipment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Infection</a:t>
                      </a:r>
                      <a:r>
                        <a:rPr kumimoji="0" lang="en-US" sz="1050" b="0" i="0" u="none" strike="noStrike" kern="1200" cap="none" spc="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Rates (for orgs with beds and provide nursing care)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Improving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Hand</a:t>
                      </a:r>
                      <a:r>
                        <a:rPr kumimoji="0" lang="en-US" sz="105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Hygiene</a:t>
                      </a:r>
                      <a:r>
                        <a:rPr kumimoji="0" lang="en-US" sz="105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Practices</a:t>
                      </a: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Reprocessing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Client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Identification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Information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Transfer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at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Care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Transitions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Infusion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Pump</a:t>
                      </a:r>
                      <a:r>
                        <a:rPr kumimoji="0" lang="en-US" sz="1050" b="0" i="0" u="none" strike="noStrike" kern="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Safety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388620" lvl="0" indent="-17272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Maintaining</a:t>
                      </a:r>
                      <a:r>
                        <a:rPr kumimoji="0" lang="en-US" sz="1050" b="0" i="0" u="none" strike="noStrike" kern="0" cap="none" spc="-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Accurate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List of</a:t>
                      </a:r>
                      <a:r>
                        <a:rPr kumimoji="0" lang="en-US" sz="1050" b="0" i="0" u="none" strike="noStrike" kern="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Medications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during</a:t>
                      </a:r>
                      <a:r>
                        <a:rPr kumimoji="0" lang="en-US" sz="1050" b="0" i="0" u="none" strike="noStrike" kern="0" cap="none" spc="-4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Care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Transitions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Optimizing</a:t>
                      </a:r>
                      <a:r>
                        <a:rPr kumimoji="0" lang="en-US" sz="1050" b="0" i="0" u="none" strike="noStrike" kern="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Skin</a:t>
                      </a:r>
                      <a:r>
                        <a:rPr kumimoji="0" lang="en-US" sz="1050" b="0" i="0" u="none" strike="noStrike" kern="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Integrity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Preventing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Falls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Reducing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Injuries</a:t>
                      </a:r>
                      <a:r>
                        <a:rPr kumimoji="0" lang="en-US" sz="105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from</a:t>
                      </a:r>
                      <a:r>
                        <a:rPr kumimoji="0" lang="en-US" sz="1050" b="0" i="0" u="none" strike="noStrike" kern="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Falls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3525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Suicide</a:t>
                      </a:r>
                      <a:r>
                        <a:rPr kumimoji="0" lang="en-US" sz="1050" b="0" i="0" u="none" strike="noStrike" kern="0" cap="none" spc="-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Prevention</a:t>
                      </a:r>
                      <a:r>
                        <a:rPr kumimoji="0" lang="en-US" sz="1050" b="0" i="0" u="none" strike="noStrike" kern="0" cap="none" spc="-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Program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805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1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 Management</a:t>
                      </a: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Adhering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to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Not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Use</a:t>
                      </a:r>
                      <a:r>
                        <a:rPr kumimoji="0" lang="en-US" sz="105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List</a:t>
                      </a:r>
                      <a:r>
                        <a:rPr kumimoji="0" lang="en-US" sz="1050" b="0" i="0" u="none" strike="noStrike" kern="1200" cap="none" spc="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of</a:t>
                      </a:r>
                      <a:r>
                        <a:rPr kumimoji="0" lang="en-US" sz="1050" b="0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Abbreviations, Symbols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Dose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Designations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Antimicrobial</a:t>
                      </a:r>
                      <a:r>
                        <a:rPr kumimoji="0" lang="en-US" sz="1050" b="0" i="0" u="none" strike="noStrike" kern="1200" cap="none" spc="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Stewardship (NA for Community-Based)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Limiting</a:t>
                      </a:r>
                      <a:r>
                        <a:rPr kumimoji="0" lang="en-US" sz="1050" b="0" i="0" u="none" strike="noStrike" kern="1200" cap="none" spc="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High-Concentration</a:t>
                      </a:r>
                      <a:r>
                        <a:rPr kumimoji="0" lang="en-US" sz="1050" b="0" i="0" u="none" strike="noStrike" kern="1200" cap="none" spc="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High-Total-</a:t>
                      </a:r>
                      <a:r>
                        <a:rPr kumimoji="0" lang="en-US" sz="105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Dose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Opioid</a:t>
                      </a:r>
                      <a:r>
                        <a:rPr kumimoji="0" lang="en-US" sz="1050" b="0" i="0" u="none" strike="noStrike" kern="1200" cap="none" spc="-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Formulations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Managing</a:t>
                      </a:r>
                      <a:r>
                        <a:rPr kumimoji="0" lang="en-US" sz="1050" b="0" i="0" u="none" strike="noStrike" kern="120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High-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Alert</a:t>
                      </a:r>
                      <a:r>
                        <a:rPr kumimoji="0" lang="en-US" sz="1050" b="0" i="0" u="none" strike="noStrike" kern="1200" cap="none" spc="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Medications</a:t>
                      </a:r>
                    </a:p>
                    <a:p>
                      <a:pPr marL="90805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None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1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Infection Prevention and Control</a:t>
                      </a:r>
                    </a:p>
                    <a:p>
                      <a:pPr marL="263525" marR="359410" lvl="0" indent="-17272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3525" algn="l"/>
                        </a:tabLst>
                        <a:defRPr/>
                      </a:pP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Cleaning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and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Low-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Level</a:t>
                      </a:r>
                      <a:r>
                        <a:rPr kumimoji="0" lang="en-US" sz="1050" b="0" i="0" u="none" strike="noStrike" kern="1200" cap="none" spc="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Disinfecting</a:t>
                      </a:r>
                      <a:r>
                        <a:rPr kumimoji="0" lang="en-US" sz="1050" b="0" i="0" u="none" strike="noStrike" kern="1200" cap="none" spc="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Medical Equipment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Infection</a:t>
                      </a:r>
                      <a:r>
                        <a:rPr kumimoji="0" lang="en-US" sz="1050" b="0" i="0" u="none" strike="noStrike" kern="1200" cap="none" spc="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Rates (for orgs with beds and provide nursing care)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Improving</a:t>
                      </a:r>
                      <a:r>
                        <a:rPr kumimoji="0" lang="en-US" sz="1050" b="0" i="0" u="none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Hand</a:t>
                      </a:r>
                      <a:r>
                        <a:rPr kumimoji="0" lang="en-US" sz="1050" b="0" i="0" u="none" strike="noStrike" kern="1200" cap="none" spc="-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Hygiene</a:t>
                      </a:r>
                      <a:r>
                        <a:rPr kumimoji="0" lang="en-US" sz="105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en-US" sz="105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Practices</a:t>
                      </a:r>
                    </a:p>
                    <a:p>
                      <a:pPr marL="262890" marR="0" lvl="0" indent="-17208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 MT"/>
                        <a:buChar char="•"/>
                        <a:tabLst>
                          <a:tab pos="262890" algn="l"/>
                        </a:tabLst>
                        <a:defRPr/>
                      </a:pPr>
                      <a:r>
                        <a:rPr kumimoji="0" lang="en-US" sz="105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Reprocessing</a:t>
                      </a:r>
                      <a:endPara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864992"/>
                  </a:ext>
                </a:extLst>
              </a:tr>
            </a:tbl>
          </a:graphicData>
        </a:graphic>
      </p:graphicFrame>
      <p:sp>
        <p:nvSpPr>
          <p:cNvPr id="3" name="object 2">
            <a:extLst>
              <a:ext uri="{FF2B5EF4-FFF2-40B4-BE49-F238E27FC236}">
                <a16:creationId xmlns:a16="http://schemas.microsoft.com/office/drawing/2014/main" id="{AC10ABB8-E079-4C91-CFF1-D81BC22EAE2D}"/>
              </a:ext>
            </a:extLst>
          </p:cNvPr>
          <p:cNvSpPr txBox="1"/>
          <p:nvPr/>
        </p:nvSpPr>
        <p:spPr>
          <a:xfrm>
            <a:off x="3270410" y="308871"/>
            <a:ext cx="648233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20" dirty="0">
                <a:latin typeface="Aptos" panose="020B0004020202020204" pitchFamily="34" charset="0"/>
                <a:cs typeface="Calibri"/>
              </a:rPr>
              <a:t>2025-</a:t>
            </a:r>
            <a:r>
              <a:rPr sz="1400" b="1" dirty="0">
                <a:latin typeface="Aptos" panose="020B0004020202020204" pitchFamily="34" charset="0"/>
                <a:cs typeface="Calibri"/>
              </a:rPr>
              <a:t>2028</a:t>
            </a:r>
            <a:r>
              <a:rPr sz="1400" b="1" spc="5" dirty="0">
                <a:latin typeface="Aptos" panose="020B0004020202020204" pitchFamily="34" charset="0"/>
                <a:cs typeface="Calibri"/>
              </a:rPr>
              <a:t> </a:t>
            </a:r>
            <a:r>
              <a:rPr sz="1400" b="1" spc="-10" dirty="0">
                <a:latin typeface="Aptos" panose="020B0004020202020204" pitchFamily="34" charset="0"/>
                <a:cs typeface="Calibri"/>
              </a:rPr>
              <a:t>Accreditation</a:t>
            </a:r>
            <a:r>
              <a:rPr sz="1400" b="1" spc="-40" dirty="0">
                <a:latin typeface="Aptos" panose="020B0004020202020204" pitchFamily="34" charset="0"/>
                <a:cs typeface="Calibri"/>
              </a:rPr>
              <a:t> </a:t>
            </a:r>
            <a:r>
              <a:rPr sz="1400" b="1" dirty="0">
                <a:latin typeface="Aptos" panose="020B0004020202020204" pitchFamily="34" charset="0"/>
                <a:cs typeface="Calibri"/>
              </a:rPr>
              <a:t>Canada</a:t>
            </a:r>
            <a:r>
              <a:rPr sz="1400" b="1" spc="-30" dirty="0">
                <a:latin typeface="Aptos" panose="020B0004020202020204" pitchFamily="34" charset="0"/>
                <a:cs typeface="Calibri"/>
              </a:rPr>
              <a:t> </a:t>
            </a:r>
            <a:r>
              <a:rPr sz="1400" b="1" dirty="0">
                <a:latin typeface="Aptos" panose="020B0004020202020204" pitchFamily="34" charset="0"/>
                <a:cs typeface="Calibri"/>
              </a:rPr>
              <a:t>Schedule</a:t>
            </a:r>
            <a:r>
              <a:rPr sz="1400" b="1" spc="-20" dirty="0">
                <a:latin typeface="Aptos" panose="020B0004020202020204" pitchFamily="34" charset="0"/>
                <a:cs typeface="Calibri"/>
              </a:rPr>
              <a:t> </a:t>
            </a:r>
            <a:r>
              <a:rPr sz="1400" b="1" dirty="0">
                <a:latin typeface="Aptos" panose="020B0004020202020204" pitchFamily="34" charset="0"/>
                <a:cs typeface="Calibri"/>
              </a:rPr>
              <a:t>for</a:t>
            </a:r>
            <a:r>
              <a:rPr sz="1400" b="1" spc="-25" dirty="0">
                <a:latin typeface="Aptos" panose="020B0004020202020204" pitchFamily="34" charset="0"/>
                <a:cs typeface="Calibri"/>
              </a:rPr>
              <a:t> </a:t>
            </a:r>
            <a:r>
              <a:rPr sz="1400" b="1" dirty="0">
                <a:latin typeface="Aptos" panose="020B0004020202020204" pitchFamily="34" charset="0"/>
                <a:cs typeface="Calibri"/>
              </a:rPr>
              <a:t>Sequential</a:t>
            </a:r>
            <a:r>
              <a:rPr sz="1400" b="1" spc="-30" dirty="0">
                <a:latin typeface="Aptos" panose="020B0004020202020204" pitchFamily="34" charset="0"/>
                <a:cs typeface="Calibri"/>
              </a:rPr>
              <a:t> </a:t>
            </a:r>
            <a:r>
              <a:rPr sz="1400" b="1" spc="-10" dirty="0">
                <a:latin typeface="Aptos" panose="020B0004020202020204" pitchFamily="34" charset="0"/>
                <a:cs typeface="Calibri"/>
              </a:rPr>
              <a:t>Surveys</a:t>
            </a:r>
            <a:endParaRPr sz="1400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Picture 4" descr="Shared Health logo">
            <a:extLst>
              <a:ext uri="{FF2B5EF4-FFF2-40B4-BE49-F238E27FC236}">
                <a16:creationId xmlns:a16="http://schemas.microsoft.com/office/drawing/2014/main" id="{47C0DBE5-92AA-F9CD-0269-0FEAFC374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58" y="256217"/>
            <a:ext cx="1185842" cy="3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208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hared Health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82C5C"/>
      </a:accent1>
      <a:accent2>
        <a:srgbClr val="85C6D6"/>
      </a:accent2>
      <a:accent3>
        <a:srgbClr val="72B88E"/>
      </a:accent3>
      <a:accent4>
        <a:srgbClr val="E2B54B"/>
      </a:accent4>
      <a:accent5>
        <a:srgbClr val="D89244"/>
      </a:accent5>
      <a:accent6>
        <a:srgbClr val="3A3B3B"/>
      </a:accent6>
      <a:hlink>
        <a:srgbClr val="0563C1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rtOrder xmlns="96f1ba7a-5234-46fe-b768-e48a305f9149" xsi:nil="true"/>
    <lcf76f155ced4ddcb4097134ff3c332f xmlns="96f1ba7a-5234-46fe-b768-e48a305f9149">
      <Terms xmlns="http://schemas.microsoft.com/office/infopath/2007/PartnerControls"/>
    </lcf76f155ced4ddcb4097134ff3c332f>
    <TaxCatchAll xmlns="28bb7a25-6f54-41a7-8063-2e10273351b5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3C6CEB3807824D93D59580E77AC4F3" ma:contentTypeVersion="18" ma:contentTypeDescription="Create a new document." ma:contentTypeScope="" ma:versionID="212faf97ec833d48dca98f20d86bccba">
  <xsd:schema xmlns:xsd="http://www.w3.org/2001/XMLSchema" xmlns:xs="http://www.w3.org/2001/XMLSchema" xmlns:p="http://schemas.microsoft.com/office/2006/metadata/properties" xmlns:ns1="http://schemas.microsoft.com/sharepoint/v3" xmlns:ns2="96f1ba7a-5234-46fe-b768-e48a305f9149" xmlns:ns3="28bb7a25-6f54-41a7-8063-2e10273351b5" targetNamespace="http://schemas.microsoft.com/office/2006/metadata/properties" ma:root="true" ma:fieldsID="196fc6ebeac23f4034c8aab2846ba4d3" ns1:_="" ns2:_="" ns3:_="">
    <xsd:import namespace="http://schemas.microsoft.com/sharepoint/v3"/>
    <xsd:import namespace="96f1ba7a-5234-46fe-b768-e48a305f9149"/>
    <xsd:import namespace="28bb7a25-6f54-41a7-8063-2e10273351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SortOrde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f1ba7a-5234-46fe-b768-e48a305f91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e4e8d0f-ef0c-49ef-9e91-310cc2cc03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SortOrder" ma:index="22" nillable="true" ma:displayName="Sort Order" ma:description="Controls folder order for display." ma:format="Dropdown" ma:internalName="SortOrder" ma:percentage="FALSE">
      <xsd:simpleType>
        <xsd:restriction base="dms:Number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bb7a25-6f54-41a7-8063-2e10273351b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8f60b5f-93a7-4ae6-8d28-9754b9bb814c}" ma:internalName="TaxCatchAll" ma:showField="CatchAllData" ma:web="28bb7a25-6f54-41a7-8063-2e10273351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CF8AD2-EEF3-4AED-95EA-DEE9811528F5}">
  <ds:schemaRefs>
    <ds:schemaRef ds:uri="http://schemas.microsoft.com/office/2006/metadata/properties"/>
    <ds:schemaRef ds:uri="http://schemas.microsoft.com/office/infopath/2007/PartnerControls"/>
    <ds:schemaRef ds:uri="96f1ba7a-5234-46fe-b768-e48a305f9149"/>
    <ds:schemaRef ds:uri="28bb7a25-6f54-41a7-8063-2e10273351b5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E34A329F-F5EE-431B-BCE2-D42C666D13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F91E77-0D50-452D-B4C4-0CEB9D8EF5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f1ba7a-5234-46fe-b768-e48a305f9149"/>
    <ds:schemaRef ds:uri="28bb7a25-6f54-41a7-8063-2e10273351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528</Words>
  <Application>Microsoft Office PowerPoint</Application>
  <PresentationFormat>Custom</PresentationFormat>
  <Paragraphs>114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Digital Shared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Deborah Chan</dc:creator>
  <cp:lastModifiedBy>Deborah Chan</cp:lastModifiedBy>
  <cp:revision>8</cp:revision>
  <dcterms:created xsi:type="dcterms:W3CDTF">2025-11-06T16:00:30Z</dcterms:created>
  <dcterms:modified xsi:type="dcterms:W3CDTF">2026-02-11T20:35:47Z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0x010100FA3C6CEB3807824D93D59580E77AC4F3</vt:lpwstr>
  </property>
</Properties>
</file>