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45"/>
  </p:notesMasterIdLst>
  <p:sldIdLst>
    <p:sldId id="256" r:id="rId2"/>
    <p:sldId id="257" r:id="rId3"/>
    <p:sldId id="271" r:id="rId4"/>
    <p:sldId id="273" r:id="rId5"/>
    <p:sldId id="258" r:id="rId6"/>
    <p:sldId id="259" r:id="rId7"/>
    <p:sldId id="260" r:id="rId8"/>
    <p:sldId id="261" r:id="rId9"/>
    <p:sldId id="263" r:id="rId10"/>
    <p:sldId id="265" r:id="rId11"/>
    <p:sldId id="269" r:id="rId12"/>
    <p:sldId id="270" r:id="rId13"/>
    <p:sldId id="272" r:id="rId14"/>
    <p:sldId id="274" r:id="rId15"/>
    <p:sldId id="275" r:id="rId16"/>
    <p:sldId id="276" r:id="rId17"/>
    <p:sldId id="277" r:id="rId18"/>
    <p:sldId id="279" r:id="rId19"/>
    <p:sldId id="280" r:id="rId20"/>
    <p:sldId id="281" r:id="rId21"/>
    <p:sldId id="282" r:id="rId22"/>
    <p:sldId id="283" r:id="rId23"/>
    <p:sldId id="284" r:id="rId24"/>
    <p:sldId id="285" r:id="rId25"/>
    <p:sldId id="286" r:id="rId26"/>
    <p:sldId id="287" r:id="rId27"/>
    <p:sldId id="288" r:id="rId28"/>
    <p:sldId id="289" r:id="rId29"/>
    <p:sldId id="290" r:id="rId30"/>
    <p:sldId id="291" r:id="rId31"/>
    <p:sldId id="292" r:id="rId32"/>
    <p:sldId id="293" r:id="rId33"/>
    <p:sldId id="294" r:id="rId34"/>
    <p:sldId id="295" r:id="rId35"/>
    <p:sldId id="296" r:id="rId36"/>
    <p:sldId id="297" r:id="rId37"/>
    <p:sldId id="298" r:id="rId38"/>
    <p:sldId id="299" r:id="rId39"/>
    <p:sldId id="300" r:id="rId40"/>
    <p:sldId id="301" r:id="rId41"/>
    <p:sldId id="302" r:id="rId42"/>
    <p:sldId id="303" r:id="rId43"/>
    <p:sldId id="304" r:id="rId4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6" autoAdjust="0"/>
    <p:restoredTop sz="94660"/>
  </p:normalViewPr>
  <p:slideViewPr>
    <p:cSldViewPr snapToGrid="0">
      <p:cViewPr varScale="1">
        <p:scale>
          <a:sx n="85" d="100"/>
          <a:sy n="85" d="100"/>
        </p:scale>
        <p:origin x="53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7257DC9-2F3D-4C77-A6E8-C27D2BFE8786}" type="datetimeFigureOut">
              <a:rPr lang="en-US" smtClean="0"/>
              <a:t>8/19/2024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4A4752-947E-4611-B01D-79AD41352C02}" type="slidenum">
              <a:rPr lang="en-US" smtClean="0"/>
              <a:t>‹#›</a:t>
            </a:fld>
            <a:endParaRPr lang="en-US"/>
          </a:p>
        </p:txBody>
      </p:sp>
    </p:spTree>
    <p:extLst>
      <p:ext uri="{BB962C8B-B14F-4D97-AF65-F5344CB8AC3E}">
        <p14:creationId xmlns:p14="http://schemas.microsoft.com/office/powerpoint/2010/main" val="2105145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dirty="0"/>
              <a:t>SSI’s can cause:</a:t>
            </a:r>
          </a:p>
          <a:p>
            <a:pPr>
              <a:buFont typeface="Wingdings" panose="05000000000000000000" pitchFamily="2" charset="2"/>
              <a:buChar char="Ø"/>
            </a:pPr>
            <a:r>
              <a:rPr lang="en-US" sz="1200" dirty="0"/>
              <a:t>Tissue destruction</a:t>
            </a:r>
          </a:p>
          <a:p>
            <a:pPr>
              <a:buFont typeface="Wingdings" panose="05000000000000000000" pitchFamily="2" charset="2"/>
              <a:buChar char="Ø"/>
            </a:pPr>
            <a:r>
              <a:rPr lang="en-US" sz="1200" dirty="0"/>
              <a:t>Prolonged would healing</a:t>
            </a:r>
          </a:p>
          <a:p>
            <a:pPr>
              <a:buFont typeface="Wingdings" panose="05000000000000000000" pitchFamily="2" charset="2"/>
              <a:buChar char="Ø"/>
            </a:pPr>
            <a:r>
              <a:rPr lang="en-US" sz="1200" dirty="0"/>
              <a:t>Incisional hernia’s</a:t>
            </a:r>
          </a:p>
          <a:p>
            <a:pPr>
              <a:buFont typeface="Wingdings" panose="05000000000000000000" pitchFamily="2" charset="2"/>
              <a:buChar char="Ø"/>
            </a:pPr>
            <a:r>
              <a:rPr lang="en-US" sz="1200" dirty="0"/>
              <a:t>Recurrent pain</a:t>
            </a:r>
          </a:p>
          <a:p>
            <a:pPr>
              <a:buFont typeface="Wingdings" panose="05000000000000000000" pitchFamily="2" charset="2"/>
              <a:buChar char="Ø"/>
            </a:pPr>
            <a:r>
              <a:rPr lang="en-US" sz="1200" dirty="0"/>
              <a:t>Disfigurement and disabling scars</a:t>
            </a:r>
          </a:p>
          <a:p>
            <a:pPr>
              <a:buFont typeface="Wingdings" panose="05000000000000000000" pitchFamily="2" charset="2"/>
              <a:buChar char="Ø"/>
            </a:pPr>
            <a:r>
              <a:rPr lang="en-US" sz="1200" dirty="0"/>
              <a:t>Increased use of antibiotics- puts patients at risk for developing antibiotic resistant organisms</a:t>
            </a:r>
          </a:p>
          <a:p>
            <a:endParaRPr lang="en-US" dirty="0"/>
          </a:p>
        </p:txBody>
      </p:sp>
      <p:sp>
        <p:nvSpPr>
          <p:cNvPr id="4" name="Slide Number Placeholder 3"/>
          <p:cNvSpPr>
            <a:spLocks noGrp="1"/>
          </p:cNvSpPr>
          <p:nvPr>
            <p:ph type="sldNum" sz="quarter" idx="5"/>
          </p:nvPr>
        </p:nvSpPr>
        <p:spPr/>
        <p:txBody>
          <a:bodyPr/>
          <a:lstStyle/>
          <a:p>
            <a:fld id="{F14A4752-947E-4611-B01D-79AD41352C02}" type="slidenum">
              <a:rPr lang="en-US" smtClean="0"/>
              <a:t>8</a:t>
            </a:fld>
            <a:endParaRPr lang="en-US"/>
          </a:p>
        </p:txBody>
      </p:sp>
    </p:spTree>
    <p:extLst>
      <p:ext uri="{BB962C8B-B14F-4D97-AF65-F5344CB8AC3E}">
        <p14:creationId xmlns:p14="http://schemas.microsoft.com/office/powerpoint/2010/main" val="9196818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System the OR uses to rate wounds and their expected infections rates.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Helps collect data on how and why patients get surgical site infections.</a:t>
            </a:r>
          </a:p>
          <a:p>
            <a:endParaRPr lang="en-US" dirty="0"/>
          </a:p>
        </p:txBody>
      </p:sp>
      <p:sp>
        <p:nvSpPr>
          <p:cNvPr id="4" name="Slide Number Placeholder 3"/>
          <p:cNvSpPr>
            <a:spLocks noGrp="1"/>
          </p:cNvSpPr>
          <p:nvPr>
            <p:ph type="sldNum" sz="quarter" idx="5"/>
          </p:nvPr>
        </p:nvSpPr>
        <p:spPr/>
        <p:txBody>
          <a:bodyPr/>
          <a:lstStyle/>
          <a:p>
            <a:fld id="{F14A4752-947E-4611-B01D-79AD41352C02}" type="slidenum">
              <a:rPr lang="en-US" smtClean="0"/>
              <a:t>10</a:t>
            </a:fld>
            <a:endParaRPr lang="en-US"/>
          </a:p>
        </p:txBody>
      </p:sp>
    </p:spTree>
    <p:extLst>
      <p:ext uri="{BB962C8B-B14F-4D97-AF65-F5344CB8AC3E}">
        <p14:creationId xmlns:p14="http://schemas.microsoft.com/office/powerpoint/2010/main" val="16817185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Wingdings" panose="05000000000000000000" pitchFamily="2" charset="2"/>
              <a:buNone/>
            </a:pPr>
            <a:r>
              <a:rPr lang="en-US" dirty="0"/>
              <a:t>Hypothermia-defined as a reduction in core body temperature below 36 C</a:t>
            </a:r>
          </a:p>
          <a:p>
            <a:endParaRPr lang="en-US" dirty="0"/>
          </a:p>
        </p:txBody>
      </p:sp>
      <p:sp>
        <p:nvSpPr>
          <p:cNvPr id="4" name="Slide Number Placeholder 3"/>
          <p:cNvSpPr>
            <a:spLocks noGrp="1"/>
          </p:cNvSpPr>
          <p:nvPr>
            <p:ph type="sldNum" sz="quarter" idx="5"/>
          </p:nvPr>
        </p:nvSpPr>
        <p:spPr/>
        <p:txBody>
          <a:bodyPr/>
          <a:lstStyle/>
          <a:p>
            <a:fld id="{F14A4752-947E-4611-B01D-79AD41352C02}" type="slidenum">
              <a:rPr lang="en-US" smtClean="0"/>
              <a:t>11</a:t>
            </a:fld>
            <a:endParaRPr lang="en-US"/>
          </a:p>
        </p:txBody>
      </p:sp>
    </p:spTree>
    <p:extLst>
      <p:ext uri="{BB962C8B-B14F-4D97-AF65-F5344CB8AC3E}">
        <p14:creationId xmlns:p14="http://schemas.microsoft.com/office/powerpoint/2010/main" val="42460373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dirty="0"/>
              <a:t>Purpose:</a:t>
            </a:r>
          </a:p>
          <a:p>
            <a:pPr>
              <a:buFont typeface="Wingdings" panose="05000000000000000000" pitchFamily="2" charset="2"/>
              <a:buChar char="Ø"/>
            </a:pPr>
            <a:r>
              <a:rPr lang="en-US" sz="1200" dirty="0"/>
              <a:t>Reduce the risk of cross-contamination during patient care.</a:t>
            </a:r>
          </a:p>
          <a:p>
            <a:pPr>
              <a:buFont typeface="Wingdings" panose="05000000000000000000" pitchFamily="2" charset="2"/>
              <a:buChar char="Ø"/>
            </a:pPr>
            <a:r>
              <a:rPr lang="en-US" sz="1200" dirty="0"/>
              <a:t>Promote a safe environment for patients and OR personnel.</a:t>
            </a:r>
          </a:p>
          <a:p>
            <a:pPr>
              <a:buFont typeface="Wingdings" panose="05000000000000000000" pitchFamily="2" charset="2"/>
              <a:buChar char="Ø"/>
            </a:pPr>
            <a:r>
              <a:rPr lang="en-US" sz="1200" dirty="0"/>
              <a:t>Standards of care are developed from scientific evidence-based practice. OR Standards of Practice identify where surgical attire should or should not be worn.   </a:t>
            </a:r>
          </a:p>
          <a:p>
            <a:pPr>
              <a:buFont typeface="Wingdings" panose="05000000000000000000" pitchFamily="2" charset="2"/>
              <a:buChar char="Ø"/>
            </a:pPr>
            <a:r>
              <a:rPr lang="en-US" sz="1200" dirty="0"/>
              <a:t>Personnel and proper surgical attire is each team members personal responsibility.</a:t>
            </a:r>
          </a:p>
          <a:p>
            <a:endParaRPr lang="en-US" dirty="0"/>
          </a:p>
        </p:txBody>
      </p:sp>
      <p:sp>
        <p:nvSpPr>
          <p:cNvPr id="4" name="Slide Number Placeholder 3"/>
          <p:cNvSpPr>
            <a:spLocks noGrp="1"/>
          </p:cNvSpPr>
          <p:nvPr>
            <p:ph type="sldNum" sz="quarter" idx="5"/>
          </p:nvPr>
        </p:nvSpPr>
        <p:spPr/>
        <p:txBody>
          <a:bodyPr/>
          <a:lstStyle/>
          <a:p>
            <a:fld id="{F14A4752-947E-4611-B01D-79AD41352C02}" type="slidenum">
              <a:rPr lang="en-US" smtClean="0"/>
              <a:t>19</a:t>
            </a:fld>
            <a:endParaRPr lang="en-US"/>
          </a:p>
        </p:txBody>
      </p:sp>
    </p:spTree>
    <p:extLst>
      <p:ext uri="{BB962C8B-B14F-4D97-AF65-F5344CB8AC3E}">
        <p14:creationId xmlns:p14="http://schemas.microsoft.com/office/powerpoint/2010/main" val="12224862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go for break, throw out old mask and grab a new one on your way back into the  OR.</a:t>
            </a:r>
          </a:p>
          <a:p>
            <a:endParaRPr lang="en-US" dirty="0"/>
          </a:p>
          <a:p>
            <a:r>
              <a:rPr lang="en-US" dirty="0"/>
              <a:t>If you get blood on your mask- need to change it before you start the next case.</a:t>
            </a:r>
          </a:p>
        </p:txBody>
      </p:sp>
      <p:sp>
        <p:nvSpPr>
          <p:cNvPr id="4" name="Slide Number Placeholder 3"/>
          <p:cNvSpPr>
            <a:spLocks noGrp="1"/>
          </p:cNvSpPr>
          <p:nvPr>
            <p:ph type="sldNum" sz="quarter" idx="5"/>
          </p:nvPr>
        </p:nvSpPr>
        <p:spPr/>
        <p:txBody>
          <a:bodyPr/>
          <a:lstStyle/>
          <a:p>
            <a:fld id="{F14A4752-947E-4611-B01D-79AD41352C02}" type="slidenum">
              <a:rPr lang="en-US" smtClean="0"/>
              <a:t>21</a:t>
            </a:fld>
            <a:endParaRPr lang="en-US"/>
          </a:p>
        </p:txBody>
      </p:sp>
    </p:spTree>
    <p:extLst>
      <p:ext uri="{BB962C8B-B14F-4D97-AF65-F5344CB8AC3E}">
        <p14:creationId xmlns:p14="http://schemas.microsoft.com/office/powerpoint/2010/main" val="41188207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Mention- </a:t>
            </a:r>
            <a:r>
              <a:rPr lang="en-US" sz="1200" dirty="0">
                <a:solidFill>
                  <a:schemeClr val="tx1"/>
                </a:solidFill>
              </a:rPr>
              <a:t>Make-up should be kept to a minimum.</a:t>
            </a:r>
          </a:p>
          <a:p>
            <a:endParaRPr lang="en-US" sz="1200" dirty="0">
              <a:solidFill>
                <a:schemeClr val="tx1"/>
              </a:solidFill>
            </a:endParaRPr>
          </a:p>
          <a:p>
            <a:r>
              <a:rPr lang="en-US" sz="1200" dirty="0">
                <a:solidFill>
                  <a:schemeClr val="tx1"/>
                </a:solidFill>
              </a:rPr>
              <a:t>ORs are designated as scent-free zones. Fragrance or scented products should not be worn in the OR environment.</a:t>
            </a:r>
          </a:p>
          <a:p>
            <a:pPr marL="0" indent="0">
              <a:buNone/>
            </a:pPr>
            <a:endParaRPr lang="en-US" sz="1200" dirty="0">
              <a:solidFill>
                <a:schemeClr val="tx1"/>
              </a:solidFill>
            </a:endParaRPr>
          </a:p>
          <a:p>
            <a:r>
              <a:rPr lang="en-US" altLang="en-US" sz="1200" dirty="0">
                <a:solidFill>
                  <a:schemeClr val="tx1"/>
                </a:solidFill>
              </a:rPr>
              <a:t>False eyelashes should be confined within a face shield mask to prevent them from falling into the sterile field or wound.</a:t>
            </a:r>
            <a:endParaRPr lang="en-US" dirty="0"/>
          </a:p>
        </p:txBody>
      </p:sp>
      <p:sp>
        <p:nvSpPr>
          <p:cNvPr id="4" name="Slide Number Placeholder 3"/>
          <p:cNvSpPr>
            <a:spLocks noGrp="1"/>
          </p:cNvSpPr>
          <p:nvPr>
            <p:ph type="sldNum" sz="quarter" idx="5"/>
          </p:nvPr>
        </p:nvSpPr>
        <p:spPr/>
        <p:txBody>
          <a:bodyPr/>
          <a:lstStyle/>
          <a:p>
            <a:fld id="{F14A4752-947E-4611-B01D-79AD41352C02}" type="slidenum">
              <a:rPr lang="en-US" smtClean="0"/>
              <a:t>23</a:t>
            </a:fld>
            <a:endParaRPr lang="en-US"/>
          </a:p>
        </p:txBody>
      </p:sp>
    </p:spTree>
    <p:extLst>
      <p:ext uri="{BB962C8B-B14F-4D97-AF65-F5344CB8AC3E}">
        <p14:creationId xmlns:p14="http://schemas.microsoft.com/office/powerpoint/2010/main" val="19392089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400" b="0" dirty="0">
                <a:latin typeface="+mn-lt"/>
              </a:rPr>
              <a:t>Unclean items brought into the OR can be highly contaminated with microorganisms and may harbor dust, pathogens, and bacteria.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400" b="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sz="1400" b="0" dirty="0">
                <a:latin typeface="+mn-lt"/>
              </a:rPr>
              <a:t>Items shall never be placed on the floor</a:t>
            </a:r>
            <a:endParaRPr lang="en-US" sz="1400" b="0" dirty="0">
              <a:latin typeface="+mn-lt"/>
            </a:endParaRPr>
          </a:p>
          <a:p>
            <a:endParaRPr lang="en-US" dirty="0"/>
          </a:p>
        </p:txBody>
      </p:sp>
      <p:sp>
        <p:nvSpPr>
          <p:cNvPr id="4" name="Slide Number Placeholder 3"/>
          <p:cNvSpPr>
            <a:spLocks noGrp="1"/>
          </p:cNvSpPr>
          <p:nvPr>
            <p:ph type="sldNum" sz="quarter" idx="5"/>
          </p:nvPr>
        </p:nvSpPr>
        <p:spPr/>
        <p:txBody>
          <a:bodyPr/>
          <a:lstStyle/>
          <a:p>
            <a:fld id="{F14A4752-947E-4611-B01D-79AD41352C02}" type="slidenum">
              <a:rPr lang="en-US" smtClean="0"/>
              <a:t>24</a:t>
            </a:fld>
            <a:endParaRPr lang="en-US"/>
          </a:p>
        </p:txBody>
      </p:sp>
    </p:spTree>
    <p:extLst>
      <p:ext uri="{BB962C8B-B14F-4D97-AF65-F5344CB8AC3E}">
        <p14:creationId xmlns:p14="http://schemas.microsoft.com/office/powerpoint/2010/main" val="16060943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Unnecessary OR traffic increases the rate of infections.</a:t>
            </a:r>
            <a:endParaRPr lang="en-US" dirty="0"/>
          </a:p>
        </p:txBody>
      </p:sp>
      <p:sp>
        <p:nvSpPr>
          <p:cNvPr id="4" name="Slide Number Placeholder 3"/>
          <p:cNvSpPr>
            <a:spLocks noGrp="1"/>
          </p:cNvSpPr>
          <p:nvPr>
            <p:ph type="sldNum" sz="quarter" idx="5"/>
          </p:nvPr>
        </p:nvSpPr>
        <p:spPr/>
        <p:txBody>
          <a:bodyPr/>
          <a:lstStyle/>
          <a:p>
            <a:fld id="{F14A4752-947E-4611-B01D-79AD41352C02}" type="slidenum">
              <a:rPr lang="en-US" smtClean="0"/>
              <a:t>26</a:t>
            </a:fld>
            <a:endParaRPr lang="en-US"/>
          </a:p>
        </p:txBody>
      </p:sp>
    </p:spTree>
    <p:extLst>
      <p:ext uri="{BB962C8B-B14F-4D97-AF65-F5344CB8AC3E}">
        <p14:creationId xmlns:p14="http://schemas.microsoft.com/office/powerpoint/2010/main" val="32281201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altLang="en-US" dirty="0"/>
              <a:t>Breaks in technique shall be monitored and corrective action taken as soon as possible!</a:t>
            </a:r>
            <a:endParaRPr lang="en-US" altLang="en-US" dirty="0"/>
          </a:p>
          <a:p>
            <a:endParaRPr lang="en-US" dirty="0"/>
          </a:p>
        </p:txBody>
      </p:sp>
      <p:sp>
        <p:nvSpPr>
          <p:cNvPr id="4" name="Slide Number Placeholder 3"/>
          <p:cNvSpPr>
            <a:spLocks noGrp="1"/>
          </p:cNvSpPr>
          <p:nvPr>
            <p:ph type="sldNum" sz="quarter" idx="5"/>
          </p:nvPr>
        </p:nvSpPr>
        <p:spPr/>
        <p:txBody>
          <a:bodyPr/>
          <a:lstStyle/>
          <a:p>
            <a:fld id="{F14A4752-947E-4611-B01D-79AD41352C02}" type="slidenum">
              <a:rPr lang="en-US" smtClean="0"/>
              <a:t>27</a:t>
            </a:fld>
            <a:endParaRPr lang="en-US"/>
          </a:p>
        </p:txBody>
      </p:sp>
    </p:spTree>
    <p:extLst>
      <p:ext uri="{BB962C8B-B14F-4D97-AF65-F5344CB8AC3E}">
        <p14:creationId xmlns:p14="http://schemas.microsoft.com/office/powerpoint/2010/main" val="41987400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finger, palm, forearm, and </a:t>
            </a:r>
            <a:r>
              <a:rPr lang="en-US"/>
              <a:t>upper arm </a:t>
            </a:r>
            <a:r>
              <a:rPr lang="en-US" dirty="0"/>
              <a:t>is separated into 4 sides- 10 strokes </a:t>
            </a:r>
            <a:r>
              <a:rPr lang="en-US"/>
              <a:t>per side. </a:t>
            </a:r>
          </a:p>
        </p:txBody>
      </p:sp>
      <p:sp>
        <p:nvSpPr>
          <p:cNvPr id="4" name="Slide Number Placeholder 3"/>
          <p:cNvSpPr>
            <a:spLocks noGrp="1"/>
          </p:cNvSpPr>
          <p:nvPr>
            <p:ph type="sldNum" sz="quarter" idx="5"/>
          </p:nvPr>
        </p:nvSpPr>
        <p:spPr/>
        <p:txBody>
          <a:bodyPr/>
          <a:lstStyle/>
          <a:p>
            <a:fld id="{F14A4752-947E-4611-B01D-79AD41352C02}" type="slidenum">
              <a:rPr lang="en-US" smtClean="0"/>
              <a:t>30</a:t>
            </a:fld>
            <a:endParaRPr lang="en-US"/>
          </a:p>
        </p:txBody>
      </p:sp>
    </p:spTree>
    <p:extLst>
      <p:ext uri="{BB962C8B-B14F-4D97-AF65-F5344CB8AC3E}">
        <p14:creationId xmlns:p14="http://schemas.microsoft.com/office/powerpoint/2010/main" val="25703078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defRPr/>
            </a:pPr>
            <a:r>
              <a:rPr lang="en-GB" dirty="0"/>
              <a:t>prewash hands and arms with Chlorhexidine soap and water and clean under nails using nail file.  </a:t>
            </a:r>
            <a:r>
              <a:rPr lang="en-GB" b="1" dirty="0"/>
              <a:t>Completely dry hands and arms</a:t>
            </a:r>
          </a:p>
          <a:p>
            <a:pPr marL="174708" indent="-174708">
              <a:buFont typeface="Arial" panose="020B0604020202020204" pitchFamily="34" charset="0"/>
              <a:buChar char="•"/>
              <a:defRPr/>
            </a:pPr>
            <a:endParaRPr lang="en-GB" b="1" dirty="0"/>
          </a:p>
          <a:p>
            <a:pPr marL="174708" indent="-174708">
              <a:buFont typeface="Arial" panose="020B0604020202020204" pitchFamily="34" charset="0"/>
              <a:buChar char="•"/>
              <a:defRPr/>
            </a:pPr>
            <a:r>
              <a:rPr lang="en-US" dirty="0"/>
              <a:t>The direction of the scrubbing procedure is from the hands to the elbows, without returning to the cleaned hands.</a:t>
            </a:r>
            <a:endParaRPr lang="en-GB" b="1" dirty="0"/>
          </a:p>
          <a:p>
            <a:pPr marL="174708" indent="-174708">
              <a:buFont typeface="Arial" panose="020B0604020202020204" pitchFamily="34" charset="0"/>
              <a:buChar char="•"/>
              <a:defRPr/>
            </a:pPr>
            <a:endParaRPr lang="en-GB" b="1" dirty="0"/>
          </a:p>
          <a:p>
            <a:pPr marL="174708" indent="-174708">
              <a:buFont typeface="Arial" panose="020B0604020202020204" pitchFamily="34" charset="0"/>
              <a:buChar char="•"/>
              <a:defRPr/>
            </a:pPr>
            <a:r>
              <a:rPr lang="en-GB" b="1" dirty="0"/>
              <a:t>First pump:</a:t>
            </a:r>
            <a:endParaRPr lang="en-US" b="1" dirty="0"/>
          </a:p>
          <a:p>
            <a:pPr>
              <a:defRPr/>
            </a:pPr>
            <a:r>
              <a:rPr lang="en-GB" dirty="0"/>
              <a:t>Dispense first full pump (2 ml) into the palm of one hand;</a:t>
            </a:r>
            <a:endParaRPr lang="en-US" dirty="0"/>
          </a:p>
          <a:p>
            <a:pPr>
              <a:defRPr/>
            </a:pPr>
            <a:r>
              <a:rPr lang="en-GB" dirty="0"/>
              <a:t>Dip the fingertips of the opposite hand into alcohol rub and work it under the nails; and </a:t>
            </a:r>
            <a:endParaRPr lang="en-US" dirty="0"/>
          </a:p>
          <a:p>
            <a:pPr>
              <a:defRPr/>
            </a:pPr>
            <a:r>
              <a:rPr lang="en-GB" dirty="0"/>
              <a:t>spread the remaining amount from that palm, from the wrist to the elbow of the opposite arm, covering all surfaces.</a:t>
            </a:r>
          </a:p>
          <a:p>
            <a:pPr>
              <a:defRPr/>
            </a:pPr>
            <a:endParaRPr lang="en-GB" dirty="0"/>
          </a:p>
          <a:p>
            <a:pPr>
              <a:defRPr/>
            </a:pPr>
            <a:r>
              <a:rPr lang="en-GB" b="1" dirty="0"/>
              <a:t>Second pump:</a:t>
            </a:r>
            <a:endParaRPr lang="en-US" b="1" dirty="0"/>
          </a:p>
          <a:p>
            <a:pPr>
              <a:defRPr/>
            </a:pPr>
            <a:r>
              <a:rPr lang="en-GB" dirty="0"/>
              <a:t>Place another full pump (2 ml) into the dry palm, and repeat the above procedure with the other hand;</a:t>
            </a:r>
            <a:r>
              <a:rPr lang="en-US" dirty="0"/>
              <a:t> </a:t>
            </a:r>
          </a:p>
          <a:p>
            <a:pPr>
              <a:defRPr/>
            </a:pPr>
            <a:endParaRPr lang="en-US" dirty="0"/>
          </a:p>
          <a:p>
            <a:pPr>
              <a:defRPr/>
            </a:pPr>
            <a:r>
              <a:rPr lang="en-GB" b="1" dirty="0"/>
              <a:t>Third pump:</a:t>
            </a:r>
            <a:endParaRPr lang="en-US" b="1" dirty="0"/>
          </a:p>
          <a:p>
            <a:pPr>
              <a:defRPr/>
            </a:pPr>
            <a:r>
              <a:rPr lang="en-GB" dirty="0"/>
              <a:t>Dispense final full pump (2 ml) into either hand and reapply to all aspects of both hands up to the wrist;</a:t>
            </a:r>
            <a:endParaRPr lang="en-US" dirty="0"/>
          </a:p>
          <a:p>
            <a:pPr>
              <a:defRPr/>
            </a:pPr>
            <a:endParaRPr lang="en-US" dirty="0"/>
          </a:p>
          <a:p>
            <a:pPr>
              <a:defRPr/>
            </a:pPr>
            <a:r>
              <a:rPr lang="en-GB" dirty="0"/>
              <a:t> Rub hands until dry before donning sterile gown and gloves</a:t>
            </a:r>
            <a:endParaRPr lang="en-US" dirty="0"/>
          </a:p>
          <a:p>
            <a:endParaRPr lang="en-US" dirty="0"/>
          </a:p>
        </p:txBody>
      </p:sp>
      <p:sp>
        <p:nvSpPr>
          <p:cNvPr id="4" name="Slide Number Placeholder 3"/>
          <p:cNvSpPr>
            <a:spLocks noGrp="1"/>
          </p:cNvSpPr>
          <p:nvPr>
            <p:ph type="sldNum" sz="quarter" idx="5"/>
          </p:nvPr>
        </p:nvSpPr>
        <p:spPr/>
        <p:txBody>
          <a:bodyPr/>
          <a:lstStyle/>
          <a:p>
            <a:fld id="{F14A4752-947E-4611-B01D-79AD41352C02}" type="slidenum">
              <a:rPr lang="en-US" smtClean="0"/>
              <a:t>31</a:t>
            </a:fld>
            <a:endParaRPr lang="en-US"/>
          </a:p>
        </p:txBody>
      </p:sp>
    </p:spTree>
    <p:extLst>
      <p:ext uri="{BB962C8B-B14F-4D97-AF65-F5344CB8AC3E}">
        <p14:creationId xmlns:p14="http://schemas.microsoft.com/office/powerpoint/2010/main" val="4288030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Sterile gloves shall be opened and resented to the scrub nurse. Sterile gloves shall never be flipped onto the sterile field.</a:t>
            </a:r>
          </a:p>
        </p:txBody>
      </p:sp>
      <p:sp>
        <p:nvSpPr>
          <p:cNvPr id="4" name="Slide Number Placeholder 3"/>
          <p:cNvSpPr>
            <a:spLocks noGrp="1"/>
          </p:cNvSpPr>
          <p:nvPr>
            <p:ph type="sldNum" sz="quarter" idx="5"/>
          </p:nvPr>
        </p:nvSpPr>
        <p:spPr/>
        <p:txBody>
          <a:bodyPr/>
          <a:lstStyle/>
          <a:p>
            <a:fld id="{F14A4752-947E-4611-B01D-79AD41352C02}" type="slidenum">
              <a:rPr lang="en-US" smtClean="0"/>
              <a:t>36</a:t>
            </a:fld>
            <a:endParaRPr lang="en-US"/>
          </a:p>
        </p:txBody>
      </p:sp>
    </p:spTree>
    <p:extLst>
      <p:ext uri="{BB962C8B-B14F-4D97-AF65-F5344CB8AC3E}">
        <p14:creationId xmlns:p14="http://schemas.microsoft.com/office/powerpoint/2010/main" val="9636910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gloves need to the changed during procedure, open assisted gloving shall be used.</a:t>
            </a:r>
          </a:p>
          <a:p>
            <a:endParaRPr lang="en-US" dirty="0"/>
          </a:p>
          <a:p>
            <a:r>
              <a:rPr lang="en-US" dirty="0"/>
              <a:t>This leaves the hand exposed as the gown sleeve is pulled up so the cuff sits at wrist level.</a:t>
            </a:r>
          </a:p>
        </p:txBody>
      </p:sp>
      <p:sp>
        <p:nvSpPr>
          <p:cNvPr id="4" name="Slide Number Placeholder 3"/>
          <p:cNvSpPr>
            <a:spLocks noGrp="1"/>
          </p:cNvSpPr>
          <p:nvPr>
            <p:ph type="sldNum" sz="quarter" idx="5"/>
          </p:nvPr>
        </p:nvSpPr>
        <p:spPr/>
        <p:txBody>
          <a:bodyPr/>
          <a:lstStyle/>
          <a:p>
            <a:fld id="{F14A4752-947E-4611-B01D-79AD41352C02}" type="slidenum">
              <a:rPr lang="en-US" smtClean="0"/>
              <a:t>37</a:t>
            </a:fld>
            <a:endParaRPr lang="en-US"/>
          </a:p>
        </p:txBody>
      </p:sp>
    </p:spTree>
    <p:extLst>
      <p:ext uri="{BB962C8B-B14F-4D97-AF65-F5344CB8AC3E}">
        <p14:creationId xmlns:p14="http://schemas.microsoft.com/office/powerpoint/2010/main" val="17543792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Should NOT be wandering around the room.</a:t>
            </a:r>
          </a:p>
        </p:txBody>
      </p:sp>
      <p:sp>
        <p:nvSpPr>
          <p:cNvPr id="4" name="Slide Number Placeholder 3"/>
          <p:cNvSpPr>
            <a:spLocks noGrp="1"/>
          </p:cNvSpPr>
          <p:nvPr>
            <p:ph type="sldNum" sz="quarter" idx="5"/>
          </p:nvPr>
        </p:nvSpPr>
        <p:spPr/>
        <p:txBody>
          <a:bodyPr/>
          <a:lstStyle/>
          <a:p>
            <a:fld id="{F14A4752-947E-4611-B01D-79AD41352C02}" type="slidenum">
              <a:rPr lang="en-US" smtClean="0"/>
              <a:t>38</a:t>
            </a:fld>
            <a:endParaRPr lang="en-US"/>
          </a:p>
        </p:txBody>
      </p:sp>
    </p:spTree>
    <p:extLst>
      <p:ext uri="{BB962C8B-B14F-4D97-AF65-F5344CB8AC3E}">
        <p14:creationId xmlns:p14="http://schemas.microsoft.com/office/powerpoint/2010/main" val="16190759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8/19/2024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8/19/2024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8/19/2024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8/19/2024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8/19/2024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8/19/2024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8/19/2024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8/19/2024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3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3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4.xml"/><Relationship Id="rId4" Type="http://schemas.openxmlformats.org/officeDocument/2006/relationships/image" Target="../media/image21.jpeg"/></Relationships>
</file>

<file path=ppt/slides/_rels/slide3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4.xml"/><Relationship Id="rId4" Type="http://schemas.openxmlformats.org/officeDocument/2006/relationships/image" Target="../media/image28.png"/></Relationships>
</file>

<file path=ppt/slides/_rels/slide36.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30.png"/></Relationships>
</file>

<file path=ppt/slides/_rels/slide3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32.png"/></Relationships>
</file>

<file path=ppt/slides/_rels/slide3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png"/><Relationship Id="rId1" Type="http://schemas.openxmlformats.org/officeDocument/2006/relationships/slideLayout" Target="../slideLayouts/slideLayout4.xml"/><Relationship Id="rId4" Type="http://schemas.openxmlformats.org/officeDocument/2006/relationships/image" Target="../media/image36.png"/></Relationships>
</file>

<file path=ppt/slides/_rels/slide4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eg"/><Relationship Id="rId1" Type="http://schemas.openxmlformats.org/officeDocument/2006/relationships/slideLayout" Target="../slideLayouts/slideLayout4.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png"/></Relationships>
</file>

<file path=ppt/slides/_rels/slide4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8BBBC-BC62-4C3C-9332-F7033652F6E6}"/>
              </a:ext>
            </a:extLst>
          </p:cNvPr>
          <p:cNvSpPr>
            <a:spLocks noGrp="1"/>
          </p:cNvSpPr>
          <p:nvPr>
            <p:ph type="ctrTitle"/>
          </p:nvPr>
        </p:nvSpPr>
        <p:spPr/>
        <p:txBody>
          <a:bodyPr/>
          <a:lstStyle/>
          <a:p>
            <a:r>
              <a:rPr lang="en-US" dirty="0"/>
              <a:t>OR Conduct Session</a:t>
            </a:r>
          </a:p>
        </p:txBody>
      </p:sp>
      <p:sp>
        <p:nvSpPr>
          <p:cNvPr id="3" name="Subtitle 2">
            <a:extLst>
              <a:ext uri="{FF2B5EF4-FFF2-40B4-BE49-F238E27FC236}">
                <a16:creationId xmlns:a16="http://schemas.microsoft.com/office/drawing/2014/main" id="{B21B4C64-94E2-4C53-8B27-FCFB27A58D6F}"/>
              </a:ext>
            </a:extLst>
          </p:cNvPr>
          <p:cNvSpPr>
            <a:spLocks noGrp="1"/>
          </p:cNvSpPr>
          <p:nvPr>
            <p:ph type="subTitle" idx="1"/>
          </p:nvPr>
        </p:nvSpPr>
        <p:spPr/>
        <p:txBody>
          <a:bodyPr>
            <a:normAutofit lnSpcReduction="10000"/>
          </a:bodyPr>
          <a:lstStyle/>
          <a:p>
            <a:r>
              <a:rPr lang="en-US" dirty="0"/>
              <a:t>Candace Ashton RNBN</a:t>
            </a:r>
          </a:p>
          <a:p>
            <a:r>
              <a:rPr lang="en-US" dirty="0"/>
              <a:t>Perioperative Nurse Educator</a:t>
            </a:r>
          </a:p>
          <a:p>
            <a:r>
              <a:rPr lang="en-US" dirty="0"/>
              <a:t>Adult OR</a:t>
            </a:r>
          </a:p>
        </p:txBody>
      </p:sp>
    </p:spTree>
    <p:extLst>
      <p:ext uri="{BB962C8B-B14F-4D97-AF65-F5344CB8AC3E}">
        <p14:creationId xmlns:p14="http://schemas.microsoft.com/office/powerpoint/2010/main" val="8152081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39BD8-FF81-4FF8-8684-3C71D805A54F}"/>
              </a:ext>
            </a:extLst>
          </p:cNvPr>
          <p:cNvSpPr>
            <a:spLocks noGrp="1"/>
          </p:cNvSpPr>
          <p:nvPr>
            <p:ph type="title"/>
          </p:nvPr>
        </p:nvSpPr>
        <p:spPr/>
        <p:txBody>
          <a:bodyPr/>
          <a:lstStyle/>
          <a:p>
            <a:pPr algn="ctr"/>
            <a:r>
              <a:rPr lang="en-US" dirty="0"/>
              <a:t>Did you Know?</a:t>
            </a:r>
          </a:p>
        </p:txBody>
      </p:sp>
      <p:sp>
        <p:nvSpPr>
          <p:cNvPr id="3" name="Content Placeholder 2">
            <a:extLst>
              <a:ext uri="{FF2B5EF4-FFF2-40B4-BE49-F238E27FC236}">
                <a16:creationId xmlns:a16="http://schemas.microsoft.com/office/drawing/2014/main" id="{27748D87-ABF6-4019-BEB0-5E3C7AA19C04}"/>
              </a:ext>
            </a:extLst>
          </p:cNvPr>
          <p:cNvSpPr>
            <a:spLocks noGrp="1"/>
          </p:cNvSpPr>
          <p:nvPr>
            <p:ph idx="1"/>
          </p:nvPr>
        </p:nvSpPr>
        <p:spPr>
          <a:xfrm>
            <a:off x="677334" y="1536700"/>
            <a:ext cx="8596668" cy="4504663"/>
          </a:xfrm>
        </p:spPr>
        <p:txBody>
          <a:bodyPr/>
          <a:lstStyle/>
          <a:p>
            <a:r>
              <a:rPr lang="en-US" sz="2400" dirty="0"/>
              <a:t> In Canada, 1 in 9 nine hospital patients contracts a healthcare-associated infection.</a:t>
            </a:r>
          </a:p>
          <a:p>
            <a:r>
              <a:rPr lang="en-US" sz="2400" dirty="0"/>
              <a:t> There are </a:t>
            </a:r>
            <a:r>
              <a:rPr lang="en-US" sz="2400" dirty="0">
                <a:solidFill>
                  <a:srgbClr val="FF0000"/>
                </a:solidFill>
              </a:rPr>
              <a:t>200,000 </a:t>
            </a:r>
            <a:r>
              <a:rPr lang="en-US" sz="2400" dirty="0"/>
              <a:t>cases of hospital-acquired infections in Canadian hospitals each year</a:t>
            </a:r>
          </a:p>
          <a:p>
            <a:r>
              <a:rPr lang="en-US" sz="2400" dirty="0"/>
              <a:t>Results in at least </a:t>
            </a:r>
            <a:r>
              <a:rPr lang="en-US" sz="2400" dirty="0">
                <a:solidFill>
                  <a:srgbClr val="FF0000"/>
                </a:solidFill>
              </a:rPr>
              <a:t>8000</a:t>
            </a:r>
            <a:r>
              <a:rPr lang="en-US" sz="2400" dirty="0"/>
              <a:t> deaths annually</a:t>
            </a:r>
          </a:p>
          <a:p>
            <a:r>
              <a:rPr lang="en-US" sz="2400" dirty="0"/>
              <a:t>Hand hygiene is </a:t>
            </a:r>
            <a:r>
              <a:rPr lang="en-US" sz="2400" dirty="0">
                <a:solidFill>
                  <a:srgbClr val="FF0000"/>
                </a:solidFill>
              </a:rPr>
              <a:t>THE</a:t>
            </a:r>
            <a:r>
              <a:rPr lang="en-US" sz="2400" dirty="0"/>
              <a:t> most important activity for controlling the spread of infectious diseases</a:t>
            </a:r>
          </a:p>
          <a:p>
            <a:endParaRPr lang="en-US" dirty="0"/>
          </a:p>
          <a:p>
            <a:endParaRPr lang="en-US" sz="2000" dirty="0"/>
          </a:p>
        </p:txBody>
      </p:sp>
    </p:spTree>
    <p:extLst>
      <p:ext uri="{BB962C8B-B14F-4D97-AF65-F5344CB8AC3E}">
        <p14:creationId xmlns:p14="http://schemas.microsoft.com/office/powerpoint/2010/main" val="17668863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917333-9E93-4115-A524-BB3B2208F44B}"/>
              </a:ext>
            </a:extLst>
          </p:cNvPr>
          <p:cNvSpPr>
            <a:spLocks noGrp="1"/>
          </p:cNvSpPr>
          <p:nvPr>
            <p:ph type="title"/>
          </p:nvPr>
        </p:nvSpPr>
        <p:spPr/>
        <p:txBody>
          <a:bodyPr/>
          <a:lstStyle/>
          <a:p>
            <a:pPr algn="ctr"/>
            <a:r>
              <a:rPr lang="en-US" dirty="0"/>
              <a:t>Four Moments of Hand Hygiene</a:t>
            </a:r>
          </a:p>
        </p:txBody>
      </p:sp>
      <p:sp>
        <p:nvSpPr>
          <p:cNvPr id="3" name="Content Placeholder 2">
            <a:extLst>
              <a:ext uri="{FF2B5EF4-FFF2-40B4-BE49-F238E27FC236}">
                <a16:creationId xmlns:a16="http://schemas.microsoft.com/office/drawing/2014/main" id="{242D8578-6275-48A7-8A7D-C37A79FA59EF}"/>
              </a:ext>
            </a:extLst>
          </p:cNvPr>
          <p:cNvSpPr>
            <a:spLocks noGrp="1"/>
          </p:cNvSpPr>
          <p:nvPr>
            <p:ph idx="1"/>
          </p:nvPr>
        </p:nvSpPr>
        <p:spPr>
          <a:xfrm>
            <a:off x="677334" y="1435100"/>
            <a:ext cx="8596668" cy="4813299"/>
          </a:xfrm>
        </p:spPr>
        <p:txBody>
          <a:bodyPr/>
          <a:lstStyle/>
          <a:p>
            <a:pPr marL="0" indent="0">
              <a:buNone/>
            </a:pPr>
            <a:r>
              <a:rPr lang="fr-FR" sz="2400" dirty="0"/>
              <a:t>1</a:t>
            </a:r>
            <a:r>
              <a:rPr lang="fr-FR" dirty="0"/>
              <a:t>. </a:t>
            </a:r>
            <a:r>
              <a:rPr lang="fr-FR" sz="2400" dirty="0">
                <a:solidFill>
                  <a:schemeClr val="accent5"/>
                </a:solidFill>
              </a:rPr>
              <a:t>Before</a:t>
            </a:r>
            <a:r>
              <a:rPr lang="fr-FR" sz="2400" dirty="0"/>
              <a:t>…initial patient/patient environment contact</a:t>
            </a:r>
          </a:p>
          <a:p>
            <a:pPr marL="0" indent="0">
              <a:buNone/>
            </a:pPr>
            <a:r>
              <a:rPr lang="en-US" sz="2400" dirty="0"/>
              <a:t>2. </a:t>
            </a:r>
            <a:r>
              <a:rPr lang="en-US" sz="2400" dirty="0">
                <a:solidFill>
                  <a:schemeClr val="accent5"/>
                </a:solidFill>
              </a:rPr>
              <a:t>Before</a:t>
            </a:r>
            <a:r>
              <a:rPr lang="en-US" sz="2400" dirty="0"/>
              <a:t>…an aseptic or clean procedure</a:t>
            </a:r>
          </a:p>
          <a:p>
            <a:pPr marL="0" indent="0">
              <a:buNone/>
            </a:pPr>
            <a:r>
              <a:rPr lang="en-US" sz="2400" dirty="0"/>
              <a:t>3. </a:t>
            </a:r>
            <a:r>
              <a:rPr lang="en-US" sz="2400" dirty="0">
                <a:solidFill>
                  <a:schemeClr val="accent5"/>
                </a:solidFill>
              </a:rPr>
              <a:t>After</a:t>
            </a:r>
            <a:r>
              <a:rPr lang="en-US" sz="2400" dirty="0"/>
              <a:t>…body fluid exposure</a:t>
            </a:r>
          </a:p>
          <a:p>
            <a:pPr marL="0" indent="0">
              <a:buNone/>
            </a:pPr>
            <a:r>
              <a:rPr lang="fr-FR" sz="2400" dirty="0"/>
              <a:t>4. </a:t>
            </a:r>
            <a:r>
              <a:rPr lang="fr-FR" sz="2400" dirty="0">
                <a:solidFill>
                  <a:schemeClr val="accent5"/>
                </a:solidFill>
              </a:rPr>
              <a:t>After</a:t>
            </a:r>
            <a:r>
              <a:rPr lang="fr-FR" sz="2400" dirty="0"/>
              <a:t>…patient/patient environment contact</a:t>
            </a:r>
          </a:p>
          <a:p>
            <a:pPr marL="0" indent="0">
              <a:buNone/>
            </a:pPr>
            <a:endParaRPr lang="fr-FR" dirty="0"/>
          </a:p>
          <a:p>
            <a:r>
              <a:rPr lang="en-US" dirty="0"/>
              <a:t>Artificial nails, gel tips or nail extenders should not be worn with direct patient contact</a:t>
            </a:r>
          </a:p>
          <a:p>
            <a:r>
              <a:rPr lang="en-US" dirty="0"/>
              <a:t>Remove watches and bracelets</a:t>
            </a:r>
          </a:p>
          <a:p>
            <a:r>
              <a:rPr lang="en-US" dirty="0"/>
              <a:t>Remove rings</a:t>
            </a:r>
          </a:p>
          <a:p>
            <a:endParaRPr lang="en-US" dirty="0"/>
          </a:p>
        </p:txBody>
      </p:sp>
    </p:spTree>
    <p:extLst>
      <p:ext uri="{BB962C8B-B14F-4D97-AF65-F5344CB8AC3E}">
        <p14:creationId xmlns:p14="http://schemas.microsoft.com/office/powerpoint/2010/main" val="24454111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EBCBF39-F041-43BA-BD83-9F274F702BB3}"/>
              </a:ext>
            </a:extLst>
          </p:cNvPr>
          <p:cNvPicPr>
            <a:picLocks noChangeAspect="1"/>
          </p:cNvPicPr>
          <p:nvPr/>
        </p:nvPicPr>
        <p:blipFill>
          <a:blip r:embed="rId2"/>
          <a:stretch>
            <a:fillRect/>
          </a:stretch>
        </p:blipFill>
        <p:spPr>
          <a:xfrm>
            <a:off x="368300" y="213879"/>
            <a:ext cx="4902201" cy="6263121"/>
          </a:xfrm>
          <a:prstGeom prst="rect">
            <a:avLst/>
          </a:prstGeom>
        </p:spPr>
      </p:pic>
      <p:pic>
        <p:nvPicPr>
          <p:cNvPr id="5" name="Picture 4">
            <a:extLst>
              <a:ext uri="{FF2B5EF4-FFF2-40B4-BE49-F238E27FC236}">
                <a16:creationId xmlns:a16="http://schemas.microsoft.com/office/drawing/2014/main" id="{C85BA3BE-415C-4F5C-B165-52D1E04D6AE0}"/>
              </a:ext>
            </a:extLst>
          </p:cNvPr>
          <p:cNvPicPr>
            <a:picLocks noChangeAspect="1"/>
          </p:cNvPicPr>
          <p:nvPr/>
        </p:nvPicPr>
        <p:blipFill>
          <a:blip r:embed="rId3"/>
          <a:stretch>
            <a:fillRect/>
          </a:stretch>
        </p:blipFill>
        <p:spPr>
          <a:xfrm>
            <a:off x="5562600" y="213879"/>
            <a:ext cx="5638800" cy="6263122"/>
          </a:xfrm>
          <a:prstGeom prst="rect">
            <a:avLst/>
          </a:prstGeom>
        </p:spPr>
      </p:pic>
    </p:spTree>
    <p:extLst>
      <p:ext uri="{BB962C8B-B14F-4D97-AF65-F5344CB8AC3E}">
        <p14:creationId xmlns:p14="http://schemas.microsoft.com/office/powerpoint/2010/main" val="19962297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8097D-7897-41AC-8E6B-37DF466CB0C9}"/>
              </a:ext>
            </a:extLst>
          </p:cNvPr>
          <p:cNvSpPr>
            <a:spLocks noGrp="1"/>
          </p:cNvSpPr>
          <p:nvPr>
            <p:ph type="title"/>
          </p:nvPr>
        </p:nvSpPr>
        <p:spPr/>
        <p:txBody>
          <a:bodyPr/>
          <a:lstStyle/>
          <a:p>
            <a:pPr algn="ctr"/>
            <a:r>
              <a:rPr lang="en-US" dirty="0"/>
              <a:t>Aseptic Technique</a:t>
            </a:r>
          </a:p>
        </p:txBody>
      </p:sp>
      <p:sp>
        <p:nvSpPr>
          <p:cNvPr id="3" name="Content Placeholder 2">
            <a:extLst>
              <a:ext uri="{FF2B5EF4-FFF2-40B4-BE49-F238E27FC236}">
                <a16:creationId xmlns:a16="http://schemas.microsoft.com/office/drawing/2014/main" id="{4D872851-1BFB-43D2-8DF5-FFDBA151938A}"/>
              </a:ext>
            </a:extLst>
          </p:cNvPr>
          <p:cNvSpPr>
            <a:spLocks noGrp="1"/>
          </p:cNvSpPr>
          <p:nvPr>
            <p:ph idx="1"/>
          </p:nvPr>
        </p:nvSpPr>
        <p:spPr>
          <a:xfrm>
            <a:off x="677334" y="1600201"/>
            <a:ext cx="8596668" cy="4441162"/>
          </a:xfrm>
        </p:spPr>
        <p:txBody>
          <a:bodyPr/>
          <a:lstStyle/>
          <a:p>
            <a:r>
              <a:rPr lang="en-US" sz="2000" dirty="0"/>
              <a:t>The goal is to protect the patient by preventing or minimizing postoperative infection by creating conditions and following procedures to prevent the introduction of microbial contamination to sterile fields, sterile equipment and the operative site.</a:t>
            </a:r>
          </a:p>
          <a:p>
            <a:r>
              <a:rPr lang="en-US" sz="2400" dirty="0"/>
              <a:t>Aseptic practices include</a:t>
            </a:r>
            <a:r>
              <a:rPr lang="en-US" dirty="0"/>
              <a:t>:</a:t>
            </a:r>
          </a:p>
          <a:p>
            <a:pPr>
              <a:buFont typeface="Wingdings" panose="05000000000000000000" pitchFamily="2" charset="2"/>
              <a:buChar char="Ø"/>
            </a:pPr>
            <a:r>
              <a:rPr lang="en-US" dirty="0"/>
              <a:t>Routine practices</a:t>
            </a:r>
          </a:p>
          <a:p>
            <a:pPr>
              <a:buFont typeface="Wingdings" panose="05000000000000000000" pitchFamily="2" charset="2"/>
              <a:buChar char="Ø"/>
            </a:pPr>
            <a:r>
              <a:rPr lang="en-US" dirty="0"/>
              <a:t>Dress codes</a:t>
            </a:r>
          </a:p>
          <a:p>
            <a:pPr>
              <a:buFont typeface="Wingdings" panose="05000000000000000000" pitchFamily="2" charset="2"/>
              <a:buChar char="Ø"/>
            </a:pPr>
            <a:r>
              <a:rPr lang="en-US" dirty="0"/>
              <a:t>Skin preparation techniques</a:t>
            </a:r>
          </a:p>
          <a:p>
            <a:pPr>
              <a:buFont typeface="Wingdings" panose="05000000000000000000" pitchFamily="2" charset="2"/>
              <a:buChar char="Ø"/>
            </a:pPr>
            <a:r>
              <a:rPr lang="en-US" dirty="0"/>
              <a:t>Sterile technique</a:t>
            </a:r>
          </a:p>
          <a:p>
            <a:pPr marL="0" indent="0">
              <a:buNone/>
            </a:pPr>
            <a:endParaRPr lang="en-US" dirty="0"/>
          </a:p>
        </p:txBody>
      </p:sp>
    </p:spTree>
    <p:extLst>
      <p:ext uri="{BB962C8B-B14F-4D97-AF65-F5344CB8AC3E}">
        <p14:creationId xmlns:p14="http://schemas.microsoft.com/office/powerpoint/2010/main" val="23390451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67D87-0671-497F-84E7-AE352781F4F7}"/>
              </a:ext>
            </a:extLst>
          </p:cNvPr>
          <p:cNvSpPr>
            <a:spLocks noGrp="1"/>
          </p:cNvSpPr>
          <p:nvPr>
            <p:ph type="title"/>
          </p:nvPr>
        </p:nvSpPr>
        <p:spPr/>
        <p:txBody>
          <a:bodyPr>
            <a:normAutofit/>
          </a:bodyPr>
          <a:lstStyle/>
          <a:p>
            <a:pPr algn="ctr"/>
            <a:r>
              <a:rPr lang="en-US" sz="4400" dirty="0"/>
              <a:t>Routine Practices</a:t>
            </a:r>
            <a:br>
              <a:rPr lang="en-US" dirty="0"/>
            </a:br>
            <a:endParaRPr lang="en-US" dirty="0"/>
          </a:p>
        </p:txBody>
      </p:sp>
      <p:sp>
        <p:nvSpPr>
          <p:cNvPr id="3" name="Content Placeholder 2">
            <a:extLst>
              <a:ext uri="{FF2B5EF4-FFF2-40B4-BE49-F238E27FC236}">
                <a16:creationId xmlns:a16="http://schemas.microsoft.com/office/drawing/2014/main" id="{9DA39F28-818A-4138-B0DF-83105C1EFBBA}"/>
              </a:ext>
            </a:extLst>
          </p:cNvPr>
          <p:cNvSpPr>
            <a:spLocks noGrp="1"/>
          </p:cNvSpPr>
          <p:nvPr>
            <p:ph sz="half" idx="1"/>
          </p:nvPr>
        </p:nvSpPr>
        <p:spPr>
          <a:xfrm>
            <a:off x="677334" y="2040861"/>
            <a:ext cx="4600575" cy="4000500"/>
          </a:xfrm>
        </p:spPr>
        <p:txBody>
          <a:bodyPr>
            <a:normAutofit fontScale="92500" lnSpcReduction="20000"/>
          </a:bodyPr>
          <a:lstStyle/>
          <a:p>
            <a:r>
              <a:rPr lang="en-US" altLang="en-US" sz="2400" dirty="0">
                <a:solidFill>
                  <a:schemeClr val="tx1"/>
                </a:solidFill>
                <a:latin typeface="+mj-lt"/>
                <a:cs typeface="Arial Bold" pitchFamily="34" charset="0"/>
                <a:sym typeface="Arial Bold" pitchFamily="34" charset="0"/>
              </a:rPr>
              <a:t>Routine Practices </a:t>
            </a:r>
            <a:r>
              <a:rPr lang="en-US" altLang="en-US" sz="2400" dirty="0">
                <a:solidFill>
                  <a:schemeClr val="tx1"/>
                </a:solidFill>
                <a:latin typeface="+mj-lt"/>
              </a:rPr>
              <a:t>are basic infection prevention and control measures expected for the care of all patients at all times in any healthcare setting.</a:t>
            </a:r>
          </a:p>
          <a:p>
            <a:r>
              <a:rPr lang="en-US" altLang="en-US" sz="2400" dirty="0">
                <a:solidFill>
                  <a:schemeClr val="tx1"/>
                </a:solidFill>
                <a:latin typeface="+mj-lt"/>
                <a:cs typeface="Arial Bold" pitchFamily="34" charset="0"/>
                <a:sym typeface="Arial Bold" pitchFamily="34" charset="0"/>
              </a:rPr>
              <a:t>Routine Practices </a:t>
            </a:r>
            <a:r>
              <a:rPr lang="en-US" altLang="en-US" sz="2400" dirty="0">
                <a:solidFill>
                  <a:schemeClr val="tx1"/>
                </a:solidFill>
                <a:latin typeface="+mj-lt"/>
                <a:cs typeface="Arial" pitchFamily="34" charset="0"/>
                <a:sym typeface="Arial" pitchFamily="34" charset="0"/>
              </a:rPr>
              <a:t>recognize germs are always present and can be transmitted from one person to another directly or indirectly.</a:t>
            </a:r>
          </a:p>
          <a:p>
            <a:r>
              <a:rPr lang="en-US" altLang="en-US" sz="2400" dirty="0">
                <a:solidFill>
                  <a:schemeClr val="tx1"/>
                </a:solidFill>
                <a:latin typeface="+mj-lt"/>
              </a:rPr>
              <a:t>Consistently following </a:t>
            </a:r>
            <a:r>
              <a:rPr lang="en-US" altLang="en-US" sz="2400" dirty="0">
                <a:solidFill>
                  <a:schemeClr val="tx1"/>
                </a:solidFill>
                <a:latin typeface="+mj-lt"/>
                <a:cs typeface="Arial Bold" pitchFamily="34" charset="0"/>
                <a:sym typeface="Arial Bold" pitchFamily="34" charset="0"/>
              </a:rPr>
              <a:t>Routine Practices</a:t>
            </a:r>
            <a:r>
              <a:rPr lang="en-US" altLang="en-US" sz="2400" dirty="0">
                <a:solidFill>
                  <a:schemeClr val="tx1"/>
                </a:solidFill>
                <a:latin typeface="+mj-lt"/>
              </a:rPr>
              <a:t> reduces the risk of transmission.</a:t>
            </a:r>
          </a:p>
          <a:p>
            <a:pPr marL="0" indent="0">
              <a:buNone/>
            </a:pPr>
            <a:endParaRPr lang="en-US" dirty="0"/>
          </a:p>
        </p:txBody>
      </p:sp>
      <p:pic>
        <p:nvPicPr>
          <p:cNvPr id="5" name="Content Placeholder 4">
            <a:extLst>
              <a:ext uri="{FF2B5EF4-FFF2-40B4-BE49-F238E27FC236}">
                <a16:creationId xmlns:a16="http://schemas.microsoft.com/office/drawing/2014/main" id="{FDF61C51-3061-4A17-B4EE-FBFED84248FC}"/>
              </a:ext>
            </a:extLst>
          </p:cNvPr>
          <p:cNvPicPr>
            <a:picLocks noGrp="1" noChangeAspect="1"/>
          </p:cNvPicPr>
          <p:nvPr>
            <p:ph sz="half" idx="2"/>
          </p:nvPr>
        </p:nvPicPr>
        <p:blipFill>
          <a:blip r:embed="rId2"/>
          <a:stretch>
            <a:fillRect/>
          </a:stretch>
        </p:blipFill>
        <p:spPr>
          <a:xfrm>
            <a:off x="5842000" y="1930400"/>
            <a:ext cx="4600575" cy="4000500"/>
          </a:xfrm>
          <a:prstGeom prst="rect">
            <a:avLst/>
          </a:prstGeom>
        </p:spPr>
      </p:pic>
    </p:spTree>
    <p:extLst>
      <p:ext uri="{BB962C8B-B14F-4D97-AF65-F5344CB8AC3E}">
        <p14:creationId xmlns:p14="http://schemas.microsoft.com/office/powerpoint/2010/main" val="32314461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C25DFF6-2720-4E98-B4D4-27351428FA93}"/>
              </a:ext>
            </a:extLst>
          </p:cNvPr>
          <p:cNvSpPr>
            <a:spLocks noGrp="1"/>
          </p:cNvSpPr>
          <p:nvPr>
            <p:ph type="title"/>
          </p:nvPr>
        </p:nvSpPr>
        <p:spPr/>
        <p:txBody>
          <a:bodyPr/>
          <a:lstStyle/>
          <a:p>
            <a:pPr algn="ctr"/>
            <a:r>
              <a:rPr lang="en-US" dirty="0"/>
              <a:t>Routine Practices</a:t>
            </a:r>
            <a:br>
              <a:rPr lang="en-US" dirty="0"/>
            </a:br>
            <a:r>
              <a:rPr lang="en-US" sz="2400" dirty="0"/>
              <a:t>Why use them?</a:t>
            </a:r>
            <a:endParaRPr lang="en-US" dirty="0"/>
          </a:p>
        </p:txBody>
      </p:sp>
      <p:sp>
        <p:nvSpPr>
          <p:cNvPr id="6" name="Content Placeholder 5">
            <a:extLst>
              <a:ext uri="{FF2B5EF4-FFF2-40B4-BE49-F238E27FC236}">
                <a16:creationId xmlns:a16="http://schemas.microsoft.com/office/drawing/2014/main" id="{02CEA081-5DA9-4C93-9347-5C6D764E2402}"/>
              </a:ext>
            </a:extLst>
          </p:cNvPr>
          <p:cNvSpPr>
            <a:spLocks noGrp="1"/>
          </p:cNvSpPr>
          <p:nvPr>
            <p:ph idx="1"/>
          </p:nvPr>
        </p:nvSpPr>
        <p:spPr>
          <a:xfrm>
            <a:off x="677334" y="1727200"/>
            <a:ext cx="8596668" cy="4521199"/>
          </a:xfrm>
        </p:spPr>
        <p:txBody>
          <a:bodyPr>
            <a:normAutofit/>
          </a:bodyPr>
          <a:lstStyle/>
          <a:p>
            <a:pPr marL="39688" indent="0">
              <a:spcBef>
                <a:spcPts val="425"/>
              </a:spcBef>
              <a:buNone/>
              <a:defRPr/>
            </a:pPr>
            <a:r>
              <a:rPr lang="en-US" altLang="en-US" sz="1900" dirty="0">
                <a:solidFill>
                  <a:schemeClr val="tx1"/>
                </a:solidFill>
                <a:latin typeface="+mj-lt"/>
                <a:cs typeface="Arial" pitchFamily="34" charset="0"/>
                <a:sym typeface="Arial" pitchFamily="34" charset="0"/>
              </a:rPr>
              <a:t>Surgical Site Infections (SSI) can occur:</a:t>
            </a:r>
          </a:p>
          <a:p>
            <a:pPr marL="382588">
              <a:spcBef>
                <a:spcPts val="425"/>
              </a:spcBef>
              <a:buFont typeface="Wingdings" panose="05000000000000000000" pitchFamily="2" charset="2"/>
              <a:buChar char="Ø"/>
              <a:defRPr/>
            </a:pPr>
            <a:r>
              <a:rPr lang="en-US" altLang="en-US" sz="1900" dirty="0">
                <a:solidFill>
                  <a:schemeClr val="tx1"/>
                </a:solidFill>
                <a:latin typeface="+mj-lt"/>
                <a:cs typeface="Arial" pitchFamily="34" charset="0"/>
                <a:sym typeface="Arial" pitchFamily="34" charset="0"/>
              </a:rPr>
              <a:t>Within 30 days of surgical procedure (no implants)</a:t>
            </a:r>
          </a:p>
          <a:p>
            <a:pPr marL="382588">
              <a:spcBef>
                <a:spcPts val="425"/>
              </a:spcBef>
              <a:buFont typeface="Wingdings" panose="05000000000000000000" pitchFamily="2" charset="2"/>
              <a:buChar char="Ø"/>
              <a:defRPr/>
            </a:pPr>
            <a:r>
              <a:rPr lang="en-US" altLang="en-US" sz="1900" dirty="0">
                <a:solidFill>
                  <a:schemeClr val="tx1"/>
                </a:solidFill>
                <a:latin typeface="+mj-lt"/>
                <a:cs typeface="Arial" pitchFamily="34" charset="0"/>
                <a:sym typeface="Arial" pitchFamily="34" charset="0"/>
              </a:rPr>
              <a:t>Within 1 year if an implant left in place</a:t>
            </a:r>
          </a:p>
          <a:p>
            <a:pPr marL="211138" indent="-171450">
              <a:spcBef>
                <a:spcPts val="425"/>
              </a:spcBef>
              <a:buFont typeface="Arial" panose="020B0604020202020204" pitchFamily="34" charset="0"/>
              <a:buChar char="•"/>
              <a:defRPr/>
            </a:pPr>
            <a:endParaRPr lang="en-US" altLang="en-US" sz="1900" dirty="0">
              <a:solidFill>
                <a:schemeClr val="tx1"/>
              </a:solidFill>
              <a:latin typeface="+mj-lt"/>
              <a:cs typeface="Arial" pitchFamily="34" charset="0"/>
              <a:sym typeface="Arial" pitchFamily="34" charset="0"/>
            </a:endParaRPr>
          </a:p>
          <a:p>
            <a:pPr marL="39688" indent="0">
              <a:spcBef>
                <a:spcPts val="425"/>
              </a:spcBef>
              <a:buNone/>
              <a:defRPr/>
            </a:pPr>
            <a:r>
              <a:rPr lang="en-US" altLang="en-US" dirty="0">
                <a:solidFill>
                  <a:schemeClr val="tx1"/>
                </a:solidFill>
                <a:latin typeface="Arial" pitchFamily="34" charset="0"/>
                <a:cs typeface="Arial" pitchFamily="34" charset="0"/>
                <a:sym typeface="Arial" pitchFamily="34" charset="0"/>
              </a:rPr>
              <a:t>Most SSI are related to contamination of the incision</a:t>
            </a:r>
            <a:r>
              <a:rPr lang="en-US" altLang="en-US" dirty="0">
                <a:solidFill>
                  <a:srgbClr val="000000"/>
                </a:solidFill>
                <a:latin typeface="Arial" pitchFamily="34" charset="0"/>
                <a:cs typeface="Arial" pitchFamily="34" charset="0"/>
                <a:sym typeface="Arial" pitchFamily="34" charset="0"/>
              </a:rPr>
              <a:t>.</a:t>
            </a:r>
          </a:p>
          <a:p>
            <a:pPr marL="0" indent="0">
              <a:buNone/>
              <a:defRPr/>
            </a:pPr>
            <a:r>
              <a:rPr lang="en-US" dirty="0"/>
              <a:t>The most frequently isolated pathogens are:</a:t>
            </a:r>
          </a:p>
          <a:p>
            <a:pPr marL="274320" indent="-274320">
              <a:buFont typeface="Wingdings" panose="05000000000000000000" pitchFamily="2" charset="2"/>
              <a:buChar char="Ø"/>
              <a:defRPr/>
            </a:pPr>
            <a:r>
              <a:rPr lang="en-US" sz="1600" i="1" dirty="0"/>
              <a:t>Staphylococcus aureus – 20%</a:t>
            </a:r>
            <a:endParaRPr lang="en-US" sz="1600" dirty="0"/>
          </a:p>
          <a:p>
            <a:pPr marL="274320" indent="-274320">
              <a:buFont typeface="Wingdings" panose="05000000000000000000" pitchFamily="2" charset="2"/>
              <a:buChar char="Ø"/>
              <a:defRPr/>
            </a:pPr>
            <a:r>
              <a:rPr lang="en-US" sz="1600" i="1" dirty="0"/>
              <a:t>Coagulase-negative staphylococci – 14%</a:t>
            </a:r>
            <a:endParaRPr lang="en-US" sz="1600" dirty="0"/>
          </a:p>
          <a:p>
            <a:pPr marL="274320" indent="-274320">
              <a:buFont typeface="Wingdings" panose="05000000000000000000" pitchFamily="2" charset="2"/>
              <a:buChar char="Ø"/>
              <a:defRPr/>
            </a:pPr>
            <a:r>
              <a:rPr lang="en-US" sz="1600" i="1" dirty="0"/>
              <a:t>Enterococcus – 12%</a:t>
            </a:r>
            <a:endParaRPr lang="en-US" sz="1600" dirty="0"/>
          </a:p>
          <a:p>
            <a:pPr marL="274320" indent="-274320">
              <a:buFont typeface="Wingdings" panose="05000000000000000000" pitchFamily="2" charset="2"/>
              <a:buChar char="Ø"/>
              <a:defRPr/>
            </a:pPr>
            <a:r>
              <a:rPr lang="en-US" sz="1600" i="1" dirty="0"/>
              <a:t>Escherichia coli – 8%</a:t>
            </a:r>
          </a:p>
          <a:p>
            <a:pPr marL="0" indent="0">
              <a:buNone/>
              <a:defRPr/>
            </a:pPr>
            <a:r>
              <a:rPr lang="en-US" dirty="0"/>
              <a:t>For most surgical site infections, the source of pathogens is skin flora.</a:t>
            </a:r>
          </a:p>
          <a:p>
            <a:endParaRPr lang="en-US" dirty="0"/>
          </a:p>
        </p:txBody>
      </p:sp>
    </p:spTree>
    <p:extLst>
      <p:ext uri="{BB962C8B-B14F-4D97-AF65-F5344CB8AC3E}">
        <p14:creationId xmlns:p14="http://schemas.microsoft.com/office/powerpoint/2010/main" val="7140493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EDC431-6EAC-44D2-B2E6-7D18D060CEA2}"/>
              </a:ext>
            </a:extLst>
          </p:cNvPr>
          <p:cNvSpPr>
            <a:spLocks noGrp="1"/>
          </p:cNvSpPr>
          <p:nvPr>
            <p:ph type="title"/>
          </p:nvPr>
        </p:nvSpPr>
        <p:spPr/>
        <p:txBody>
          <a:bodyPr/>
          <a:lstStyle/>
          <a:p>
            <a:pPr algn="ctr"/>
            <a:r>
              <a:rPr lang="en-US" dirty="0"/>
              <a:t>Routine Practices</a:t>
            </a:r>
            <a:br>
              <a:rPr lang="en-US" dirty="0"/>
            </a:br>
            <a:r>
              <a:rPr lang="en-US" sz="2400" dirty="0"/>
              <a:t>Why use them?</a:t>
            </a:r>
            <a:endParaRPr lang="en-US" dirty="0"/>
          </a:p>
        </p:txBody>
      </p:sp>
      <p:sp>
        <p:nvSpPr>
          <p:cNvPr id="3" name="Content Placeholder 2">
            <a:extLst>
              <a:ext uri="{FF2B5EF4-FFF2-40B4-BE49-F238E27FC236}">
                <a16:creationId xmlns:a16="http://schemas.microsoft.com/office/drawing/2014/main" id="{5D828920-B79F-4042-AC9C-3BE77D11C363}"/>
              </a:ext>
            </a:extLst>
          </p:cNvPr>
          <p:cNvSpPr>
            <a:spLocks noGrp="1"/>
          </p:cNvSpPr>
          <p:nvPr>
            <p:ph idx="1"/>
          </p:nvPr>
        </p:nvSpPr>
        <p:spPr/>
        <p:txBody>
          <a:bodyPr/>
          <a:lstStyle/>
          <a:p>
            <a:pPr marL="325438" indent="-285750">
              <a:spcBef>
                <a:spcPts val="425"/>
              </a:spcBef>
              <a:buFont typeface="Wingdings" panose="05000000000000000000" pitchFamily="2" charset="2"/>
              <a:buChar char="Ø"/>
              <a:defRPr/>
            </a:pPr>
            <a:r>
              <a:rPr lang="en-US" altLang="en-US" dirty="0">
                <a:solidFill>
                  <a:schemeClr val="tx1"/>
                </a:solidFill>
                <a:latin typeface="Arial" pitchFamily="34" charset="0"/>
                <a:cs typeface="Arial" pitchFamily="34" charset="0"/>
                <a:sym typeface="Arial" pitchFamily="34" charset="0"/>
              </a:rPr>
              <a:t>40%-60% of SSI are preventable.</a:t>
            </a:r>
          </a:p>
          <a:p>
            <a:pPr marL="39688" indent="0">
              <a:spcBef>
                <a:spcPts val="425"/>
              </a:spcBef>
              <a:buNone/>
              <a:defRPr/>
            </a:pPr>
            <a:endParaRPr lang="en-US" altLang="en-US" dirty="0">
              <a:solidFill>
                <a:schemeClr val="tx1"/>
              </a:solidFill>
              <a:latin typeface="Arial" pitchFamily="34" charset="0"/>
              <a:cs typeface="Arial" pitchFamily="34" charset="0"/>
              <a:sym typeface="Arial" pitchFamily="34" charset="0"/>
            </a:endParaRPr>
          </a:p>
          <a:p>
            <a:pPr marL="382588">
              <a:spcBef>
                <a:spcPts val="425"/>
              </a:spcBef>
              <a:buFont typeface="Wingdings" panose="05000000000000000000" pitchFamily="2" charset="2"/>
              <a:buChar char="Ø"/>
              <a:defRPr/>
            </a:pPr>
            <a:r>
              <a:rPr lang="en-US" altLang="en-US" dirty="0">
                <a:solidFill>
                  <a:schemeClr val="tx1"/>
                </a:solidFill>
                <a:latin typeface="Arial" pitchFamily="34" charset="0"/>
                <a:cs typeface="Arial" pitchFamily="34" charset="0"/>
                <a:sym typeface="Arial" pitchFamily="34" charset="0"/>
              </a:rPr>
              <a:t>Patients with SSI stay in hospital 7 days longer.</a:t>
            </a:r>
          </a:p>
          <a:p>
            <a:pPr marL="39688" indent="0">
              <a:spcBef>
                <a:spcPts val="425"/>
              </a:spcBef>
              <a:buNone/>
              <a:defRPr/>
            </a:pPr>
            <a:endParaRPr lang="en-US" altLang="en-US" dirty="0">
              <a:solidFill>
                <a:schemeClr val="tx1"/>
              </a:solidFill>
              <a:latin typeface="Arial" pitchFamily="34" charset="0"/>
              <a:cs typeface="Arial" pitchFamily="34" charset="0"/>
              <a:sym typeface="Arial" pitchFamily="34" charset="0"/>
            </a:endParaRPr>
          </a:p>
          <a:p>
            <a:pPr marL="325438" indent="-285750">
              <a:spcBef>
                <a:spcPts val="425"/>
              </a:spcBef>
              <a:buFont typeface="Wingdings" panose="05000000000000000000" pitchFamily="2" charset="2"/>
              <a:buChar char="Ø"/>
              <a:defRPr/>
            </a:pPr>
            <a:r>
              <a:rPr lang="en-US" altLang="en-US" dirty="0">
                <a:solidFill>
                  <a:schemeClr val="tx1"/>
                </a:solidFill>
                <a:latin typeface="Arial" pitchFamily="34" charset="0"/>
                <a:cs typeface="Arial" pitchFamily="34" charset="0"/>
                <a:sym typeface="Arial" pitchFamily="34" charset="0"/>
              </a:rPr>
              <a:t>60% more likely to be admitted to ICU.</a:t>
            </a:r>
          </a:p>
          <a:p>
            <a:pPr marL="39688" indent="0">
              <a:spcBef>
                <a:spcPts val="425"/>
              </a:spcBef>
              <a:buNone/>
              <a:defRPr/>
            </a:pPr>
            <a:endParaRPr lang="en-US" altLang="en-US" dirty="0">
              <a:solidFill>
                <a:schemeClr val="tx1"/>
              </a:solidFill>
              <a:latin typeface="Arial" pitchFamily="34" charset="0"/>
              <a:cs typeface="Arial" pitchFamily="34" charset="0"/>
              <a:sym typeface="Arial" pitchFamily="34" charset="0"/>
            </a:endParaRPr>
          </a:p>
          <a:p>
            <a:pPr marL="325438" indent="-285750">
              <a:spcBef>
                <a:spcPts val="425"/>
              </a:spcBef>
              <a:buFont typeface="Wingdings" panose="05000000000000000000" pitchFamily="2" charset="2"/>
              <a:buChar char="Ø"/>
              <a:defRPr/>
            </a:pPr>
            <a:r>
              <a:rPr lang="en-US" altLang="en-US" dirty="0">
                <a:solidFill>
                  <a:schemeClr val="tx1"/>
                </a:solidFill>
                <a:latin typeface="Arial" pitchFamily="34" charset="0"/>
                <a:cs typeface="Arial" pitchFamily="34" charset="0"/>
                <a:sym typeface="Arial" pitchFamily="34" charset="0"/>
              </a:rPr>
              <a:t>5 times more likely to be readmitted within 30 days of discharge.</a:t>
            </a:r>
          </a:p>
          <a:p>
            <a:pPr marL="39688" indent="0">
              <a:spcBef>
                <a:spcPts val="425"/>
              </a:spcBef>
              <a:buNone/>
              <a:defRPr/>
            </a:pPr>
            <a:endParaRPr lang="en-US" altLang="en-US" dirty="0">
              <a:solidFill>
                <a:schemeClr val="tx1"/>
              </a:solidFill>
              <a:latin typeface="Arial" pitchFamily="34" charset="0"/>
              <a:cs typeface="Arial" pitchFamily="34" charset="0"/>
              <a:sym typeface="Arial" pitchFamily="34" charset="0"/>
            </a:endParaRPr>
          </a:p>
          <a:p>
            <a:pPr marL="325438" indent="-285750">
              <a:spcBef>
                <a:spcPts val="425"/>
              </a:spcBef>
              <a:buFont typeface="Wingdings" panose="05000000000000000000" pitchFamily="2" charset="2"/>
              <a:buChar char="Ø"/>
              <a:defRPr/>
            </a:pPr>
            <a:r>
              <a:rPr lang="en-US" altLang="en-US" dirty="0">
                <a:solidFill>
                  <a:schemeClr val="tx1"/>
                </a:solidFill>
                <a:latin typeface="Arial" pitchFamily="34" charset="0"/>
                <a:cs typeface="Arial" pitchFamily="34" charset="0"/>
                <a:sym typeface="Arial" pitchFamily="34" charset="0"/>
              </a:rPr>
              <a:t>Twice as likely to die.</a:t>
            </a:r>
          </a:p>
          <a:p>
            <a:pPr marL="0" indent="0">
              <a:buNone/>
            </a:pPr>
            <a:endParaRPr lang="en-US" dirty="0"/>
          </a:p>
        </p:txBody>
      </p:sp>
    </p:spTree>
    <p:extLst>
      <p:ext uri="{BB962C8B-B14F-4D97-AF65-F5344CB8AC3E}">
        <p14:creationId xmlns:p14="http://schemas.microsoft.com/office/powerpoint/2010/main" val="19616846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12EA5-2EDA-4A95-A6E5-0EBBEF8796EA}"/>
              </a:ext>
            </a:extLst>
          </p:cNvPr>
          <p:cNvSpPr>
            <a:spLocks noGrp="1"/>
          </p:cNvSpPr>
          <p:nvPr>
            <p:ph type="title"/>
          </p:nvPr>
        </p:nvSpPr>
        <p:spPr/>
        <p:txBody>
          <a:bodyPr/>
          <a:lstStyle/>
          <a:p>
            <a:pPr algn="ctr"/>
            <a:r>
              <a:rPr lang="en-US" dirty="0"/>
              <a:t>Patient Risk Factors </a:t>
            </a:r>
          </a:p>
        </p:txBody>
      </p:sp>
      <p:sp>
        <p:nvSpPr>
          <p:cNvPr id="3" name="Content Placeholder 2">
            <a:extLst>
              <a:ext uri="{FF2B5EF4-FFF2-40B4-BE49-F238E27FC236}">
                <a16:creationId xmlns:a16="http://schemas.microsoft.com/office/drawing/2014/main" id="{D63DC3D8-ED7F-489A-A0E6-5A3A9855F508}"/>
              </a:ext>
            </a:extLst>
          </p:cNvPr>
          <p:cNvSpPr>
            <a:spLocks noGrp="1"/>
          </p:cNvSpPr>
          <p:nvPr>
            <p:ph idx="1"/>
          </p:nvPr>
        </p:nvSpPr>
        <p:spPr>
          <a:xfrm>
            <a:off x="677334" y="1460501"/>
            <a:ext cx="8596668" cy="4580862"/>
          </a:xfrm>
        </p:spPr>
        <p:txBody>
          <a:bodyPr/>
          <a:lstStyle/>
          <a:p>
            <a:pPr marL="0" indent="0">
              <a:buNone/>
            </a:pPr>
            <a:r>
              <a:rPr lang="en-US" sz="2400" dirty="0"/>
              <a:t>Patients who have any of the following are at a greater risk for developing a SSI:</a:t>
            </a:r>
          </a:p>
          <a:p>
            <a:pPr>
              <a:buFont typeface="Wingdings" panose="05000000000000000000" pitchFamily="2" charset="2"/>
              <a:buChar char="Ø"/>
              <a:defRPr/>
            </a:pPr>
            <a:r>
              <a:rPr lang="en-US" sz="2000" dirty="0"/>
              <a:t>Inflammatory arthritis</a:t>
            </a:r>
          </a:p>
          <a:p>
            <a:pPr>
              <a:buFont typeface="Wingdings" panose="05000000000000000000" pitchFamily="2" charset="2"/>
              <a:buChar char="Ø"/>
              <a:defRPr/>
            </a:pPr>
            <a:r>
              <a:rPr lang="en-US" sz="2000" dirty="0"/>
              <a:t>diabetes</a:t>
            </a:r>
          </a:p>
          <a:p>
            <a:pPr>
              <a:buFont typeface="Wingdings" panose="05000000000000000000" pitchFamily="2" charset="2"/>
              <a:buChar char="Ø"/>
              <a:defRPr/>
            </a:pPr>
            <a:r>
              <a:rPr lang="en-US" sz="2000" dirty="0"/>
              <a:t>Malnutrition</a:t>
            </a:r>
          </a:p>
          <a:p>
            <a:pPr>
              <a:buFont typeface="Wingdings" panose="05000000000000000000" pitchFamily="2" charset="2"/>
              <a:buChar char="Ø"/>
              <a:defRPr/>
            </a:pPr>
            <a:r>
              <a:rPr lang="en-US" sz="2000" dirty="0"/>
              <a:t>Smokers</a:t>
            </a:r>
          </a:p>
          <a:p>
            <a:pPr>
              <a:buFont typeface="Wingdings" panose="05000000000000000000" pitchFamily="2" charset="2"/>
              <a:buChar char="Ø"/>
              <a:defRPr/>
            </a:pPr>
            <a:r>
              <a:rPr lang="en-US" sz="2000" dirty="0"/>
              <a:t>Overweight/ obesity</a:t>
            </a:r>
          </a:p>
          <a:p>
            <a:pPr>
              <a:buFont typeface="Wingdings" panose="05000000000000000000" pitchFamily="2" charset="2"/>
              <a:buChar char="Ø"/>
              <a:defRPr/>
            </a:pPr>
            <a:r>
              <a:rPr lang="en-US" sz="2000" dirty="0"/>
              <a:t>Poor hair removal techniques</a:t>
            </a:r>
          </a:p>
          <a:p>
            <a:pPr>
              <a:buFont typeface="Wingdings" panose="05000000000000000000" pitchFamily="2" charset="2"/>
              <a:buChar char="Ø"/>
              <a:defRPr/>
            </a:pPr>
            <a:r>
              <a:rPr lang="en-US" sz="2000" dirty="0"/>
              <a:t>Over-use of antibiotics</a:t>
            </a:r>
          </a:p>
          <a:p>
            <a:pPr marL="0" indent="0">
              <a:buNone/>
            </a:pPr>
            <a:endParaRPr lang="en-US" dirty="0"/>
          </a:p>
        </p:txBody>
      </p:sp>
    </p:spTree>
    <p:extLst>
      <p:ext uri="{BB962C8B-B14F-4D97-AF65-F5344CB8AC3E}">
        <p14:creationId xmlns:p14="http://schemas.microsoft.com/office/powerpoint/2010/main" val="16845003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585CA-F5D0-470B-B672-FFA0A89B8F73}"/>
              </a:ext>
            </a:extLst>
          </p:cNvPr>
          <p:cNvSpPr>
            <a:spLocks noGrp="1"/>
          </p:cNvSpPr>
          <p:nvPr>
            <p:ph type="title"/>
          </p:nvPr>
        </p:nvSpPr>
        <p:spPr>
          <a:xfrm>
            <a:off x="677334" y="609600"/>
            <a:ext cx="8596668" cy="876301"/>
          </a:xfrm>
        </p:spPr>
        <p:txBody>
          <a:bodyPr/>
          <a:lstStyle/>
          <a:p>
            <a:pPr algn="ctr"/>
            <a:r>
              <a:rPr lang="en-US" dirty="0"/>
              <a:t>Wound Classification</a:t>
            </a:r>
          </a:p>
        </p:txBody>
      </p:sp>
      <p:sp>
        <p:nvSpPr>
          <p:cNvPr id="3" name="Content Placeholder 2">
            <a:extLst>
              <a:ext uri="{FF2B5EF4-FFF2-40B4-BE49-F238E27FC236}">
                <a16:creationId xmlns:a16="http://schemas.microsoft.com/office/drawing/2014/main" id="{CCAC635D-2986-4DE0-9FBE-AFE546C25C33}"/>
              </a:ext>
            </a:extLst>
          </p:cNvPr>
          <p:cNvSpPr>
            <a:spLocks noGrp="1"/>
          </p:cNvSpPr>
          <p:nvPr>
            <p:ph idx="1"/>
          </p:nvPr>
        </p:nvSpPr>
        <p:spPr>
          <a:xfrm>
            <a:off x="677334" y="1320800"/>
            <a:ext cx="8596668" cy="4927600"/>
          </a:xfrm>
        </p:spPr>
        <p:txBody>
          <a:bodyPr>
            <a:normAutofit/>
          </a:bodyPr>
          <a:lstStyle/>
          <a:p>
            <a:pPr marL="0" indent="0">
              <a:buNone/>
            </a:pPr>
            <a:r>
              <a:rPr lang="en-US" dirty="0"/>
              <a:t>There are 4 wound classes:</a:t>
            </a:r>
          </a:p>
          <a:p>
            <a:pPr>
              <a:buFont typeface="Wingdings" panose="05000000000000000000" pitchFamily="2" charset="2"/>
              <a:buChar char="Ø"/>
            </a:pPr>
            <a:r>
              <a:rPr lang="en-US" sz="2000" dirty="0">
                <a:solidFill>
                  <a:srgbClr val="FF0000"/>
                </a:solidFill>
              </a:rPr>
              <a:t>Class I- Clean- </a:t>
            </a:r>
            <a:r>
              <a:rPr lang="en-US" sz="2000" dirty="0"/>
              <a:t>expected infection rate is </a:t>
            </a:r>
            <a:r>
              <a:rPr lang="en-US" sz="2000" dirty="0">
                <a:solidFill>
                  <a:srgbClr val="FF0000"/>
                </a:solidFill>
              </a:rPr>
              <a:t>1% -5% </a:t>
            </a:r>
            <a:r>
              <a:rPr lang="en-US" sz="2000" dirty="0"/>
              <a:t>(Total hip arthroplasty</a:t>
            </a:r>
          </a:p>
          <a:p>
            <a:pPr marL="0" indent="0">
              <a:buNone/>
            </a:pPr>
            <a:r>
              <a:rPr lang="en-US" sz="2000" dirty="0"/>
              <a:t>	Mitral valve replacement, Breast biopsy).</a:t>
            </a:r>
          </a:p>
          <a:p>
            <a:pPr lvl="0">
              <a:buClr>
                <a:srgbClr val="90C226"/>
              </a:buClr>
              <a:buFont typeface="Wingdings" panose="05000000000000000000" pitchFamily="2" charset="2"/>
              <a:buChar char="Ø"/>
            </a:pPr>
            <a:r>
              <a:rPr lang="en-US" sz="2000" dirty="0">
                <a:solidFill>
                  <a:srgbClr val="FF0000"/>
                </a:solidFill>
              </a:rPr>
              <a:t>Class II- Clean-contaminated- </a:t>
            </a:r>
            <a:r>
              <a:rPr lang="en-US" sz="2000" dirty="0"/>
              <a:t>expected infection rate is </a:t>
            </a:r>
            <a:r>
              <a:rPr lang="en-US" sz="2000" dirty="0">
                <a:solidFill>
                  <a:srgbClr val="FF0000"/>
                </a:solidFill>
              </a:rPr>
              <a:t>8%-11% </a:t>
            </a:r>
            <a:r>
              <a:rPr lang="en-US" sz="2000" dirty="0"/>
              <a:t>(</a:t>
            </a:r>
            <a:r>
              <a:rPr lang="en-US" sz="2000" dirty="0">
                <a:solidFill>
                  <a:prstClr val="white">
                    <a:lumMod val="75000"/>
                    <a:lumOff val="25000"/>
                  </a:prstClr>
                </a:solidFill>
              </a:rPr>
              <a:t>Tonsillectomy, Non-perforated appendectomy, Hysterectomy, Thoracotomy).</a:t>
            </a:r>
          </a:p>
          <a:p>
            <a:pPr lvl="0">
              <a:buClr>
                <a:srgbClr val="90C226"/>
              </a:buClr>
              <a:buFont typeface="Wingdings" panose="05000000000000000000" pitchFamily="2" charset="2"/>
              <a:buChar char="Ø"/>
            </a:pPr>
            <a:r>
              <a:rPr lang="en-US" sz="2000" dirty="0">
                <a:solidFill>
                  <a:srgbClr val="FF0000"/>
                </a:solidFill>
              </a:rPr>
              <a:t>Class III- Contaminated- </a:t>
            </a:r>
            <a:r>
              <a:rPr lang="en-US" sz="2000" dirty="0"/>
              <a:t>expected infection rate </a:t>
            </a:r>
            <a:r>
              <a:rPr lang="en-US" sz="2000" dirty="0">
                <a:solidFill>
                  <a:srgbClr val="FF0000"/>
                </a:solidFill>
              </a:rPr>
              <a:t>15%-20% </a:t>
            </a:r>
            <a:r>
              <a:rPr lang="en-US" sz="2000" dirty="0"/>
              <a:t>(</a:t>
            </a:r>
            <a:r>
              <a:rPr lang="en-US" sz="2000" dirty="0">
                <a:solidFill>
                  <a:prstClr val="white">
                    <a:lumMod val="75000"/>
                    <a:lumOff val="25000"/>
                  </a:prstClr>
                </a:solidFill>
              </a:rPr>
              <a:t>Traumatic penetrating wound such as a stab to the chest involving the lung, Inflamed, non-perforated Appendectomy).</a:t>
            </a:r>
          </a:p>
          <a:p>
            <a:pPr>
              <a:buFont typeface="Wingdings" panose="05000000000000000000" pitchFamily="2" charset="2"/>
              <a:buChar char="Ø"/>
            </a:pPr>
            <a:r>
              <a:rPr lang="en-US" sz="2000" dirty="0">
                <a:solidFill>
                  <a:srgbClr val="FF0000"/>
                </a:solidFill>
              </a:rPr>
              <a:t>Class IV- Dirty- </a:t>
            </a:r>
            <a:r>
              <a:rPr lang="en-US" sz="2000" dirty="0"/>
              <a:t>expected infection rate </a:t>
            </a:r>
            <a:r>
              <a:rPr lang="en-US" sz="2000" dirty="0">
                <a:solidFill>
                  <a:srgbClr val="FF0000"/>
                </a:solidFill>
              </a:rPr>
              <a:t>27%-40% </a:t>
            </a:r>
            <a:r>
              <a:rPr lang="en-US" sz="2000" dirty="0"/>
              <a:t>(</a:t>
            </a:r>
            <a:r>
              <a:rPr lang="en-US" dirty="0"/>
              <a:t>Ruptured appendectomy, Pressure Ulcers, Gas Gangrene).</a:t>
            </a:r>
          </a:p>
          <a:p>
            <a:endParaRPr lang="en-US" dirty="0"/>
          </a:p>
        </p:txBody>
      </p:sp>
    </p:spTree>
    <p:extLst>
      <p:ext uri="{BB962C8B-B14F-4D97-AF65-F5344CB8AC3E}">
        <p14:creationId xmlns:p14="http://schemas.microsoft.com/office/powerpoint/2010/main" val="42412683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6F3BA-C2D0-44C9-AC64-9040B4A739DE}"/>
              </a:ext>
            </a:extLst>
          </p:cNvPr>
          <p:cNvSpPr>
            <a:spLocks noGrp="1"/>
          </p:cNvSpPr>
          <p:nvPr>
            <p:ph type="title"/>
          </p:nvPr>
        </p:nvSpPr>
        <p:spPr/>
        <p:txBody>
          <a:bodyPr/>
          <a:lstStyle/>
          <a:p>
            <a:pPr algn="ctr"/>
            <a:r>
              <a:rPr lang="en-US" dirty="0"/>
              <a:t>How to Prevent SSI’s</a:t>
            </a:r>
          </a:p>
        </p:txBody>
      </p:sp>
      <p:sp>
        <p:nvSpPr>
          <p:cNvPr id="3" name="Content Placeholder 2">
            <a:extLst>
              <a:ext uri="{FF2B5EF4-FFF2-40B4-BE49-F238E27FC236}">
                <a16:creationId xmlns:a16="http://schemas.microsoft.com/office/drawing/2014/main" id="{9EDEAFF3-6240-479B-A0E1-D6A81BF60D6E}"/>
              </a:ext>
            </a:extLst>
          </p:cNvPr>
          <p:cNvSpPr>
            <a:spLocks noGrp="1"/>
          </p:cNvSpPr>
          <p:nvPr>
            <p:ph idx="1"/>
          </p:nvPr>
        </p:nvSpPr>
        <p:spPr>
          <a:xfrm>
            <a:off x="677334" y="1524000"/>
            <a:ext cx="8596668" cy="4902199"/>
          </a:xfrm>
        </p:spPr>
        <p:txBody>
          <a:bodyPr>
            <a:normAutofit/>
          </a:bodyPr>
          <a:lstStyle/>
          <a:p>
            <a:pPr marL="0" indent="0">
              <a:buNone/>
            </a:pPr>
            <a:r>
              <a:rPr lang="en-US" sz="2400" b="1" dirty="0"/>
              <a:t>Administration of Prophylactic Antibiotics:</a:t>
            </a:r>
            <a:endParaRPr lang="en-US" sz="2400" dirty="0"/>
          </a:p>
          <a:p>
            <a:pPr>
              <a:buFont typeface="Wingdings" panose="05000000000000000000" pitchFamily="2" charset="2"/>
              <a:buChar char="Ø"/>
            </a:pPr>
            <a:r>
              <a:rPr lang="en-US" dirty="0"/>
              <a:t>Administration within </a:t>
            </a:r>
            <a:r>
              <a:rPr lang="en-US" b="1" dirty="0">
                <a:solidFill>
                  <a:srgbClr val="FF0000"/>
                </a:solidFill>
              </a:rPr>
              <a:t>60 minutes </a:t>
            </a:r>
            <a:r>
              <a:rPr lang="en-US" dirty="0"/>
              <a:t>of surgical incision time. </a:t>
            </a:r>
          </a:p>
          <a:p>
            <a:pPr>
              <a:buFont typeface="Wingdings" panose="05000000000000000000" pitchFamily="2" charset="2"/>
              <a:buChar char="Ø"/>
            </a:pPr>
            <a:r>
              <a:rPr lang="en-US" dirty="0"/>
              <a:t>Discontinuing antibiotics within 24 hours after surgery end time. This helps prevent development of AROs.</a:t>
            </a:r>
          </a:p>
          <a:p>
            <a:pPr marL="0" indent="0">
              <a:buNone/>
            </a:pPr>
            <a:r>
              <a:rPr lang="en-US" sz="2400" b="1" dirty="0"/>
              <a:t>Prevention of Hypothermia:</a:t>
            </a:r>
            <a:endParaRPr lang="en-US" sz="2400" dirty="0"/>
          </a:p>
          <a:p>
            <a:pPr marL="0" indent="0">
              <a:buNone/>
            </a:pPr>
            <a:r>
              <a:rPr lang="en-US" sz="2400" dirty="0"/>
              <a:t>A drop in temperature of 1.5°can result in:</a:t>
            </a:r>
          </a:p>
          <a:p>
            <a:pPr>
              <a:buFont typeface="Wingdings" panose="05000000000000000000" pitchFamily="2" charset="2"/>
              <a:buChar char="Ø"/>
            </a:pPr>
            <a:r>
              <a:rPr lang="en-US" dirty="0"/>
              <a:t>increased risk of wound infection;</a:t>
            </a:r>
          </a:p>
          <a:p>
            <a:pPr>
              <a:buFont typeface="Wingdings" panose="05000000000000000000" pitchFamily="2" charset="2"/>
              <a:buChar char="Ø"/>
            </a:pPr>
            <a:r>
              <a:rPr lang="en-US" dirty="0"/>
              <a:t>decreased oxygen in tissues</a:t>
            </a:r>
          </a:p>
          <a:p>
            <a:pPr>
              <a:buFont typeface="Wingdings" panose="05000000000000000000" pitchFamily="2" charset="2"/>
              <a:buChar char="Ø"/>
            </a:pPr>
            <a:r>
              <a:rPr lang="en-US" dirty="0"/>
              <a:t>increased mortality</a:t>
            </a:r>
          </a:p>
          <a:p>
            <a:endParaRPr lang="en-US" dirty="0"/>
          </a:p>
        </p:txBody>
      </p:sp>
    </p:spTree>
    <p:extLst>
      <p:ext uri="{BB962C8B-B14F-4D97-AF65-F5344CB8AC3E}">
        <p14:creationId xmlns:p14="http://schemas.microsoft.com/office/powerpoint/2010/main" val="31299725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2D89BA-ACE9-41A3-8881-FDC968DD39C5}"/>
              </a:ext>
            </a:extLst>
          </p:cNvPr>
          <p:cNvSpPr>
            <a:spLocks noGrp="1"/>
          </p:cNvSpPr>
          <p:nvPr>
            <p:ph type="title"/>
          </p:nvPr>
        </p:nvSpPr>
        <p:spPr/>
        <p:txBody>
          <a:bodyPr/>
          <a:lstStyle/>
          <a:p>
            <a:pPr algn="ctr"/>
            <a:r>
              <a:rPr lang="en-US" dirty="0"/>
              <a:t>Prevention of SSI’s</a:t>
            </a:r>
          </a:p>
        </p:txBody>
      </p:sp>
      <p:sp>
        <p:nvSpPr>
          <p:cNvPr id="3" name="Content Placeholder 2">
            <a:extLst>
              <a:ext uri="{FF2B5EF4-FFF2-40B4-BE49-F238E27FC236}">
                <a16:creationId xmlns:a16="http://schemas.microsoft.com/office/drawing/2014/main" id="{5C9C060C-3750-47C9-A415-D60BA7A44F4C}"/>
              </a:ext>
            </a:extLst>
          </p:cNvPr>
          <p:cNvSpPr>
            <a:spLocks noGrp="1"/>
          </p:cNvSpPr>
          <p:nvPr>
            <p:ph idx="1"/>
          </p:nvPr>
        </p:nvSpPr>
        <p:spPr>
          <a:xfrm>
            <a:off x="677334" y="1358901"/>
            <a:ext cx="8596668" cy="4682462"/>
          </a:xfrm>
        </p:spPr>
        <p:txBody>
          <a:bodyPr/>
          <a:lstStyle/>
          <a:p>
            <a:endParaRPr lang="en-US" dirty="0"/>
          </a:p>
          <a:p>
            <a:pPr marL="0" indent="0">
              <a:buNone/>
            </a:pPr>
            <a:r>
              <a:rPr lang="en-US" b="1" dirty="0"/>
              <a:t>Hair Removal:</a:t>
            </a:r>
            <a:endParaRPr lang="en-US" dirty="0"/>
          </a:p>
          <a:p>
            <a:pPr>
              <a:buFont typeface="Wingdings" panose="05000000000000000000" pitchFamily="2" charset="2"/>
              <a:buChar char="Ø"/>
            </a:pPr>
            <a:r>
              <a:rPr lang="en-US" dirty="0"/>
              <a:t>Recommendation to remove hair </a:t>
            </a:r>
            <a:r>
              <a:rPr lang="en-US" dirty="0">
                <a:solidFill>
                  <a:schemeClr val="accent5"/>
                </a:solidFill>
              </a:rPr>
              <a:t>only</a:t>
            </a:r>
            <a:r>
              <a:rPr lang="en-US" dirty="0"/>
              <a:t> if necessary.</a:t>
            </a:r>
          </a:p>
          <a:p>
            <a:pPr>
              <a:buFont typeface="Wingdings" panose="05000000000000000000" pitchFamily="2" charset="2"/>
              <a:buChar char="Ø"/>
            </a:pPr>
            <a:r>
              <a:rPr lang="en-US" dirty="0"/>
              <a:t>Do not remove hair prior to the day of surgery.</a:t>
            </a:r>
          </a:p>
          <a:p>
            <a:pPr>
              <a:buFont typeface="Wingdings" panose="05000000000000000000" pitchFamily="2" charset="2"/>
              <a:buChar char="Ø"/>
            </a:pPr>
            <a:r>
              <a:rPr lang="en-US" dirty="0"/>
              <a:t>Use a clipper vs a razor. Razors may cause nicks in the skin leading to increased risk of SSI.</a:t>
            </a:r>
          </a:p>
          <a:p>
            <a:pPr marL="0" indent="0">
              <a:buNone/>
            </a:pPr>
            <a:r>
              <a:rPr lang="en-US" b="1" dirty="0"/>
              <a:t>Glucose Control:</a:t>
            </a:r>
            <a:endParaRPr lang="en-US" dirty="0"/>
          </a:p>
          <a:p>
            <a:pPr>
              <a:buFont typeface="Wingdings" panose="05000000000000000000" pitchFamily="2" charset="2"/>
              <a:buChar char="Ø"/>
            </a:pPr>
            <a:r>
              <a:rPr lang="en-US" dirty="0"/>
              <a:t>Hyperglycemic episodes in Diabetic patients.</a:t>
            </a:r>
          </a:p>
          <a:p>
            <a:endParaRPr lang="en-US" dirty="0"/>
          </a:p>
        </p:txBody>
      </p:sp>
    </p:spTree>
    <p:extLst>
      <p:ext uri="{BB962C8B-B14F-4D97-AF65-F5344CB8AC3E}">
        <p14:creationId xmlns:p14="http://schemas.microsoft.com/office/powerpoint/2010/main" val="7799137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16D8775-7548-4B8C-BBE9-832601375F8E}"/>
              </a:ext>
            </a:extLst>
          </p:cNvPr>
          <p:cNvSpPr>
            <a:spLocks noGrp="1"/>
          </p:cNvSpPr>
          <p:nvPr>
            <p:ph type="title"/>
          </p:nvPr>
        </p:nvSpPr>
        <p:spPr/>
        <p:txBody>
          <a:bodyPr/>
          <a:lstStyle/>
          <a:p>
            <a:pPr algn="ctr"/>
            <a:r>
              <a:rPr lang="en-US" dirty="0"/>
              <a:t>Personal Protective Equipment (PPE)</a:t>
            </a:r>
          </a:p>
        </p:txBody>
      </p:sp>
      <p:sp>
        <p:nvSpPr>
          <p:cNvPr id="7" name="Content Placeholder 6">
            <a:extLst>
              <a:ext uri="{FF2B5EF4-FFF2-40B4-BE49-F238E27FC236}">
                <a16:creationId xmlns:a16="http://schemas.microsoft.com/office/drawing/2014/main" id="{42941956-FB44-44D7-9552-58694DC97FF6}"/>
              </a:ext>
            </a:extLst>
          </p:cNvPr>
          <p:cNvSpPr>
            <a:spLocks noGrp="1"/>
          </p:cNvSpPr>
          <p:nvPr>
            <p:ph idx="1"/>
          </p:nvPr>
        </p:nvSpPr>
        <p:spPr>
          <a:xfrm>
            <a:off x="677334" y="1663701"/>
            <a:ext cx="8596668" cy="4377662"/>
          </a:xfrm>
        </p:spPr>
        <p:txBody>
          <a:bodyPr/>
          <a:lstStyle/>
          <a:p>
            <a:pPr marL="0" indent="0">
              <a:buNone/>
            </a:pPr>
            <a:r>
              <a:rPr lang="en-US" sz="2400" dirty="0"/>
              <a:t>Personal Protective Equipment (PPE) includes:</a:t>
            </a:r>
          </a:p>
          <a:p>
            <a:pPr>
              <a:buFont typeface="Wingdings" panose="05000000000000000000" pitchFamily="2" charset="2"/>
              <a:buChar char="Ø"/>
            </a:pPr>
            <a:r>
              <a:rPr lang="en-US" sz="2400" dirty="0"/>
              <a:t>Gowns </a:t>
            </a:r>
          </a:p>
          <a:p>
            <a:pPr>
              <a:buFont typeface="Wingdings" panose="05000000000000000000" pitchFamily="2" charset="2"/>
              <a:buChar char="Ø"/>
            </a:pPr>
            <a:r>
              <a:rPr lang="en-US" sz="2400" dirty="0"/>
              <a:t>Gloves </a:t>
            </a:r>
          </a:p>
          <a:p>
            <a:pPr>
              <a:buFont typeface="Wingdings" panose="05000000000000000000" pitchFamily="2" charset="2"/>
              <a:buChar char="Ø"/>
            </a:pPr>
            <a:r>
              <a:rPr lang="en-US" sz="2400" dirty="0"/>
              <a:t>Facial protection</a:t>
            </a:r>
          </a:p>
          <a:p>
            <a:pPr>
              <a:buFont typeface="Wingdings" panose="05000000000000000000" pitchFamily="2" charset="2"/>
              <a:buChar char="Ø"/>
            </a:pPr>
            <a:r>
              <a:rPr lang="en-US" sz="2400" dirty="0"/>
              <a:t>Masks (N95 respirators as indicated for Additional Precautions)</a:t>
            </a:r>
          </a:p>
          <a:p>
            <a:pPr>
              <a:buFont typeface="Wingdings" panose="05000000000000000000" pitchFamily="2" charset="2"/>
              <a:buChar char="Ø"/>
            </a:pPr>
            <a:r>
              <a:rPr lang="en-US" sz="2400" dirty="0"/>
              <a:t>Eye protection</a:t>
            </a:r>
          </a:p>
          <a:p>
            <a:endParaRPr lang="en-US" dirty="0"/>
          </a:p>
        </p:txBody>
      </p:sp>
    </p:spTree>
    <p:extLst>
      <p:ext uri="{BB962C8B-B14F-4D97-AF65-F5344CB8AC3E}">
        <p14:creationId xmlns:p14="http://schemas.microsoft.com/office/powerpoint/2010/main" val="40655535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0B7243F-050E-4AB6-896F-02D36F485CFD}"/>
              </a:ext>
            </a:extLst>
          </p:cNvPr>
          <p:cNvPicPr>
            <a:picLocks noChangeAspect="1"/>
          </p:cNvPicPr>
          <p:nvPr/>
        </p:nvPicPr>
        <p:blipFill>
          <a:blip r:embed="rId2"/>
          <a:stretch>
            <a:fillRect/>
          </a:stretch>
        </p:blipFill>
        <p:spPr>
          <a:xfrm>
            <a:off x="3289300" y="152400"/>
            <a:ext cx="5410199" cy="6565900"/>
          </a:xfrm>
          <a:prstGeom prst="rect">
            <a:avLst/>
          </a:prstGeom>
        </p:spPr>
      </p:pic>
    </p:spTree>
    <p:extLst>
      <p:ext uri="{BB962C8B-B14F-4D97-AF65-F5344CB8AC3E}">
        <p14:creationId xmlns:p14="http://schemas.microsoft.com/office/powerpoint/2010/main" val="33149356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55F9C-7DD1-4C7E-973D-183C84CDF604}"/>
              </a:ext>
            </a:extLst>
          </p:cNvPr>
          <p:cNvSpPr>
            <a:spLocks noGrp="1"/>
          </p:cNvSpPr>
          <p:nvPr>
            <p:ph type="title"/>
          </p:nvPr>
        </p:nvSpPr>
        <p:spPr>
          <a:xfrm>
            <a:off x="677334" y="342900"/>
            <a:ext cx="8596668" cy="1181101"/>
          </a:xfrm>
        </p:spPr>
        <p:txBody>
          <a:bodyPr>
            <a:normAutofit fontScale="90000"/>
          </a:bodyPr>
          <a:lstStyle/>
          <a:p>
            <a:pPr algn="ctr"/>
            <a:r>
              <a:rPr lang="en-US" dirty="0"/>
              <a:t>Perioperative Environment</a:t>
            </a:r>
            <a:br>
              <a:rPr lang="en-US" dirty="0"/>
            </a:br>
            <a:r>
              <a:rPr lang="en-US" sz="4000" dirty="0"/>
              <a:t>Know Your Zone!</a:t>
            </a:r>
            <a:br>
              <a:rPr lang="en-US" sz="4000" dirty="0"/>
            </a:br>
            <a:endParaRPr lang="en-US" sz="4000" dirty="0"/>
          </a:p>
        </p:txBody>
      </p:sp>
      <p:sp>
        <p:nvSpPr>
          <p:cNvPr id="3" name="Content Placeholder 2">
            <a:extLst>
              <a:ext uri="{FF2B5EF4-FFF2-40B4-BE49-F238E27FC236}">
                <a16:creationId xmlns:a16="http://schemas.microsoft.com/office/drawing/2014/main" id="{6BB81B20-0F82-48F3-B8D6-425FE2FAFF97}"/>
              </a:ext>
            </a:extLst>
          </p:cNvPr>
          <p:cNvSpPr>
            <a:spLocks noGrp="1"/>
          </p:cNvSpPr>
          <p:nvPr>
            <p:ph idx="1"/>
          </p:nvPr>
        </p:nvSpPr>
        <p:spPr>
          <a:xfrm>
            <a:off x="677334" y="1524001"/>
            <a:ext cx="8596668" cy="4517362"/>
          </a:xfrm>
        </p:spPr>
        <p:txBody>
          <a:bodyPr>
            <a:normAutofit/>
          </a:bodyPr>
          <a:lstStyle/>
          <a:p>
            <a:pPr marL="0" indent="0">
              <a:buNone/>
            </a:pPr>
            <a:r>
              <a:rPr lang="en-US" sz="2400" b="1" dirty="0">
                <a:solidFill>
                  <a:schemeClr val="accent5"/>
                </a:solidFill>
              </a:rPr>
              <a:t>Unrestricted Zone:</a:t>
            </a:r>
          </a:p>
          <a:p>
            <a:pPr>
              <a:buFont typeface="Wingdings" panose="05000000000000000000" pitchFamily="2" charset="2"/>
              <a:buChar char="Ø"/>
            </a:pPr>
            <a:r>
              <a:rPr lang="en-US" sz="2400" b="1" dirty="0"/>
              <a:t> </a:t>
            </a:r>
            <a:r>
              <a:rPr lang="en-US" sz="2400" dirty="0"/>
              <a:t>includes entrance and exit sites for personnel, patients, materials, and equipment into and out of Semi-restricted zones.</a:t>
            </a:r>
          </a:p>
          <a:p>
            <a:pPr>
              <a:buFont typeface="Wingdings" panose="05000000000000000000" pitchFamily="2" charset="2"/>
              <a:buChar char="Ø"/>
            </a:pPr>
            <a:r>
              <a:rPr lang="en-US" sz="2400" dirty="0"/>
              <a:t>Street clothes are permitted and traffic flow is more liberal although it is monitored to prevent individuals entering the Semi-restricted and restricted zones without proper attire. </a:t>
            </a:r>
          </a:p>
        </p:txBody>
      </p:sp>
    </p:spTree>
    <p:extLst>
      <p:ext uri="{BB962C8B-B14F-4D97-AF65-F5344CB8AC3E}">
        <p14:creationId xmlns:p14="http://schemas.microsoft.com/office/powerpoint/2010/main" val="21725400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F8EA0-FB09-4A62-B11E-465C76B6E619}"/>
              </a:ext>
            </a:extLst>
          </p:cNvPr>
          <p:cNvSpPr>
            <a:spLocks noGrp="1"/>
          </p:cNvSpPr>
          <p:nvPr>
            <p:ph type="title"/>
          </p:nvPr>
        </p:nvSpPr>
        <p:spPr/>
        <p:txBody>
          <a:bodyPr>
            <a:normAutofit fontScale="90000"/>
          </a:bodyPr>
          <a:lstStyle/>
          <a:p>
            <a:pPr algn="ctr"/>
            <a:r>
              <a:rPr lang="en-US" dirty="0"/>
              <a:t>Perioperative Environment</a:t>
            </a:r>
            <a:br>
              <a:rPr lang="en-US" dirty="0"/>
            </a:br>
            <a:r>
              <a:rPr lang="en-US" sz="4000" dirty="0"/>
              <a:t>Know Your Zone!</a:t>
            </a:r>
            <a:br>
              <a:rPr lang="en-US" sz="4000" dirty="0"/>
            </a:br>
            <a:endParaRPr lang="en-US" dirty="0"/>
          </a:p>
        </p:txBody>
      </p:sp>
      <p:sp>
        <p:nvSpPr>
          <p:cNvPr id="3" name="Content Placeholder 2">
            <a:extLst>
              <a:ext uri="{FF2B5EF4-FFF2-40B4-BE49-F238E27FC236}">
                <a16:creationId xmlns:a16="http://schemas.microsoft.com/office/drawing/2014/main" id="{E6F6495A-51F5-422B-B559-FFEA7AF91C8C}"/>
              </a:ext>
            </a:extLst>
          </p:cNvPr>
          <p:cNvSpPr>
            <a:spLocks noGrp="1"/>
          </p:cNvSpPr>
          <p:nvPr>
            <p:ph idx="1"/>
          </p:nvPr>
        </p:nvSpPr>
        <p:spPr>
          <a:xfrm>
            <a:off x="677334" y="1930401"/>
            <a:ext cx="8596668" cy="4110962"/>
          </a:xfrm>
        </p:spPr>
        <p:txBody>
          <a:bodyPr>
            <a:normAutofit/>
          </a:bodyPr>
          <a:lstStyle/>
          <a:p>
            <a:pPr marL="0" indent="0">
              <a:buNone/>
            </a:pPr>
            <a:r>
              <a:rPr lang="en-US" sz="2400" b="1" dirty="0">
                <a:solidFill>
                  <a:schemeClr val="accent5"/>
                </a:solidFill>
              </a:rPr>
              <a:t>Semi-Restricted Zone:</a:t>
            </a:r>
          </a:p>
          <a:p>
            <a:pPr>
              <a:buFont typeface="Wingdings" panose="05000000000000000000" pitchFamily="2" charset="2"/>
              <a:buChar char="Ø"/>
            </a:pPr>
            <a:r>
              <a:rPr lang="en-US" sz="2400" dirty="0"/>
              <a:t>Includes storage area for sterile supplies, scrub sinks, and access to corridors that provide entrance to the restricted zone.</a:t>
            </a:r>
          </a:p>
          <a:p>
            <a:pPr>
              <a:buFont typeface="Wingdings" panose="05000000000000000000" pitchFamily="2" charset="2"/>
              <a:buChar char="Ø"/>
            </a:pPr>
            <a:r>
              <a:rPr lang="en-US" sz="2400" dirty="0"/>
              <a:t>Surgical attire is worn consisting of head and facial hair covering.</a:t>
            </a:r>
          </a:p>
          <a:p>
            <a:pPr>
              <a:buFont typeface="Wingdings" panose="05000000000000000000" pitchFamily="2" charset="2"/>
              <a:buChar char="Ø"/>
            </a:pPr>
            <a:r>
              <a:rPr lang="en-US" sz="2400" dirty="0"/>
              <a:t>Masks are not required unless entering the restricted zone.</a:t>
            </a:r>
          </a:p>
          <a:p>
            <a:pPr>
              <a:buFont typeface="Wingdings" panose="05000000000000000000" pitchFamily="2" charset="2"/>
              <a:buChar char="Ø"/>
            </a:pPr>
            <a:r>
              <a:rPr lang="en-US" sz="2400" dirty="0"/>
              <a:t>Restricted to authorized personnel and patients.</a:t>
            </a:r>
          </a:p>
        </p:txBody>
      </p:sp>
    </p:spTree>
    <p:extLst>
      <p:ext uri="{BB962C8B-B14F-4D97-AF65-F5344CB8AC3E}">
        <p14:creationId xmlns:p14="http://schemas.microsoft.com/office/powerpoint/2010/main" val="7544253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16888D-54C7-417F-93B0-1D2F0226AED5}"/>
              </a:ext>
            </a:extLst>
          </p:cNvPr>
          <p:cNvSpPr>
            <a:spLocks noGrp="1"/>
          </p:cNvSpPr>
          <p:nvPr>
            <p:ph type="title"/>
          </p:nvPr>
        </p:nvSpPr>
        <p:spPr/>
        <p:txBody>
          <a:bodyPr>
            <a:normAutofit fontScale="90000"/>
          </a:bodyPr>
          <a:lstStyle/>
          <a:p>
            <a:pPr algn="ctr"/>
            <a:r>
              <a:rPr lang="en-US" dirty="0"/>
              <a:t>Perioperative Environment</a:t>
            </a:r>
            <a:br>
              <a:rPr lang="en-US" dirty="0"/>
            </a:br>
            <a:r>
              <a:rPr lang="en-US" sz="4000" dirty="0"/>
              <a:t>Know Your Zone!</a:t>
            </a:r>
            <a:br>
              <a:rPr lang="en-US" sz="4000" dirty="0"/>
            </a:br>
            <a:endParaRPr lang="en-US" dirty="0"/>
          </a:p>
        </p:txBody>
      </p:sp>
      <p:sp>
        <p:nvSpPr>
          <p:cNvPr id="3" name="Content Placeholder 2">
            <a:extLst>
              <a:ext uri="{FF2B5EF4-FFF2-40B4-BE49-F238E27FC236}">
                <a16:creationId xmlns:a16="http://schemas.microsoft.com/office/drawing/2014/main" id="{C099FA95-440E-474E-A757-D0524F9FCECB}"/>
              </a:ext>
            </a:extLst>
          </p:cNvPr>
          <p:cNvSpPr>
            <a:spLocks noGrp="1"/>
          </p:cNvSpPr>
          <p:nvPr>
            <p:ph idx="1"/>
          </p:nvPr>
        </p:nvSpPr>
        <p:spPr/>
        <p:txBody>
          <a:bodyPr>
            <a:normAutofit/>
          </a:bodyPr>
          <a:lstStyle/>
          <a:p>
            <a:pPr marL="0" indent="0">
              <a:buNone/>
            </a:pPr>
            <a:r>
              <a:rPr lang="en-US" sz="2400" b="1" dirty="0">
                <a:solidFill>
                  <a:schemeClr val="accent5"/>
                </a:solidFill>
              </a:rPr>
              <a:t>Restricted Zone:</a:t>
            </a:r>
          </a:p>
          <a:p>
            <a:pPr>
              <a:buFont typeface="Wingdings" panose="05000000000000000000" pitchFamily="2" charset="2"/>
              <a:buChar char="Ø"/>
            </a:pPr>
            <a:r>
              <a:rPr lang="en-US" sz="2400" b="1" dirty="0"/>
              <a:t> </a:t>
            </a:r>
            <a:r>
              <a:rPr lang="en-US" sz="2400" dirty="0"/>
              <a:t>is where surgical invasive procedures are performed.</a:t>
            </a:r>
          </a:p>
          <a:p>
            <a:pPr>
              <a:buFont typeface="Wingdings" panose="05000000000000000000" pitchFamily="2" charset="2"/>
              <a:buChar char="Ø"/>
            </a:pPr>
            <a:r>
              <a:rPr lang="en-US" sz="2400" dirty="0"/>
              <a:t>Restricted to OR personnel and patients.</a:t>
            </a:r>
          </a:p>
          <a:p>
            <a:pPr>
              <a:buFont typeface="Wingdings" panose="05000000000000000000" pitchFamily="2" charset="2"/>
              <a:buChar char="Ø"/>
            </a:pPr>
            <a:r>
              <a:rPr lang="en-US" sz="2400" dirty="0"/>
              <a:t>Surgical attire, head and facial covering Must be worn as well as masks required if there are open sterile supplies or team members are completing a surgical hand scrub. </a:t>
            </a:r>
          </a:p>
          <a:p>
            <a:pPr>
              <a:buFont typeface="Wingdings" panose="05000000000000000000" pitchFamily="2" charset="2"/>
              <a:buChar char="Ø"/>
            </a:pPr>
            <a:r>
              <a:rPr lang="en-US" sz="2400" dirty="0"/>
              <a:t>HVAC ventilation and filtration systems must be in place.</a:t>
            </a:r>
          </a:p>
        </p:txBody>
      </p:sp>
    </p:spTree>
    <p:extLst>
      <p:ext uri="{BB962C8B-B14F-4D97-AF65-F5344CB8AC3E}">
        <p14:creationId xmlns:p14="http://schemas.microsoft.com/office/powerpoint/2010/main" val="27797061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56069-1383-42A5-896A-21D60661A60C}"/>
              </a:ext>
            </a:extLst>
          </p:cNvPr>
          <p:cNvSpPr>
            <a:spLocks noGrp="1"/>
          </p:cNvSpPr>
          <p:nvPr>
            <p:ph type="title"/>
          </p:nvPr>
        </p:nvSpPr>
        <p:spPr/>
        <p:txBody>
          <a:bodyPr/>
          <a:lstStyle/>
          <a:p>
            <a:pPr algn="ctr"/>
            <a:r>
              <a:rPr lang="en-US" dirty="0"/>
              <a:t>Back to Basics</a:t>
            </a:r>
            <a:br>
              <a:rPr lang="en-US" dirty="0"/>
            </a:br>
            <a:r>
              <a:rPr lang="en-US" dirty="0"/>
              <a:t>3 Original Rules</a:t>
            </a:r>
          </a:p>
        </p:txBody>
      </p:sp>
      <p:sp>
        <p:nvSpPr>
          <p:cNvPr id="3" name="Content Placeholder 2">
            <a:extLst>
              <a:ext uri="{FF2B5EF4-FFF2-40B4-BE49-F238E27FC236}">
                <a16:creationId xmlns:a16="http://schemas.microsoft.com/office/drawing/2014/main" id="{2D432360-9A7E-4B2B-8300-EE1793B72A28}"/>
              </a:ext>
            </a:extLst>
          </p:cNvPr>
          <p:cNvSpPr>
            <a:spLocks noGrp="1"/>
          </p:cNvSpPr>
          <p:nvPr>
            <p:ph idx="1"/>
          </p:nvPr>
        </p:nvSpPr>
        <p:spPr>
          <a:xfrm>
            <a:off x="677334" y="1816101"/>
            <a:ext cx="8596668" cy="4225262"/>
          </a:xfrm>
        </p:spPr>
        <p:txBody>
          <a:bodyPr/>
          <a:lstStyle/>
          <a:p>
            <a:pPr marL="457200" indent="-457200">
              <a:buFont typeface="Wingdings 2" pitchFamily="18" charset="2"/>
              <a:buAutoNum type="arabicPeriod"/>
              <a:defRPr/>
            </a:pPr>
            <a:r>
              <a:rPr lang="en-CA" sz="2000" b="1" dirty="0"/>
              <a:t>Surgical attire should not be worn outside the facility. (ORNAC, 2023, 2.7.9)</a:t>
            </a:r>
          </a:p>
          <a:p>
            <a:pPr marL="457200" indent="-457200">
              <a:buFont typeface="Wingdings 2" pitchFamily="18" charset="2"/>
              <a:buAutoNum type="arabicPeriod"/>
              <a:defRPr/>
            </a:pPr>
            <a:r>
              <a:rPr lang="en-CA" sz="2000" b="1" dirty="0"/>
              <a:t>All personnel entering the semi-restricted or restricted zones shall don surgical attire that is laundered and issued by the healthcare organization upon entry into the unit. ( ORNAC, 2023, 2.7.2)</a:t>
            </a:r>
          </a:p>
          <a:p>
            <a:pPr marL="457200" indent="-457200">
              <a:buFont typeface="Wingdings 2" pitchFamily="18" charset="2"/>
              <a:buAutoNum type="arabicPeriod"/>
              <a:defRPr/>
            </a:pPr>
            <a:r>
              <a:rPr lang="en-CA" sz="2000" b="1" dirty="0"/>
              <a:t>Surgical attire shall be changed daily and whenever it becomes visibly soiled, contaminated or wet. (ORNAC, 2023, 2.7.10)</a:t>
            </a:r>
          </a:p>
          <a:p>
            <a:pPr marL="0" indent="0">
              <a:buNone/>
            </a:pPr>
            <a:endParaRPr lang="en-US" dirty="0"/>
          </a:p>
        </p:txBody>
      </p:sp>
    </p:spTree>
    <p:extLst>
      <p:ext uri="{BB962C8B-B14F-4D97-AF65-F5344CB8AC3E}">
        <p14:creationId xmlns:p14="http://schemas.microsoft.com/office/powerpoint/2010/main" val="23227337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6CDB8-D1CC-4EDC-994F-6D754BD4BF6E}"/>
              </a:ext>
            </a:extLst>
          </p:cNvPr>
          <p:cNvSpPr>
            <a:spLocks noGrp="1"/>
          </p:cNvSpPr>
          <p:nvPr>
            <p:ph type="title"/>
          </p:nvPr>
        </p:nvSpPr>
        <p:spPr/>
        <p:txBody>
          <a:bodyPr/>
          <a:lstStyle/>
          <a:p>
            <a:pPr algn="ctr"/>
            <a:r>
              <a:rPr lang="en-US" dirty="0"/>
              <a:t>Dress Code: OR Scrubs and Identification</a:t>
            </a:r>
            <a:br>
              <a:rPr lang="en-US" dirty="0"/>
            </a:br>
            <a:endParaRPr lang="en-US" dirty="0"/>
          </a:p>
        </p:txBody>
      </p:sp>
      <p:sp>
        <p:nvSpPr>
          <p:cNvPr id="3" name="Content Placeholder 2">
            <a:extLst>
              <a:ext uri="{FF2B5EF4-FFF2-40B4-BE49-F238E27FC236}">
                <a16:creationId xmlns:a16="http://schemas.microsoft.com/office/drawing/2014/main" id="{578FF27C-58B7-49F3-B057-601E38024626}"/>
              </a:ext>
            </a:extLst>
          </p:cNvPr>
          <p:cNvSpPr>
            <a:spLocks noGrp="1"/>
          </p:cNvSpPr>
          <p:nvPr>
            <p:ph sz="half" idx="1"/>
          </p:nvPr>
        </p:nvSpPr>
        <p:spPr>
          <a:xfrm>
            <a:off x="829734" y="1362739"/>
            <a:ext cx="5545666" cy="5088861"/>
          </a:xfrm>
        </p:spPr>
        <p:txBody>
          <a:bodyPr>
            <a:normAutofit fontScale="92500" lnSpcReduction="10000"/>
          </a:bodyPr>
          <a:lstStyle/>
          <a:p>
            <a:pPr>
              <a:buFont typeface="Wingdings" panose="05000000000000000000" pitchFamily="2" charset="2"/>
              <a:buChar char="Ø"/>
              <a:defRPr/>
            </a:pPr>
            <a:r>
              <a:rPr lang="en-CA" sz="1900" dirty="0"/>
              <a:t>Two-piece pantsuit with top tucked into pants or shall be close fitting. Drawstrings should be tucked into pants. (</a:t>
            </a:r>
            <a:r>
              <a:rPr lang="en-CA" sz="1900" b="1" dirty="0"/>
              <a:t>ORNAC, 2023, 2.7.4</a:t>
            </a:r>
            <a:r>
              <a:rPr lang="en-CA" sz="1900" dirty="0"/>
              <a:t>)</a:t>
            </a:r>
          </a:p>
          <a:p>
            <a:pPr marL="0" indent="0">
              <a:buNone/>
              <a:defRPr/>
            </a:pPr>
            <a:endParaRPr lang="en-CA" sz="1900" dirty="0"/>
          </a:p>
          <a:p>
            <a:pPr>
              <a:buFont typeface="Wingdings" panose="05000000000000000000" pitchFamily="2" charset="2"/>
              <a:buChar char="Ø"/>
              <a:defRPr/>
            </a:pPr>
            <a:r>
              <a:rPr lang="en-CA" sz="1900" dirty="0"/>
              <a:t>Personal clothing shall be completely covered by scrub attire. (</a:t>
            </a:r>
            <a:r>
              <a:rPr lang="en-CA" sz="1900" b="1" dirty="0"/>
              <a:t>ORNAC, 2023, 2.7.7</a:t>
            </a:r>
            <a:r>
              <a:rPr lang="en-CA" sz="1900" dirty="0"/>
              <a:t>)</a:t>
            </a:r>
          </a:p>
          <a:p>
            <a:pPr marL="0" indent="0">
              <a:buNone/>
              <a:defRPr/>
            </a:pPr>
            <a:endParaRPr lang="en-CA" sz="1900" dirty="0"/>
          </a:p>
          <a:p>
            <a:pPr>
              <a:buFont typeface="Wingdings" panose="05000000000000000000" pitchFamily="2" charset="2"/>
              <a:buChar char="Ø"/>
              <a:defRPr/>
            </a:pPr>
            <a:r>
              <a:rPr lang="en-CA" sz="1900" dirty="0"/>
              <a:t>Warm-up jackets shall be close fitting, completely fastened at the front and changed daily. (</a:t>
            </a:r>
            <a:r>
              <a:rPr lang="en-CA" sz="1900" b="1" dirty="0"/>
              <a:t>ORNAC, 2023, 2.7.6</a:t>
            </a:r>
            <a:r>
              <a:rPr lang="en-CA" sz="1900" dirty="0"/>
              <a:t>)</a:t>
            </a:r>
          </a:p>
          <a:p>
            <a:pPr marL="0" indent="0">
              <a:buNone/>
              <a:defRPr/>
            </a:pPr>
            <a:endParaRPr lang="en-CA" sz="1900" dirty="0"/>
          </a:p>
          <a:p>
            <a:pPr>
              <a:buFont typeface="Wingdings" panose="05000000000000000000" pitchFamily="2" charset="2"/>
              <a:buChar char="Ø"/>
            </a:pPr>
            <a:r>
              <a:rPr lang="en-CA" b="1" dirty="0"/>
              <a:t>Secure your badge in a visible spot on the scrub attire top or jacket. (AORN, 2016)</a:t>
            </a:r>
          </a:p>
          <a:p>
            <a:pPr marL="0" indent="0">
              <a:buNone/>
            </a:pPr>
            <a:endParaRPr lang="en-CA" b="1" dirty="0"/>
          </a:p>
          <a:p>
            <a:pPr>
              <a:buFont typeface="Wingdings" panose="05000000000000000000" pitchFamily="2" charset="2"/>
              <a:buChar char="Ø"/>
            </a:pPr>
            <a:r>
              <a:rPr lang="en-US" dirty="0"/>
              <a:t>Don’t wear a lanyard to hold your badge. (</a:t>
            </a:r>
            <a:r>
              <a:rPr lang="en-US" b="1" dirty="0"/>
              <a:t>AORN, 2016</a:t>
            </a:r>
            <a:r>
              <a:rPr lang="en-US" dirty="0"/>
              <a:t>)</a:t>
            </a:r>
          </a:p>
          <a:p>
            <a:endParaRPr lang="en-US" dirty="0"/>
          </a:p>
        </p:txBody>
      </p:sp>
      <p:pic>
        <p:nvPicPr>
          <p:cNvPr id="5" name="Picture 3">
            <a:extLst>
              <a:ext uri="{FF2B5EF4-FFF2-40B4-BE49-F238E27FC236}">
                <a16:creationId xmlns:a16="http://schemas.microsoft.com/office/drawing/2014/main" id="{2148EFD2-8B0F-448F-AF85-0BEE9A2459D9}"/>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908921" y="2819400"/>
            <a:ext cx="4279779" cy="3111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317608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58E1F-56CD-4D9E-81DE-35B6E228CE16}"/>
              </a:ext>
            </a:extLst>
          </p:cNvPr>
          <p:cNvSpPr>
            <a:spLocks noGrp="1"/>
          </p:cNvSpPr>
          <p:nvPr>
            <p:ph type="title"/>
          </p:nvPr>
        </p:nvSpPr>
        <p:spPr/>
        <p:txBody>
          <a:bodyPr/>
          <a:lstStyle/>
          <a:p>
            <a:pPr algn="ctr"/>
            <a:r>
              <a:rPr lang="en-US" dirty="0"/>
              <a:t>Dress Code: Head Covering</a:t>
            </a:r>
          </a:p>
        </p:txBody>
      </p:sp>
      <p:sp>
        <p:nvSpPr>
          <p:cNvPr id="3" name="Content Placeholder 2">
            <a:extLst>
              <a:ext uri="{FF2B5EF4-FFF2-40B4-BE49-F238E27FC236}">
                <a16:creationId xmlns:a16="http://schemas.microsoft.com/office/drawing/2014/main" id="{0534FEC0-3B63-497E-931E-F3471D5641BE}"/>
              </a:ext>
            </a:extLst>
          </p:cNvPr>
          <p:cNvSpPr>
            <a:spLocks noGrp="1"/>
          </p:cNvSpPr>
          <p:nvPr>
            <p:ph sz="half" idx="1"/>
          </p:nvPr>
        </p:nvSpPr>
        <p:spPr>
          <a:xfrm>
            <a:off x="677334" y="1511300"/>
            <a:ext cx="4184035" cy="4737100"/>
          </a:xfrm>
        </p:spPr>
        <p:txBody>
          <a:bodyPr>
            <a:normAutofit/>
          </a:bodyPr>
          <a:lstStyle/>
          <a:p>
            <a:pPr>
              <a:buFont typeface="Wingdings" panose="05000000000000000000" pitchFamily="2" charset="2"/>
              <a:buChar char="Ø"/>
              <a:defRPr/>
            </a:pPr>
            <a:r>
              <a:rPr lang="en-CA" dirty="0"/>
              <a:t>Head covering shall consist of a clean disposable lint-free surgical hat or hood that confines all head and facial hair</a:t>
            </a:r>
            <a:r>
              <a:rPr lang="en-CA" sz="1600" dirty="0"/>
              <a:t>. (</a:t>
            </a:r>
            <a:r>
              <a:rPr lang="en-CA" sz="1600" b="1" dirty="0"/>
              <a:t>ORNAC, 2019, 2.9.10</a:t>
            </a:r>
            <a:r>
              <a:rPr lang="en-CA" sz="1600" dirty="0"/>
              <a:t>)</a:t>
            </a:r>
          </a:p>
          <a:p>
            <a:pPr>
              <a:buFont typeface="Wingdings" panose="05000000000000000000" pitchFamily="2" charset="2"/>
              <a:buChar char="Ø"/>
              <a:defRPr/>
            </a:pPr>
            <a:r>
              <a:rPr lang="en-CA" dirty="0"/>
              <a:t>Reusable head coverings should be laundered in a health care-accredited laundry facility after each daily use. (</a:t>
            </a:r>
            <a:r>
              <a:rPr lang="en-CA" b="1" dirty="0"/>
              <a:t>ORNAC, 2019, 2.9.11)</a:t>
            </a:r>
            <a:endParaRPr lang="en-CA" dirty="0"/>
          </a:p>
          <a:p>
            <a:pPr>
              <a:buFont typeface="Wingdings" panose="05000000000000000000" pitchFamily="2" charset="2"/>
              <a:buChar char="Ø"/>
              <a:defRPr/>
            </a:pPr>
            <a:r>
              <a:rPr lang="en-CA" sz="1600" dirty="0"/>
              <a:t> </a:t>
            </a:r>
            <a:r>
              <a:rPr lang="en-CA" dirty="0"/>
              <a:t>Personnel who wear cloth hats should wear a disposable bouffant cap over the cloth hat. (</a:t>
            </a:r>
            <a:r>
              <a:rPr lang="en-CA" b="1" dirty="0"/>
              <a:t>ORNAC, 2019, 2.9.11)</a:t>
            </a:r>
            <a:endParaRPr lang="en-CA" dirty="0"/>
          </a:p>
          <a:p>
            <a:endParaRPr lang="en-US" dirty="0"/>
          </a:p>
        </p:txBody>
      </p:sp>
      <p:pic>
        <p:nvPicPr>
          <p:cNvPr id="5" name="Picture 2">
            <a:extLst>
              <a:ext uri="{FF2B5EF4-FFF2-40B4-BE49-F238E27FC236}">
                <a16:creationId xmlns:a16="http://schemas.microsoft.com/office/drawing/2014/main" id="{1545F1D2-066C-41BF-AC62-FD1C43A782DF}"/>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8350282" y="1002902"/>
            <a:ext cx="2825718" cy="28257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7">
            <a:extLst>
              <a:ext uri="{FF2B5EF4-FFF2-40B4-BE49-F238E27FC236}">
                <a16:creationId xmlns:a16="http://schemas.microsoft.com/office/drawing/2014/main" id="{AD8BC684-7934-4F11-A474-DED2291435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5007590" y="3586957"/>
            <a:ext cx="3762072" cy="2503488"/>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799177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B9BE27-8846-4F64-B0C2-23DAEE4DBB31}"/>
              </a:ext>
            </a:extLst>
          </p:cNvPr>
          <p:cNvSpPr>
            <a:spLocks noGrp="1"/>
          </p:cNvSpPr>
          <p:nvPr>
            <p:ph type="title"/>
          </p:nvPr>
        </p:nvSpPr>
        <p:spPr/>
        <p:txBody>
          <a:bodyPr/>
          <a:lstStyle/>
          <a:p>
            <a:pPr algn="ctr"/>
            <a:r>
              <a:rPr lang="en-US" dirty="0"/>
              <a:t>Dress Code: Masks and Eye Protection</a:t>
            </a:r>
          </a:p>
        </p:txBody>
      </p:sp>
      <p:sp>
        <p:nvSpPr>
          <p:cNvPr id="3" name="Content Placeholder 2">
            <a:extLst>
              <a:ext uri="{FF2B5EF4-FFF2-40B4-BE49-F238E27FC236}">
                <a16:creationId xmlns:a16="http://schemas.microsoft.com/office/drawing/2014/main" id="{DD028255-2160-48D6-BDB0-F4FF6894BC40}"/>
              </a:ext>
            </a:extLst>
          </p:cNvPr>
          <p:cNvSpPr>
            <a:spLocks noGrp="1"/>
          </p:cNvSpPr>
          <p:nvPr>
            <p:ph sz="half" idx="1"/>
          </p:nvPr>
        </p:nvSpPr>
        <p:spPr>
          <a:xfrm>
            <a:off x="677334" y="1473200"/>
            <a:ext cx="4847166" cy="4991100"/>
          </a:xfrm>
        </p:spPr>
        <p:txBody>
          <a:bodyPr>
            <a:normAutofit fontScale="92500" lnSpcReduction="20000"/>
          </a:bodyPr>
          <a:lstStyle/>
          <a:p>
            <a:pPr>
              <a:buFont typeface="Wingdings" panose="05000000000000000000" pitchFamily="2" charset="2"/>
              <a:buChar char="Ø"/>
              <a:defRPr/>
            </a:pPr>
            <a:r>
              <a:rPr lang="en-CA" sz="1900" dirty="0"/>
              <a:t>Masks shall be worn in the presence of open sterile supplies, scrubbed personnel, and during sterile procedures. (</a:t>
            </a:r>
            <a:r>
              <a:rPr lang="en-CA" sz="1900" b="1" dirty="0"/>
              <a:t>ORNAC, 2019, 2.9.16</a:t>
            </a:r>
            <a:r>
              <a:rPr lang="en-CA" sz="1900" dirty="0"/>
              <a:t>)</a:t>
            </a:r>
          </a:p>
          <a:p>
            <a:pPr>
              <a:defRPr/>
            </a:pPr>
            <a:endParaRPr lang="en-CA" sz="1900" dirty="0"/>
          </a:p>
          <a:p>
            <a:pPr>
              <a:buFont typeface="Wingdings" panose="05000000000000000000" pitchFamily="2" charset="2"/>
              <a:buChar char="Ø"/>
              <a:defRPr/>
            </a:pPr>
            <a:r>
              <a:rPr lang="en-CA" sz="1900" dirty="0"/>
              <a:t>Masks shall be well fitting, cover nose and mouth and tied so that it doesn’t vent at sides. (</a:t>
            </a:r>
            <a:r>
              <a:rPr lang="en-CA" sz="1900" b="1" dirty="0"/>
              <a:t>ORNAC, 2019, 2.9.16</a:t>
            </a:r>
            <a:r>
              <a:rPr lang="en-CA" sz="1900" dirty="0"/>
              <a:t>)</a:t>
            </a:r>
          </a:p>
          <a:p>
            <a:pPr marL="0" indent="0">
              <a:buNone/>
              <a:defRPr/>
            </a:pPr>
            <a:endParaRPr lang="en-CA" sz="1900" dirty="0"/>
          </a:p>
          <a:p>
            <a:pPr>
              <a:buFont typeface="Wingdings" panose="05000000000000000000" pitchFamily="2" charset="2"/>
              <a:buChar char="Ø"/>
              <a:defRPr/>
            </a:pPr>
            <a:r>
              <a:rPr lang="en-CA" sz="1900" dirty="0"/>
              <a:t>Do not wear mask hanging around neck.</a:t>
            </a:r>
          </a:p>
          <a:p>
            <a:pPr>
              <a:defRPr/>
            </a:pPr>
            <a:endParaRPr lang="en-CA" sz="1900" dirty="0"/>
          </a:p>
          <a:p>
            <a:pPr>
              <a:buFont typeface="Wingdings" panose="05000000000000000000" pitchFamily="2" charset="2"/>
              <a:buChar char="Ø"/>
              <a:defRPr/>
            </a:pPr>
            <a:r>
              <a:rPr lang="en-CA" sz="1900" dirty="0"/>
              <a:t>Remove and discard mask by handling the ties only.</a:t>
            </a:r>
          </a:p>
          <a:p>
            <a:pPr>
              <a:defRPr/>
            </a:pPr>
            <a:endParaRPr lang="en-CA" sz="1900" dirty="0"/>
          </a:p>
          <a:p>
            <a:pPr>
              <a:buFont typeface="Wingdings" panose="05000000000000000000" pitchFamily="2" charset="2"/>
              <a:buChar char="Ø"/>
              <a:defRPr/>
            </a:pPr>
            <a:r>
              <a:rPr lang="en-CA" sz="1900" dirty="0"/>
              <a:t>Wear eye protection and clean reusable eye wear after each use. (</a:t>
            </a:r>
            <a:r>
              <a:rPr lang="en-CA" sz="1900" b="1" dirty="0"/>
              <a:t>ORNAC, 2019, 2.9.15</a:t>
            </a:r>
            <a:r>
              <a:rPr lang="en-CA" dirty="0"/>
              <a:t>)</a:t>
            </a:r>
          </a:p>
          <a:p>
            <a:endParaRPr lang="en-US" dirty="0"/>
          </a:p>
        </p:txBody>
      </p:sp>
      <p:pic>
        <p:nvPicPr>
          <p:cNvPr id="5" name="Picture 2">
            <a:extLst>
              <a:ext uri="{FF2B5EF4-FFF2-40B4-BE49-F238E27FC236}">
                <a16:creationId xmlns:a16="http://schemas.microsoft.com/office/drawing/2014/main" id="{17703BF4-4913-489B-8A76-F6F7C3159D57}"/>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518102" y="1473200"/>
            <a:ext cx="3730798" cy="49430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722408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41C746-3FE4-482E-AAEE-56556E195A2A}"/>
              </a:ext>
            </a:extLst>
          </p:cNvPr>
          <p:cNvSpPr>
            <a:spLocks noGrp="1"/>
          </p:cNvSpPr>
          <p:nvPr>
            <p:ph type="title"/>
          </p:nvPr>
        </p:nvSpPr>
        <p:spPr/>
        <p:txBody>
          <a:bodyPr/>
          <a:lstStyle/>
          <a:p>
            <a:pPr algn="ctr"/>
            <a:r>
              <a:rPr lang="en-US" dirty="0"/>
              <a:t>Dress Code: Surgical Footwear</a:t>
            </a:r>
          </a:p>
        </p:txBody>
      </p:sp>
      <p:sp>
        <p:nvSpPr>
          <p:cNvPr id="6" name="Content Placeholder 5">
            <a:extLst>
              <a:ext uri="{FF2B5EF4-FFF2-40B4-BE49-F238E27FC236}">
                <a16:creationId xmlns:a16="http://schemas.microsoft.com/office/drawing/2014/main" id="{40423B5F-F8CD-4C00-9E7E-ED5BAFB937D7}"/>
              </a:ext>
            </a:extLst>
          </p:cNvPr>
          <p:cNvSpPr>
            <a:spLocks noGrp="1"/>
          </p:cNvSpPr>
          <p:nvPr>
            <p:ph sz="half" idx="1"/>
          </p:nvPr>
        </p:nvSpPr>
        <p:spPr>
          <a:xfrm>
            <a:off x="677334" y="1422400"/>
            <a:ext cx="6485466" cy="5067300"/>
          </a:xfrm>
        </p:spPr>
        <p:txBody>
          <a:bodyPr>
            <a:normAutofit/>
          </a:bodyPr>
          <a:lstStyle/>
          <a:p>
            <a:pPr>
              <a:buFont typeface="Wingdings" panose="05000000000000000000" pitchFamily="2" charset="2"/>
              <a:buChar char="Ø"/>
              <a:defRPr/>
            </a:pPr>
            <a:r>
              <a:rPr lang="en-CA" dirty="0"/>
              <a:t>Wear clean shoes that are only used for work in the OR.</a:t>
            </a:r>
          </a:p>
          <a:p>
            <a:pPr>
              <a:buFont typeface="Wingdings" panose="05000000000000000000" pitchFamily="2" charset="2"/>
              <a:buChar char="Ø"/>
              <a:defRPr/>
            </a:pPr>
            <a:r>
              <a:rPr lang="en-CA" dirty="0"/>
              <a:t>Footwear shall have enclosed toes and </a:t>
            </a:r>
          </a:p>
          <a:p>
            <a:pPr marL="0" indent="0">
              <a:buNone/>
              <a:defRPr/>
            </a:pPr>
            <a:r>
              <a:rPr lang="en-CA" dirty="0"/>
              <a:t>      backs that provide protection from </a:t>
            </a:r>
          </a:p>
          <a:p>
            <a:pPr marL="0" indent="0">
              <a:buNone/>
              <a:defRPr/>
            </a:pPr>
            <a:r>
              <a:rPr lang="en-CA" dirty="0"/>
              <a:t>      injury due to items, sharps,</a:t>
            </a:r>
          </a:p>
          <a:p>
            <a:pPr marL="0" indent="0">
              <a:buNone/>
              <a:defRPr/>
            </a:pPr>
            <a:r>
              <a:rPr lang="en-CA" dirty="0"/>
              <a:t>      and fluids. (</a:t>
            </a:r>
            <a:r>
              <a:rPr lang="en-CA" b="1" dirty="0"/>
              <a:t>ORNAC, 2019, 2.9.9</a:t>
            </a:r>
            <a:r>
              <a:rPr lang="en-CA" dirty="0"/>
              <a:t>)</a:t>
            </a:r>
          </a:p>
          <a:p>
            <a:pPr>
              <a:buFont typeface="Wingdings" panose="05000000000000000000" pitchFamily="2" charset="2"/>
              <a:buChar char="Ø"/>
              <a:defRPr/>
            </a:pPr>
            <a:r>
              <a:rPr lang="en-CA" dirty="0"/>
              <a:t>Footwear should be comfortable, supportive, and minimize fatigue as well as meet provincial labour codes and Occupational Health and Safety guidelines.</a:t>
            </a:r>
          </a:p>
          <a:p>
            <a:pPr>
              <a:buFont typeface="Wingdings" panose="05000000000000000000" pitchFamily="2" charset="2"/>
              <a:buChar char="Ø"/>
              <a:defRPr/>
            </a:pPr>
            <a:r>
              <a:rPr lang="en-CA" dirty="0"/>
              <a:t>Cover shoes with single-use shoe covers if exposed to gross contamination from blood and body fluids. (</a:t>
            </a:r>
            <a:r>
              <a:rPr lang="en-CA" b="1" dirty="0"/>
              <a:t>ORNAC, 2019, 2.9.9</a:t>
            </a:r>
            <a:r>
              <a:rPr lang="en-CA" dirty="0"/>
              <a:t>) </a:t>
            </a:r>
          </a:p>
          <a:p>
            <a:endParaRPr lang="en-US" dirty="0"/>
          </a:p>
        </p:txBody>
      </p:sp>
      <p:pic>
        <p:nvPicPr>
          <p:cNvPr id="10" name="Picture 2">
            <a:extLst>
              <a:ext uri="{FF2B5EF4-FFF2-40B4-BE49-F238E27FC236}">
                <a16:creationId xmlns:a16="http://schemas.microsoft.com/office/drawing/2014/main" id="{E5BFA911-FA77-4FA3-BD82-EF45E8E67362}"/>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7264400" y="1790700"/>
            <a:ext cx="4508500" cy="279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023324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222A9-0B09-4AF3-B6E1-904180CBA271}"/>
              </a:ext>
            </a:extLst>
          </p:cNvPr>
          <p:cNvSpPr>
            <a:spLocks noGrp="1"/>
          </p:cNvSpPr>
          <p:nvPr>
            <p:ph type="title"/>
          </p:nvPr>
        </p:nvSpPr>
        <p:spPr/>
        <p:txBody>
          <a:bodyPr/>
          <a:lstStyle/>
          <a:p>
            <a:pPr algn="ctr"/>
            <a:r>
              <a:rPr lang="en-US" dirty="0"/>
              <a:t>Dress Code: Nail Care and Jewelry</a:t>
            </a:r>
          </a:p>
        </p:txBody>
      </p:sp>
      <p:sp>
        <p:nvSpPr>
          <p:cNvPr id="3" name="Content Placeholder 2">
            <a:extLst>
              <a:ext uri="{FF2B5EF4-FFF2-40B4-BE49-F238E27FC236}">
                <a16:creationId xmlns:a16="http://schemas.microsoft.com/office/drawing/2014/main" id="{462B5689-F7C3-461E-A29D-DC00E8DB6F50}"/>
              </a:ext>
            </a:extLst>
          </p:cNvPr>
          <p:cNvSpPr>
            <a:spLocks noGrp="1"/>
          </p:cNvSpPr>
          <p:nvPr>
            <p:ph sz="half" idx="1"/>
          </p:nvPr>
        </p:nvSpPr>
        <p:spPr>
          <a:xfrm>
            <a:off x="677334" y="1473200"/>
            <a:ext cx="4184035" cy="4568161"/>
          </a:xfrm>
        </p:spPr>
        <p:txBody>
          <a:bodyPr>
            <a:normAutofit/>
          </a:bodyPr>
          <a:lstStyle/>
          <a:p>
            <a:pPr>
              <a:buFont typeface="Wingdings" panose="05000000000000000000" pitchFamily="2" charset="2"/>
              <a:buChar char="Ø"/>
            </a:pPr>
            <a:r>
              <a:rPr lang="en-CA" dirty="0">
                <a:solidFill>
                  <a:schemeClr val="tx1"/>
                </a:solidFill>
              </a:rPr>
              <a:t>Fingernails shall be clean, short, natural, and appear healthy. (</a:t>
            </a:r>
            <a:r>
              <a:rPr lang="en-CA" b="1" dirty="0">
                <a:solidFill>
                  <a:schemeClr val="tx1"/>
                </a:solidFill>
              </a:rPr>
              <a:t>ORNAC, 2019, 2.7.18</a:t>
            </a:r>
            <a:r>
              <a:rPr lang="en-CA" dirty="0">
                <a:solidFill>
                  <a:schemeClr val="tx1"/>
                </a:solidFill>
              </a:rPr>
              <a:t>)</a:t>
            </a:r>
          </a:p>
          <a:p>
            <a:pPr>
              <a:buFont typeface="Wingdings" panose="05000000000000000000" pitchFamily="2" charset="2"/>
              <a:buChar char="Ø"/>
            </a:pPr>
            <a:r>
              <a:rPr lang="en-US" altLang="en-US" dirty="0">
                <a:solidFill>
                  <a:schemeClr val="tx1"/>
                </a:solidFill>
              </a:rPr>
              <a:t>Nail polish should not be worn. </a:t>
            </a:r>
          </a:p>
          <a:p>
            <a:pPr>
              <a:buFont typeface="Wingdings" panose="05000000000000000000" pitchFamily="2" charset="2"/>
              <a:buChar char="Ø"/>
            </a:pPr>
            <a:r>
              <a:rPr lang="en-US" altLang="en-US" dirty="0">
                <a:solidFill>
                  <a:schemeClr val="tx1"/>
                </a:solidFill>
              </a:rPr>
              <a:t>Chipped or peeling polish may provide a harbor for microorganisms. (</a:t>
            </a:r>
            <a:r>
              <a:rPr lang="en-US" altLang="en-US" b="1" dirty="0">
                <a:solidFill>
                  <a:schemeClr val="tx1"/>
                </a:solidFill>
              </a:rPr>
              <a:t>ORNAC, 2019, 2.7.19)</a:t>
            </a:r>
          </a:p>
          <a:p>
            <a:pPr>
              <a:buFont typeface="Wingdings" panose="05000000000000000000" pitchFamily="2" charset="2"/>
              <a:buChar char="Ø"/>
            </a:pPr>
            <a:r>
              <a:rPr lang="en-CA" dirty="0">
                <a:solidFill>
                  <a:schemeClr val="tx1"/>
                </a:solidFill>
              </a:rPr>
              <a:t> </a:t>
            </a:r>
            <a:r>
              <a:rPr lang="en-US" altLang="en-US" dirty="0">
                <a:solidFill>
                  <a:schemeClr val="tx1"/>
                </a:solidFill>
              </a:rPr>
              <a:t>Nail polish cannot be worn for more than 4 days and must be removed when it becomes chipped. </a:t>
            </a:r>
            <a:r>
              <a:rPr lang="en-US" altLang="en-US" b="1" dirty="0">
                <a:solidFill>
                  <a:schemeClr val="tx1"/>
                </a:solidFill>
              </a:rPr>
              <a:t>(WRHA, 2019, IP&amp;C)</a:t>
            </a:r>
          </a:p>
          <a:p>
            <a:endParaRPr lang="en-US" dirty="0"/>
          </a:p>
        </p:txBody>
      </p:sp>
      <p:sp>
        <p:nvSpPr>
          <p:cNvPr id="4" name="Content Placeholder 3">
            <a:extLst>
              <a:ext uri="{FF2B5EF4-FFF2-40B4-BE49-F238E27FC236}">
                <a16:creationId xmlns:a16="http://schemas.microsoft.com/office/drawing/2014/main" id="{8AAD80EF-BB50-4E19-AAF7-2232F7F412B1}"/>
              </a:ext>
            </a:extLst>
          </p:cNvPr>
          <p:cNvSpPr>
            <a:spLocks noGrp="1"/>
          </p:cNvSpPr>
          <p:nvPr>
            <p:ph sz="half" idx="2"/>
          </p:nvPr>
        </p:nvSpPr>
        <p:spPr>
          <a:xfrm>
            <a:off x="5089970" y="1473201"/>
            <a:ext cx="4943030" cy="4568162"/>
          </a:xfrm>
        </p:spPr>
        <p:txBody>
          <a:bodyPr>
            <a:normAutofit/>
          </a:bodyPr>
          <a:lstStyle/>
          <a:p>
            <a:pPr>
              <a:buFont typeface="Wingdings" panose="05000000000000000000" pitchFamily="2" charset="2"/>
              <a:buChar char="Ø"/>
            </a:pPr>
            <a:r>
              <a:rPr lang="en-CA" dirty="0">
                <a:solidFill>
                  <a:schemeClr val="tx1"/>
                </a:solidFill>
              </a:rPr>
              <a:t>Confine and remove all jewelry within scrub attire. (</a:t>
            </a:r>
            <a:r>
              <a:rPr lang="en-CA" b="1" dirty="0">
                <a:solidFill>
                  <a:schemeClr val="tx1"/>
                </a:solidFill>
              </a:rPr>
              <a:t>ORNAC, 2019,</a:t>
            </a:r>
            <a:r>
              <a:rPr lang="en-US" altLang="en-US" dirty="0"/>
              <a:t> </a:t>
            </a:r>
            <a:r>
              <a:rPr lang="en-US" altLang="en-US" b="1" dirty="0">
                <a:solidFill>
                  <a:schemeClr val="tx1"/>
                </a:solidFill>
              </a:rPr>
              <a:t>2.7.21</a:t>
            </a:r>
            <a:r>
              <a:rPr lang="en-CA" dirty="0">
                <a:solidFill>
                  <a:schemeClr val="tx1"/>
                </a:solidFill>
              </a:rPr>
              <a:t>)</a:t>
            </a:r>
          </a:p>
          <a:p>
            <a:pPr>
              <a:buFont typeface="Wingdings" panose="05000000000000000000" pitchFamily="2" charset="2"/>
              <a:buChar char="Ø"/>
            </a:pPr>
            <a:r>
              <a:rPr lang="en-US" altLang="en-US" dirty="0">
                <a:solidFill>
                  <a:schemeClr val="tx1"/>
                </a:solidFill>
              </a:rPr>
              <a:t>All Jewelry on hands and wrist shall be removed prior to entering the semi and restricted areas (watches, Fitbit, rings, bracelets).</a:t>
            </a:r>
          </a:p>
          <a:p>
            <a:pPr>
              <a:buFont typeface="Wingdings" panose="05000000000000000000" pitchFamily="2" charset="2"/>
              <a:buChar char="Ø"/>
            </a:pPr>
            <a:r>
              <a:rPr lang="en-US" altLang="en-US" dirty="0">
                <a:solidFill>
                  <a:schemeClr val="tx1"/>
                </a:solidFill>
              </a:rPr>
              <a:t>Research has not demonstrated any association between covering ears and SSI rates.</a:t>
            </a:r>
          </a:p>
          <a:p>
            <a:endParaRPr lang="en-US" dirty="0"/>
          </a:p>
        </p:txBody>
      </p:sp>
      <p:pic>
        <p:nvPicPr>
          <p:cNvPr id="5" name="Content Placeholder 6">
            <a:extLst>
              <a:ext uri="{FF2B5EF4-FFF2-40B4-BE49-F238E27FC236}">
                <a16:creationId xmlns:a16="http://schemas.microsoft.com/office/drawing/2014/main" id="{19D756F2-2412-4344-9F3D-47CDB1208B3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08938" y="4445000"/>
            <a:ext cx="4008162" cy="2172815"/>
          </a:xfrm>
          <a:prstGeom prst="rect">
            <a:avLst/>
          </a:prstGeom>
        </p:spPr>
      </p:pic>
    </p:spTree>
    <p:extLst>
      <p:ext uri="{BB962C8B-B14F-4D97-AF65-F5344CB8AC3E}">
        <p14:creationId xmlns:p14="http://schemas.microsoft.com/office/powerpoint/2010/main" val="31176233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F4035-FD0B-421B-AD04-99D3937BE5F3}"/>
              </a:ext>
            </a:extLst>
          </p:cNvPr>
          <p:cNvSpPr>
            <a:spLocks noGrp="1"/>
          </p:cNvSpPr>
          <p:nvPr>
            <p:ph type="title"/>
          </p:nvPr>
        </p:nvSpPr>
        <p:spPr/>
        <p:txBody>
          <a:bodyPr/>
          <a:lstStyle/>
          <a:p>
            <a:pPr algn="ctr"/>
            <a:r>
              <a:rPr lang="en-US" dirty="0"/>
              <a:t>Dress Code: Personal Items</a:t>
            </a:r>
          </a:p>
        </p:txBody>
      </p:sp>
      <p:sp>
        <p:nvSpPr>
          <p:cNvPr id="5" name="Content Placeholder 4">
            <a:extLst>
              <a:ext uri="{FF2B5EF4-FFF2-40B4-BE49-F238E27FC236}">
                <a16:creationId xmlns:a16="http://schemas.microsoft.com/office/drawing/2014/main" id="{61D0120C-8575-49DA-AE52-A1A80FB65E98}"/>
              </a:ext>
            </a:extLst>
          </p:cNvPr>
          <p:cNvSpPr>
            <a:spLocks noGrp="1"/>
          </p:cNvSpPr>
          <p:nvPr>
            <p:ph idx="1"/>
          </p:nvPr>
        </p:nvSpPr>
        <p:spPr/>
        <p:txBody>
          <a:bodyPr>
            <a:normAutofit/>
          </a:bodyPr>
          <a:lstStyle/>
          <a:p>
            <a:pPr>
              <a:buFont typeface="Wingdings" panose="05000000000000000000" pitchFamily="2" charset="2"/>
              <a:buChar char="Ø"/>
            </a:pPr>
            <a:r>
              <a:rPr lang="en-CA" sz="2400" dirty="0">
                <a:solidFill>
                  <a:schemeClr val="tx1"/>
                </a:solidFill>
              </a:rPr>
              <a:t>Brief cases, backpacks, fanny packs should not be taken in to the semi restricted or restricted areas of the surgical suite.</a:t>
            </a:r>
          </a:p>
          <a:p>
            <a:pPr marL="0" indent="0">
              <a:buNone/>
            </a:pPr>
            <a:endParaRPr lang="en-CA" sz="2400" dirty="0">
              <a:solidFill>
                <a:schemeClr val="tx1"/>
              </a:solidFill>
            </a:endParaRPr>
          </a:p>
          <a:p>
            <a:pPr>
              <a:buFont typeface="Wingdings" panose="05000000000000000000" pitchFamily="2" charset="2"/>
              <a:buChar char="Ø"/>
            </a:pPr>
            <a:r>
              <a:rPr lang="en-US" altLang="en-US" sz="2400" dirty="0">
                <a:solidFill>
                  <a:schemeClr val="tx1"/>
                </a:solidFill>
              </a:rPr>
              <a:t>Cell phones, tablets, and other hand-held electronic devices should be cleaned with disinfectant before these items are brought into the OR.</a:t>
            </a:r>
            <a:endParaRPr lang="en-US" sz="2400" dirty="0"/>
          </a:p>
        </p:txBody>
      </p:sp>
    </p:spTree>
    <p:extLst>
      <p:ext uri="{BB962C8B-B14F-4D97-AF65-F5344CB8AC3E}">
        <p14:creationId xmlns:p14="http://schemas.microsoft.com/office/powerpoint/2010/main" val="38908240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0A77EE-3A64-4E1E-AB33-EFDF2DFE41FF}"/>
              </a:ext>
            </a:extLst>
          </p:cNvPr>
          <p:cNvSpPr>
            <a:spLocks noGrp="1"/>
          </p:cNvSpPr>
          <p:nvPr>
            <p:ph type="title"/>
          </p:nvPr>
        </p:nvSpPr>
        <p:spPr/>
        <p:txBody>
          <a:bodyPr/>
          <a:lstStyle/>
          <a:p>
            <a:pPr algn="ctr"/>
            <a:r>
              <a:rPr lang="en-US" dirty="0"/>
              <a:t>Surgical Attire: Laundering</a:t>
            </a:r>
          </a:p>
        </p:txBody>
      </p:sp>
      <p:sp>
        <p:nvSpPr>
          <p:cNvPr id="3" name="Content Placeholder 2">
            <a:extLst>
              <a:ext uri="{FF2B5EF4-FFF2-40B4-BE49-F238E27FC236}">
                <a16:creationId xmlns:a16="http://schemas.microsoft.com/office/drawing/2014/main" id="{AC131D78-F092-4AAD-8AC3-32F146A01CC7}"/>
              </a:ext>
            </a:extLst>
          </p:cNvPr>
          <p:cNvSpPr>
            <a:spLocks noGrp="1"/>
          </p:cNvSpPr>
          <p:nvPr>
            <p:ph idx="1"/>
          </p:nvPr>
        </p:nvSpPr>
        <p:spPr>
          <a:xfrm>
            <a:off x="677334" y="1524001"/>
            <a:ext cx="8596668" cy="4517362"/>
          </a:xfrm>
        </p:spPr>
        <p:txBody>
          <a:bodyPr>
            <a:normAutofit/>
          </a:bodyPr>
          <a:lstStyle/>
          <a:p>
            <a:pPr>
              <a:buFont typeface="Wingdings" panose="05000000000000000000" pitchFamily="2" charset="2"/>
              <a:buChar char="Ø"/>
              <a:defRPr/>
            </a:pPr>
            <a:r>
              <a:rPr lang="en-CA" dirty="0"/>
              <a:t>Surgical attire (including cloth hats) shall be laundered by the laundry facilities used by the healthcare facility for other surgical textiles</a:t>
            </a:r>
          </a:p>
          <a:p>
            <a:pPr>
              <a:buFont typeface="Arial" panose="020B0604020202020204" pitchFamily="34" charset="0"/>
              <a:buChar char="•"/>
              <a:defRPr/>
            </a:pPr>
            <a:endParaRPr lang="en-CA" dirty="0"/>
          </a:p>
          <a:p>
            <a:pPr>
              <a:buFont typeface="Wingdings" panose="05000000000000000000" pitchFamily="2" charset="2"/>
              <a:buChar char="Ø"/>
              <a:defRPr/>
            </a:pPr>
            <a:r>
              <a:rPr lang="en-CA" dirty="0"/>
              <a:t>Approved laundering facilities use recommended detergent and temperature settings to launder linen. (</a:t>
            </a:r>
            <a:r>
              <a:rPr lang="en-CA" b="1" dirty="0"/>
              <a:t>ORNAC, 2019, 2.9.8</a:t>
            </a:r>
            <a:r>
              <a:rPr lang="en-CA" dirty="0"/>
              <a:t>)</a:t>
            </a:r>
          </a:p>
          <a:p>
            <a:pPr marL="0" indent="0">
              <a:buNone/>
              <a:defRPr/>
            </a:pPr>
            <a:endParaRPr lang="en-CA" dirty="0"/>
          </a:p>
          <a:p>
            <a:pPr>
              <a:buFont typeface="Wingdings" panose="05000000000000000000" pitchFamily="2" charset="2"/>
              <a:buChar char="Ø"/>
              <a:defRPr/>
            </a:pPr>
            <a:r>
              <a:rPr lang="en-CA" b="1" dirty="0">
                <a:solidFill>
                  <a:srgbClr val="FF0000"/>
                </a:solidFill>
              </a:rPr>
              <a:t>Do Not </a:t>
            </a:r>
            <a:r>
              <a:rPr lang="en-CA" dirty="0"/>
              <a:t>home launder surgical attire.</a:t>
            </a:r>
          </a:p>
          <a:p>
            <a:pPr>
              <a:buFont typeface="Arial" panose="020B0604020202020204" pitchFamily="34" charset="0"/>
              <a:buChar char="•"/>
              <a:defRPr/>
            </a:pPr>
            <a:endParaRPr lang="en-CA" dirty="0"/>
          </a:p>
          <a:p>
            <a:pPr>
              <a:buFont typeface="Wingdings" panose="05000000000000000000" pitchFamily="2" charset="2"/>
              <a:buChar char="Ø"/>
              <a:defRPr/>
            </a:pPr>
            <a:r>
              <a:rPr lang="en-CA" dirty="0"/>
              <a:t>Home laundering may not reliably kill all pathogens.  They may survive in the form of biofilms within the washing machine.</a:t>
            </a:r>
          </a:p>
          <a:p>
            <a:endParaRPr lang="en-US" dirty="0"/>
          </a:p>
        </p:txBody>
      </p:sp>
    </p:spTree>
    <p:extLst>
      <p:ext uri="{BB962C8B-B14F-4D97-AF65-F5344CB8AC3E}">
        <p14:creationId xmlns:p14="http://schemas.microsoft.com/office/powerpoint/2010/main" val="29502653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F5097-CD59-49D2-8F49-E0C1524333FC}"/>
              </a:ext>
            </a:extLst>
          </p:cNvPr>
          <p:cNvSpPr>
            <a:spLocks noGrp="1"/>
          </p:cNvSpPr>
          <p:nvPr>
            <p:ph type="title"/>
          </p:nvPr>
        </p:nvSpPr>
        <p:spPr/>
        <p:txBody>
          <a:bodyPr/>
          <a:lstStyle/>
          <a:p>
            <a:pPr algn="ctr"/>
            <a:r>
              <a:rPr lang="en-US" dirty="0"/>
              <a:t>OR Theaters</a:t>
            </a:r>
            <a:br>
              <a:rPr lang="en-US" dirty="0"/>
            </a:br>
            <a:r>
              <a:rPr lang="en-US" dirty="0"/>
              <a:t>What you need to know</a:t>
            </a:r>
          </a:p>
        </p:txBody>
      </p:sp>
      <p:sp>
        <p:nvSpPr>
          <p:cNvPr id="3" name="Content Placeholder 2">
            <a:extLst>
              <a:ext uri="{FF2B5EF4-FFF2-40B4-BE49-F238E27FC236}">
                <a16:creationId xmlns:a16="http://schemas.microsoft.com/office/drawing/2014/main" id="{A4639782-EFA6-4ECD-8F6A-EAF39FD2ED78}"/>
              </a:ext>
            </a:extLst>
          </p:cNvPr>
          <p:cNvSpPr>
            <a:spLocks noGrp="1"/>
          </p:cNvSpPr>
          <p:nvPr>
            <p:ph idx="1"/>
          </p:nvPr>
        </p:nvSpPr>
        <p:spPr>
          <a:xfrm>
            <a:off x="677334" y="1930400"/>
            <a:ext cx="9469966" cy="4419599"/>
          </a:xfrm>
        </p:spPr>
        <p:txBody>
          <a:bodyPr>
            <a:normAutofit/>
          </a:bodyPr>
          <a:lstStyle/>
          <a:p>
            <a:pPr>
              <a:buFont typeface="Wingdings" panose="05000000000000000000" pitchFamily="2" charset="2"/>
              <a:buChar char="Ø"/>
            </a:pPr>
            <a:r>
              <a:rPr lang="en-US" sz="2000" dirty="0"/>
              <a:t>Keep movements in and out of the OR theatre to a minimum. </a:t>
            </a:r>
          </a:p>
          <a:p>
            <a:pPr>
              <a:buFont typeface="Wingdings" panose="05000000000000000000" pitchFamily="2" charset="2"/>
              <a:buChar char="Ø"/>
            </a:pPr>
            <a:r>
              <a:rPr lang="en-US" sz="2000" dirty="0"/>
              <a:t>Do not eat or drink in areas where patient care is provided, especially in the OR environment.</a:t>
            </a:r>
          </a:p>
          <a:p>
            <a:pPr>
              <a:buFont typeface="Wingdings" panose="05000000000000000000" pitchFamily="2" charset="2"/>
              <a:buChar char="Ø"/>
            </a:pPr>
            <a:r>
              <a:rPr lang="en-US" sz="2000" dirty="0"/>
              <a:t>All OR doors shall remain closed at all times except to allow for the procurement of supplies, receiving patients and admittance of personnel.</a:t>
            </a:r>
          </a:p>
          <a:p>
            <a:pPr>
              <a:buFont typeface="Wingdings" panose="05000000000000000000" pitchFamily="2" charset="2"/>
              <a:buChar char="Ø"/>
            </a:pPr>
            <a:r>
              <a:rPr lang="en-US" sz="2000" dirty="0"/>
              <a:t>The number of air exchanges must adhere to provincial codes (15 –20 per Hour). </a:t>
            </a:r>
          </a:p>
          <a:p>
            <a:pPr>
              <a:buFont typeface="Wingdings" panose="05000000000000000000" pitchFamily="2" charset="2"/>
              <a:buChar char="Ø"/>
            </a:pPr>
            <a:r>
              <a:rPr lang="en-US" sz="2000" dirty="0"/>
              <a:t>The ambient temperature should be between 20 –23 degrees C.</a:t>
            </a:r>
          </a:p>
          <a:p>
            <a:pPr>
              <a:buFont typeface="Wingdings" panose="05000000000000000000" pitchFamily="2" charset="2"/>
              <a:buChar char="Ø"/>
            </a:pPr>
            <a:r>
              <a:rPr lang="en-US" sz="2000" dirty="0"/>
              <a:t>The humidity should be between 30% and 60%.</a:t>
            </a:r>
          </a:p>
          <a:p>
            <a:endParaRPr lang="en-US" dirty="0"/>
          </a:p>
        </p:txBody>
      </p:sp>
    </p:spTree>
    <p:extLst>
      <p:ext uri="{BB962C8B-B14F-4D97-AF65-F5344CB8AC3E}">
        <p14:creationId xmlns:p14="http://schemas.microsoft.com/office/powerpoint/2010/main" val="1418406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A168D-0D82-4361-983F-75FA6862A0CC}"/>
              </a:ext>
            </a:extLst>
          </p:cNvPr>
          <p:cNvSpPr>
            <a:spLocks noGrp="1"/>
          </p:cNvSpPr>
          <p:nvPr>
            <p:ph type="title"/>
          </p:nvPr>
        </p:nvSpPr>
        <p:spPr>
          <a:xfrm>
            <a:off x="677334" y="609600"/>
            <a:ext cx="8596668" cy="1016000"/>
          </a:xfrm>
        </p:spPr>
        <p:txBody>
          <a:bodyPr/>
          <a:lstStyle/>
          <a:p>
            <a:pPr algn="ctr"/>
            <a:r>
              <a:rPr lang="en-US" dirty="0"/>
              <a:t>Sterile Technique</a:t>
            </a:r>
          </a:p>
        </p:txBody>
      </p:sp>
      <p:sp>
        <p:nvSpPr>
          <p:cNvPr id="3" name="Content Placeholder 2">
            <a:extLst>
              <a:ext uri="{FF2B5EF4-FFF2-40B4-BE49-F238E27FC236}">
                <a16:creationId xmlns:a16="http://schemas.microsoft.com/office/drawing/2014/main" id="{EFF92C33-9F8F-453E-BFA3-A003EF5628F6}"/>
              </a:ext>
            </a:extLst>
          </p:cNvPr>
          <p:cNvSpPr>
            <a:spLocks noGrp="1"/>
          </p:cNvSpPr>
          <p:nvPr>
            <p:ph idx="1"/>
          </p:nvPr>
        </p:nvSpPr>
        <p:spPr>
          <a:xfrm>
            <a:off x="677334" y="1625601"/>
            <a:ext cx="8596668" cy="4415762"/>
          </a:xfrm>
        </p:spPr>
        <p:txBody>
          <a:bodyPr/>
          <a:lstStyle/>
          <a:p>
            <a:pPr marL="0" indent="0">
              <a:buNone/>
              <a:defRPr/>
            </a:pPr>
            <a:r>
              <a:rPr lang="en-US" sz="2400" b="1" dirty="0"/>
              <a:t>Sterile Technique:</a:t>
            </a:r>
          </a:p>
          <a:p>
            <a:pPr>
              <a:buFont typeface="Wingdings" panose="05000000000000000000" pitchFamily="2" charset="2"/>
              <a:buChar char="Ø"/>
              <a:defRPr/>
            </a:pPr>
            <a:r>
              <a:rPr lang="en-US" sz="2400" dirty="0"/>
              <a:t>Manipulation of sterile items within and around sterile field.</a:t>
            </a:r>
          </a:p>
          <a:p>
            <a:pPr marL="0" indent="0">
              <a:buNone/>
              <a:defRPr/>
            </a:pPr>
            <a:r>
              <a:rPr lang="en-US" sz="2400" b="1" dirty="0"/>
              <a:t>Includes:</a:t>
            </a:r>
          </a:p>
          <a:p>
            <a:pPr>
              <a:buFont typeface="Wingdings" panose="05000000000000000000" pitchFamily="2" charset="2"/>
              <a:buChar char="Ø"/>
              <a:defRPr/>
            </a:pPr>
            <a:r>
              <a:rPr lang="en-US" sz="2400" dirty="0"/>
              <a:t>Creating and maintaining a sterile field.</a:t>
            </a:r>
          </a:p>
          <a:p>
            <a:pPr>
              <a:buFont typeface="Wingdings" panose="05000000000000000000" pitchFamily="2" charset="2"/>
              <a:buChar char="Ø"/>
              <a:defRPr/>
            </a:pPr>
            <a:r>
              <a:rPr lang="en-US" sz="2400" dirty="0"/>
              <a:t>Transferring items onto sterile field.</a:t>
            </a:r>
          </a:p>
          <a:p>
            <a:pPr>
              <a:buFont typeface="Wingdings" panose="05000000000000000000" pitchFamily="2" charset="2"/>
              <a:buChar char="Ø"/>
              <a:defRPr/>
            </a:pPr>
            <a:r>
              <a:rPr lang="en-US" sz="2400" dirty="0"/>
              <a:t>Draping the surgical patient.</a:t>
            </a:r>
          </a:p>
          <a:p>
            <a:pPr>
              <a:buFont typeface="Wingdings" panose="05000000000000000000" pitchFamily="2" charset="2"/>
              <a:buChar char="Ø"/>
              <a:defRPr/>
            </a:pPr>
            <a:r>
              <a:rPr lang="en-US" sz="2400" dirty="0"/>
              <a:t>Movement of personnel around the sterile field.</a:t>
            </a:r>
          </a:p>
          <a:p>
            <a:endParaRPr lang="en-US" dirty="0"/>
          </a:p>
        </p:txBody>
      </p:sp>
    </p:spTree>
    <p:extLst>
      <p:ext uri="{BB962C8B-B14F-4D97-AF65-F5344CB8AC3E}">
        <p14:creationId xmlns:p14="http://schemas.microsoft.com/office/powerpoint/2010/main" val="32096471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67287-0196-41BE-94CF-A38BDFAC59F8}"/>
              </a:ext>
            </a:extLst>
          </p:cNvPr>
          <p:cNvSpPr>
            <a:spLocks noGrp="1"/>
          </p:cNvSpPr>
          <p:nvPr>
            <p:ph type="title"/>
          </p:nvPr>
        </p:nvSpPr>
        <p:spPr/>
        <p:txBody>
          <a:bodyPr/>
          <a:lstStyle/>
          <a:p>
            <a:pPr algn="ctr"/>
            <a:r>
              <a:rPr lang="en-US" dirty="0"/>
              <a:t>Surgical Hand Scrub</a:t>
            </a:r>
            <a:br>
              <a:rPr lang="en-US" dirty="0"/>
            </a:br>
            <a:r>
              <a:rPr lang="en-US" sz="2400" dirty="0"/>
              <a:t>Why and how we do it…</a:t>
            </a:r>
            <a:endParaRPr lang="en-US" dirty="0"/>
          </a:p>
        </p:txBody>
      </p:sp>
      <p:sp>
        <p:nvSpPr>
          <p:cNvPr id="3" name="Content Placeholder 2">
            <a:extLst>
              <a:ext uri="{FF2B5EF4-FFF2-40B4-BE49-F238E27FC236}">
                <a16:creationId xmlns:a16="http://schemas.microsoft.com/office/drawing/2014/main" id="{EE392A02-A259-407F-86A7-B65017084BB3}"/>
              </a:ext>
            </a:extLst>
          </p:cNvPr>
          <p:cNvSpPr>
            <a:spLocks noGrp="1"/>
          </p:cNvSpPr>
          <p:nvPr>
            <p:ph idx="1"/>
          </p:nvPr>
        </p:nvSpPr>
        <p:spPr>
          <a:xfrm>
            <a:off x="677334" y="1716657"/>
            <a:ext cx="8596668" cy="4324705"/>
          </a:xfrm>
        </p:spPr>
        <p:txBody>
          <a:bodyPr/>
          <a:lstStyle/>
          <a:p>
            <a:pPr marL="0" indent="0">
              <a:buFont typeface="Wingdings" pitchFamily="2" charset="2"/>
              <a:buNone/>
              <a:defRPr/>
            </a:pPr>
            <a:r>
              <a:rPr lang="en-US" sz="2400" dirty="0"/>
              <a:t>Surgical hand antiseptic/scrub agent should have the ability to: </a:t>
            </a:r>
          </a:p>
          <a:p>
            <a:pPr>
              <a:defRPr/>
            </a:pPr>
            <a:r>
              <a:rPr lang="en-US" sz="2400" dirty="0"/>
              <a:t>kill organisms immediately upon application, </a:t>
            </a:r>
          </a:p>
          <a:p>
            <a:pPr>
              <a:defRPr/>
            </a:pPr>
            <a:r>
              <a:rPr lang="en-US" sz="2400" dirty="0"/>
              <a:t>provide antimicrobial persistence to reduce regrowth of microorganisms and have a cumulative effect over time.</a:t>
            </a:r>
          </a:p>
          <a:p>
            <a:pPr marL="0" indent="0">
              <a:buNone/>
              <a:defRPr/>
            </a:pPr>
            <a:endParaRPr lang="en-US" sz="2400" dirty="0"/>
          </a:p>
          <a:p>
            <a:pPr marL="0" indent="0">
              <a:buNone/>
            </a:pPr>
            <a:r>
              <a:rPr lang="en-US" sz="2400" dirty="0"/>
              <a:t>A surgical hand antiseptic/scrub agent shall be approved by the facility’s infection control team.</a:t>
            </a:r>
          </a:p>
          <a:p>
            <a:endParaRPr lang="en-US" dirty="0"/>
          </a:p>
        </p:txBody>
      </p:sp>
    </p:spTree>
    <p:extLst>
      <p:ext uri="{BB962C8B-B14F-4D97-AF65-F5344CB8AC3E}">
        <p14:creationId xmlns:p14="http://schemas.microsoft.com/office/powerpoint/2010/main" val="40482233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5C6AB1-13E4-4CA2-8397-F882FB83CBAB}"/>
              </a:ext>
            </a:extLst>
          </p:cNvPr>
          <p:cNvSpPr>
            <a:spLocks noGrp="1"/>
          </p:cNvSpPr>
          <p:nvPr>
            <p:ph type="title"/>
          </p:nvPr>
        </p:nvSpPr>
        <p:spPr/>
        <p:txBody>
          <a:bodyPr/>
          <a:lstStyle/>
          <a:p>
            <a:pPr algn="ctr"/>
            <a:r>
              <a:rPr lang="en-US" dirty="0"/>
              <a:t>Surgical Hand Scrub</a:t>
            </a:r>
          </a:p>
        </p:txBody>
      </p:sp>
      <p:sp>
        <p:nvSpPr>
          <p:cNvPr id="3" name="Content Placeholder 2">
            <a:extLst>
              <a:ext uri="{FF2B5EF4-FFF2-40B4-BE49-F238E27FC236}">
                <a16:creationId xmlns:a16="http://schemas.microsoft.com/office/drawing/2014/main" id="{ECE93E16-A66D-4E73-9EA1-2C080A9E0B47}"/>
              </a:ext>
            </a:extLst>
          </p:cNvPr>
          <p:cNvSpPr>
            <a:spLocks noGrp="1"/>
          </p:cNvSpPr>
          <p:nvPr>
            <p:ph idx="1"/>
          </p:nvPr>
        </p:nvSpPr>
        <p:spPr>
          <a:xfrm>
            <a:off x="677334" y="1475117"/>
            <a:ext cx="8596668" cy="4566245"/>
          </a:xfrm>
        </p:spPr>
        <p:txBody>
          <a:bodyPr/>
          <a:lstStyle/>
          <a:p>
            <a:pPr marL="365760" indent="-365760">
              <a:defRPr/>
            </a:pPr>
            <a:r>
              <a:rPr lang="en-US" altLang="en-US" dirty="0">
                <a:solidFill>
                  <a:schemeClr val="tx1">
                    <a:lumMod val="85000"/>
                    <a:lumOff val="15000"/>
                  </a:schemeClr>
                </a:solidFill>
              </a:rPr>
              <a:t>Sterile team members shall perform surgical hand scrub prior to donning sterile gown and gloves.</a:t>
            </a:r>
          </a:p>
          <a:p>
            <a:pPr marL="365760" indent="-365760">
              <a:defRPr/>
            </a:pPr>
            <a:r>
              <a:rPr lang="en-US" altLang="en-US" dirty="0">
                <a:solidFill>
                  <a:schemeClr val="tx1">
                    <a:lumMod val="85000"/>
                    <a:lumOff val="15000"/>
                  </a:schemeClr>
                </a:solidFill>
              </a:rPr>
              <a:t>Counted/Timed surgical hand scrubs are accepted.</a:t>
            </a:r>
          </a:p>
          <a:p>
            <a:pPr marL="365760" indent="-365760">
              <a:defRPr/>
            </a:pPr>
            <a:r>
              <a:rPr lang="en-US" altLang="en-US" dirty="0">
                <a:solidFill>
                  <a:schemeClr val="tx1">
                    <a:lumMod val="85000"/>
                    <a:lumOff val="15000"/>
                  </a:schemeClr>
                </a:solidFill>
              </a:rPr>
              <a:t>Waterless surgical hand scrubs are also accepted</a:t>
            </a:r>
          </a:p>
          <a:p>
            <a:pPr marL="365760" indent="-365760">
              <a:defRPr/>
            </a:pPr>
            <a:r>
              <a:rPr lang="en-US" dirty="0"/>
              <a:t>Special attention should be given to nails, underneath finger nails, between fingers and between thumb and index finger.</a:t>
            </a:r>
          </a:p>
          <a:p>
            <a:pPr marL="365760" indent="-365760">
              <a:defRPr/>
            </a:pPr>
            <a:endParaRPr lang="en-US" dirty="0"/>
          </a:p>
        </p:txBody>
      </p:sp>
      <p:pic>
        <p:nvPicPr>
          <p:cNvPr id="4" name="Picture 2">
            <a:extLst>
              <a:ext uri="{FF2B5EF4-FFF2-40B4-BE49-F238E27FC236}">
                <a16:creationId xmlns:a16="http://schemas.microsoft.com/office/drawing/2014/main" id="{55205528-DB5B-40D1-819E-87003CDE04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1025637" y="3758239"/>
            <a:ext cx="2124075" cy="21526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3">
            <a:extLst>
              <a:ext uri="{FF2B5EF4-FFF2-40B4-BE49-F238E27FC236}">
                <a16:creationId xmlns:a16="http://schemas.microsoft.com/office/drawing/2014/main" id="{B1CEA2AA-BDF6-450A-9B0C-E942E1BE8D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9907" y="3758239"/>
            <a:ext cx="2031522" cy="2152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4">
            <a:extLst>
              <a:ext uri="{FF2B5EF4-FFF2-40B4-BE49-F238E27FC236}">
                <a16:creationId xmlns:a16="http://schemas.microsoft.com/office/drawing/2014/main" id="{3FB85A6A-AC40-40AF-A2DB-C6A53A8EB4B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3439" y="3769203"/>
            <a:ext cx="2031521" cy="2152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373273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36B512D-C524-4A48-838C-1109BE1A61D8}"/>
              </a:ext>
            </a:extLst>
          </p:cNvPr>
          <p:cNvSpPr>
            <a:spLocks noGrp="1"/>
          </p:cNvSpPr>
          <p:nvPr>
            <p:ph type="title"/>
          </p:nvPr>
        </p:nvSpPr>
        <p:spPr/>
        <p:txBody>
          <a:bodyPr/>
          <a:lstStyle/>
          <a:p>
            <a:pPr algn="ctr"/>
            <a:r>
              <a:rPr lang="en-US" dirty="0"/>
              <a:t>Wet/Water Hand Scrub</a:t>
            </a:r>
            <a:br>
              <a:rPr lang="en-US" dirty="0"/>
            </a:br>
            <a:r>
              <a:rPr lang="en-US" sz="2400" dirty="0"/>
              <a:t>Counted Hand Scrub</a:t>
            </a:r>
            <a:endParaRPr lang="en-US" dirty="0"/>
          </a:p>
        </p:txBody>
      </p:sp>
      <p:sp>
        <p:nvSpPr>
          <p:cNvPr id="5" name="Content Placeholder 4">
            <a:extLst>
              <a:ext uri="{FF2B5EF4-FFF2-40B4-BE49-F238E27FC236}">
                <a16:creationId xmlns:a16="http://schemas.microsoft.com/office/drawing/2014/main" id="{469EC436-D989-4712-B719-9C9E4CE73201}"/>
              </a:ext>
            </a:extLst>
          </p:cNvPr>
          <p:cNvSpPr>
            <a:spLocks noGrp="1"/>
          </p:cNvSpPr>
          <p:nvPr>
            <p:ph sz="half" idx="1"/>
          </p:nvPr>
        </p:nvSpPr>
        <p:spPr>
          <a:xfrm>
            <a:off x="677334" y="1699404"/>
            <a:ext cx="4184035" cy="4341957"/>
          </a:xfrm>
        </p:spPr>
        <p:txBody>
          <a:bodyPr/>
          <a:lstStyle/>
          <a:p>
            <a:pPr>
              <a:defRPr/>
            </a:pPr>
            <a:r>
              <a:rPr lang="en-US" dirty="0"/>
              <a:t>Hands above the elbows and away from surgical attire at all times. </a:t>
            </a:r>
          </a:p>
          <a:p>
            <a:pPr>
              <a:defRPr/>
            </a:pPr>
            <a:r>
              <a:rPr lang="en-US" dirty="0"/>
              <a:t>The direction of the scrubbing procedure is from the hands to the elbows, without returning to the cleaned hands.</a:t>
            </a:r>
          </a:p>
          <a:p>
            <a:pPr>
              <a:defRPr/>
            </a:pPr>
            <a:r>
              <a:rPr lang="en-US" dirty="0"/>
              <a:t>2</a:t>
            </a:r>
            <a:r>
              <a:rPr lang="en-US"/>
              <a:t>0 </a:t>
            </a:r>
            <a:r>
              <a:rPr lang="en-US" dirty="0"/>
              <a:t>strokes at the finger tips, then 10 strokes for every 4 sides.</a:t>
            </a:r>
          </a:p>
          <a:p>
            <a:pPr>
              <a:defRPr/>
            </a:pPr>
            <a:r>
              <a:rPr lang="en-US" dirty="0"/>
              <a:t>Hands and arms shall be dried with a sterile towel prior to gowning.</a:t>
            </a:r>
          </a:p>
          <a:p>
            <a:endParaRPr lang="en-US" dirty="0"/>
          </a:p>
        </p:txBody>
      </p:sp>
      <p:pic>
        <p:nvPicPr>
          <p:cNvPr id="7" name="Picture 2">
            <a:extLst>
              <a:ext uri="{FF2B5EF4-FFF2-40B4-BE49-F238E27FC236}">
                <a16:creationId xmlns:a16="http://schemas.microsoft.com/office/drawing/2014/main" id="{2AAC63C2-0723-48BB-99A0-E426F2A5F84F}"/>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5675584" y="1782937"/>
            <a:ext cx="1847248" cy="1646063"/>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3">
            <a:extLst>
              <a:ext uri="{FF2B5EF4-FFF2-40B4-BE49-F238E27FC236}">
                <a16:creationId xmlns:a16="http://schemas.microsoft.com/office/drawing/2014/main" id="{1E63EE8A-0C86-4774-8535-5329CE4D666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66584" y="1782937"/>
            <a:ext cx="1914525" cy="1706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4">
            <a:extLst>
              <a:ext uri="{FF2B5EF4-FFF2-40B4-BE49-F238E27FC236}">
                <a16:creationId xmlns:a16="http://schemas.microsoft.com/office/drawing/2014/main" id="{F9F89BE9-3877-426A-A6B2-B97EAA43A47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75584" y="3754612"/>
            <a:ext cx="1914525" cy="1695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5">
            <a:extLst>
              <a:ext uri="{FF2B5EF4-FFF2-40B4-BE49-F238E27FC236}">
                <a16:creationId xmlns:a16="http://schemas.microsoft.com/office/drawing/2014/main" id="{644AB647-4F50-42EC-A92A-18088345A99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766584" y="3766592"/>
            <a:ext cx="1914525" cy="16714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011636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DF110A4-C124-45D2-8E1A-1113D8FA51AF}"/>
              </a:ext>
            </a:extLst>
          </p:cNvPr>
          <p:cNvSpPr>
            <a:spLocks noGrp="1"/>
          </p:cNvSpPr>
          <p:nvPr>
            <p:ph type="title"/>
          </p:nvPr>
        </p:nvSpPr>
        <p:spPr/>
        <p:txBody>
          <a:bodyPr/>
          <a:lstStyle/>
          <a:p>
            <a:pPr algn="ctr"/>
            <a:r>
              <a:rPr lang="en-US" dirty="0"/>
              <a:t>Dry/Waterless Hand Scrub</a:t>
            </a:r>
          </a:p>
        </p:txBody>
      </p:sp>
      <p:pic>
        <p:nvPicPr>
          <p:cNvPr id="7" name="Picture 2" descr="C:\Users\sandre\Desktop\Steps+for+Handscrub+with+Alcohol-Based+Product.jpg">
            <a:extLst>
              <a:ext uri="{FF2B5EF4-FFF2-40B4-BE49-F238E27FC236}">
                <a16:creationId xmlns:a16="http://schemas.microsoft.com/office/drawing/2014/main" id="{6A1C7D7D-3F3A-46CC-A9E6-F96D77A7BDEA}"/>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906438" y="1930400"/>
            <a:ext cx="6927011" cy="3574510"/>
          </a:xfrm>
        </p:spPr>
      </p:pic>
    </p:spTree>
    <p:extLst>
      <p:ext uri="{BB962C8B-B14F-4D97-AF65-F5344CB8AC3E}">
        <p14:creationId xmlns:p14="http://schemas.microsoft.com/office/powerpoint/2010/main" val="5205562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58E365-4186-4A85-8C0D-B83D1F00BEDD}"/>
              </a:ext>
            </a:extLst>
          </p:cNvPr>
          <p:cNvSpPr>
            <a:spLocks noGrp="1"/>
          </p:cNvSpPr>
          <p:nvPr>
            <p:ph type="title"/>
          </p:nvPr>
        </p:nvSpPr>
        <p:spPr>
          <a:xfrm>
            <a:off x="677334" y="353684"/>
            <a:ext cx="8596668" cy="1000664"/>
          </a:xfrm>
        </p:spPr>
        <p:txBody>
          <a:bodyPr/>
          <a:lstStyle/>
          <a:p>
            <a:pPr algn="ctr"/>
            <a:r>
              <a:rPr lang="en-US" dirty="0"/>
              <a:t>Sterile Gowning </a:t>
            </a:r>
          </a:p>
        </p:txBody>
      </p:sp>
      <p:sp>
        <p:nvSpPr>
          <p:cNvPr id="4" name="Content Placeholder 3">
            <a:extLst>
              <a:ext uri="{FF2B5EF4-FFF2-40B4-BE49-F238E27FC236}">
                <a16:creationId xmlns:a16="http://schemas.microsoft.com/office/drawing/2014/main" id="{1B448A92-F5A1-4A23-A117-0DD2132FF972}"/>
              </a:ext>
            </a:extLst>
          </p:cNvPr>
          <p:cNvSpPr>
            <a:spLocks noGrp="1"/>
          </p:cNvSpPr>
          <p:nvPr>
            <p:ph sz="half" idx="1"/>
          </p:nvPr>
        </p:nvSpPr>
        <p:spPr>
          <a:xfrm>
            <a:off x="677334" y="1354347"/>
            <a:ext cx="4184035" cy="4687014"/>
          </a:xfrm>
        </p:spPr>
        <p:txBody>
          <a:bodyPr>
            <a:normAutofit/>
          </a:bodyPr>
          <a:lstStyle/>
          <a:p>
            <a:pPr>
              <a:defRPr/>
            </a:pPr>
            <a:r>
              <a:rPr lang="en-US" dirty="0"/>
              <a:t>Grasp the folded gown at the neckline and lift it directly upward from the sterile package.</a:t>
            </a:r>
          </a:p>
          <a:p>
            <a:pPr>
              <a:defRPr/>
            </a:pPr>
            <a:r>
              <a:rPr lang="en-US" dirty="0"/>
              <a:t>Step back from the table into an unobstructed area.</a:t>
            </a:r>
          </a:p>
          <a:p>
            <a:pPr>
              <a:defRPr/>
            </a:pPr>
            <a:r>
              <a:rPr lang="en-US" dirty="0"/>
              <a:t>Let the gown unfold keeping the inside of the gown facing the body without touching the sterile exterior of the gown.</a:t>
            </a:r>
          </a:p>
          <a:p>
            <a:pPr>
              <a:defRPr/>
            </a:pPr>
            <a:r>
              <a:rPr lang="en-US" dirty="0"/>
              <a:t>Hold the hands at shoulder level </a:t>
            </a:r>
          </a:p>
          <a:p>
            <a:pPr>
              <a:defRPr/>
            </a:pPr>
            <a:r>
              <a:rPr lang="en-US" dirty="0"/>
              <a:t>Slip both arms into the sleeves of the gown until the hands reach the nearest edge of the cuff</a:t>
            </a:r>
          </a:p>
        </p:txBody>
      </p:sp>
      <p:pic>
        <p:nvPicPr>
          <p:cNvPr id="6" name="Picture 2" descr="C:\Users\sandre\Desktop\2.jpg">
            <a:extLst>
              <a:ext uri="{FF2B5EF4-FFF2-40B4-BE49-F238E27FC236}">
                <a16:creationId xmlns:a16="http://schemas.microsoft.com/office/drawing/2014/main" id="{A93A31EA-CFC6-4FA3-A0A2-6DB71C56B09B}"/>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667915" y="1469770"/>
            <a:ext cx="2000250" cy="1885950"/>
          </a:xfrm>
        </p:spPr>
      </p:pic>
      <p:pic>
        <p:nvPicPr>
          <p:cNvPr id="7" name="Picture 3" descr="C:\Users\sandre\Desktop\3.jpg">
            <a:extLst>
              <a:ext uri="{FF2B5EF4-FFF2-40B4-BE49-F238E27FC236}">
                <a16:creationId xmlns:a16="http://schemas.microsoft.com/office/drawing/2014/main" id="{73C55499-C332-49F9-ABAF-6129D643AE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56430" y="1579307"/>
            <a:ext cx="2270125" cy="166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4" descr="C:\Users\sandre\Desktop\1.jpg">
            <a:extLst>
              <a:ext uri="{FF2B5EF4-FFF2-40B4-BE49-F238E27FC236}">
                <a16:creationId xmlns:a16="http://schemas.microsoft.com/office/drawing/2014/main" id="{00CAE809-612D-462E-B0B9-C8F3121F2E0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70452" y="3697854"/>
            <a:ext cx="2530415" cy="191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87614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CF60C-6229-44D2-B797-A7A169CB7D23}"/>
              </a:ext>
            </a:extLst>
          </p:cNvPr>
          <p:cNvSpPr>
            <a:spLocks noGrp="1"/>
          </p:cNvSpPr>
          <p:nvPr>
            <p:ph type="title"/>
          </p:nvPr>
        </p:nvSpPr>
        <p:spPr>
          <a:xfrm>
            <a:off x="677334" y="609600"/>
            <a:ext cx="8596668" cy="897467"/>
          </a:xfrm>
        </p:spPr>
        <p:txBody>
          <a:bodyPr/>
          <a:lstStyle/>
          <a:p>
            <a:pPr algn="ctr"/>
            <a:r>
              <a:rPr lang="en-US" dirty="0"/>
              <a:t>Sterile Gowning</a:t>
            </a:r>
          </a:p>
        </p:txBody>
      </p:sp>
      <p:sp>
        <p:nvSpPr>
          <p:cNvPr id="3" name="Content Placeholder 2">
            <a:extLst>
              <a:ext uri="{FF2B5EF4-FFF2-40B4-BE49-F238E27FC236}">
                <a16:creationId xmlns:a16="http://schemas.microsoft.com/office/drawing/2014/main" id="{A483E0CB-74D7-470E-857C-3EF438C4EA51}"/>
              </a:ext>
            </a:extLst>
          </p:cNvPr>
          <p:cNvSpPr>
            <a:spLocks noGrp="1"/>
          </p:cNvSpPr>
          <p:nvPr>
            <p:ph sz="half" idx="1"/>
          </p:nvPr>
        </p:nvSpPr>
        <p:spPr>
          <a:xfrm>
            <a:off x="677334" y="1583267"/>
            <a:ext cx="4184035" cy="4458094"/>
          </a:xfrm>
        </p:spPr>
        <p:txBody>
          <a:bodyPr/>
          <a:lstStyle/>
          <a:p>
            <a:pPr marL="0" indent="0">
              <a:buNone/>
              <a:defRPr/>
            </a:pPr>
            <a:r>
              <a:rPr lang="en-US" sz="2000" dirty="0"/>
              <a:t>Circulating nurses will assist the scrubbed person by:</a:t>
            </a:r>
          </a:p>
          <a:p>
            <a:pPr>
              <a:defRPr/>
            </a:pPr>
            <a:r>
              <a:rPr lang="en-US" dirty="0"/>
              <a:t>Reaching inside the gown and adjusting the inside shoulder seam to bring the gown over the scrub person’s shoulders.</a:t>
            </a:r>
          </a:p>
          <a:p>
            <a:pPr>
              <a:defRPr/>
            </a:pPr>
            <a:r>
              <a:rPr lang="en-US" dirty="0"/>
              <a:t> Touching only the ties and fasteners securing the back of the gown at the neck and the waist.</a:t>
            </a:r>
          </a:p>
          <a:p>
            <a:pPr>
              <a:defRPr/>
            </a:pPr>
            <a:r>
              <a:rPr lang="en-US" dirty="0"/>
              <a:t>Take the paper tab from scrubbed person and hold it while scrubbed person makes a ¾ turn to wrap the back panel of the gown.</a:t>
            </a:r>
          </a:p>
          <a:p>
            <a:endParaRPr lang="en-US" dirty="0"/>
          </a:p>
        </p:txBody>
      </p:sp>
      <p:pic>
        <p:nvPicPr>
          <p:cNvPr id="5" name="Picture 2" descr="C:\Users\sandre\Desktop\imagesBS37J6LY.jpg">
            <a:extLst>
              <a:ext uri="{FF2B5EF4-FFF2-40B4-BE49-F238E27FC236}">
                <a16:creationId xmlns:a16="http://schemas.microsoft.com/office/drawing/2014/main" id="{6C0EF738-6131-441B-A99D-E615181CD368}"/>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592233" y="1625600"/>
            <a:ext cx="2143125" cy="2143125"/>
          </a:xfrm>
        </p:spPr>
      </p:pic>
      <p:pic>
        <p:nvPicPr>
          <p:cNvPr id="6" name="Picture 5">
            <a:extLst>
              <a:ext uri="{FF2B5EF4-FFF2-40B4-BE49-F238E27FC236}">
                <a16:creationId xmlns:a16="http://schemas.microsoft.com/office/drawing/2014/main" id="{AD61C3F0-BA38-4E64-8F21-12054EF89D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3984" y="4105275"/>
            <a:ext cx="2143125" cy="2143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774494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C91E0-4C47-4A11-90CA-A7996973B85B}"/>
              </a:ext>
            </a:extLst>
          </p:cNvPr>
          <p:cNvSpPr>
            <a:spLocks noGrp="1"/>
          </p:cNvSpPr>
          <p:nvPr>
            <p:ph type="title"/>
          </p:nvPr>
        </p:nvSpPr>
        <p:spPr>
          <a:xfrm>
            <a:off x="677334" y="609600"/>
            <a:ext cx="8596668" cy="819705"/>
          </a:xfrm>
        </p:spPr>
        <p:txBody>
          <a:bodyPr/>
          <a:lstStyle/>
          <a:p>
            <a:pPr algn="ctr"/>
            <a:r>
              <a:rPr lang="en-US" dirty="0"/>
              <a:t>Sterile Gowning</a:t>
            </a:r>
          </a:p>
        </p:txBody>
      </p:sp>
      <p:sp>
        <p:nvSpPr>
          <p:cNvPr id="3" name="Content Placeholder 2">
            <a:extLst>
              <a:ext uri="{FF2B5EF4-FFF2-40B4-BE49-F238E27FC236}">
                <a16:creationId xmlns:a16="http://schemas.microsoft.com/office/drawing/2014/main" id="{98D91784-CC11-4B1C-BBDA-3BA1D7891711}"/>
              </a:ext>
            </a:extLst>
          </p:cNvPr>
          <p:cNvSpPr>
            <a:spLocks noGrp="1"/>
          </p:cNvSpPr>
          <p:nvPr>
            <p:ph sz="half" idx="1"/>
          </p:nvPr>
        </p:nvSpPr>
        <p:spPr>
          <a:xfrm>
            <a:off x="677334" y="1731146"/>
            <a:ext cx="4184035" cy="4310215"/>
          </a:xfrm>
        </p:spPr>
        <p:txBody>
          <a:bodyPr/>
          <a:lstStyle/>
          <a:p>
            <a:r>
              <a:rPr lang="en-US" dirty="0"/>
              <a:t>Scrubbed person carefully retrieves the tie by pulling it out of the tab held by the circulator.</a:t>
            </a:r>
          </a:p>
          <a:p>
            <a:r>
              <a:rPr lang="en-US" dirty="0"/>
              <a:t>Scrubbed person secures gown by tying the tie to the short end of the waist tie.</a:t>
            </a:r>
          </a:p>
        </p:txBody>
      </p:sp>
      <p:pic>
        <p:nvPicPr>
          <p:cNvPr id="5" name="Picture 3">
            <a:extLst>
              <a:ext uri="{FF2B5EF4-FFF2-40B4-BE49-F238E27FC236}">
                <a16:creationId xmlns:a16="http://schemas.microsoft.com/office/drawing/2014/main" id="{A6C34F81-5B7A-4DB0-A9AB-79AE59DDFC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7230" y="3494579"/>
            <a:ext cx="2819400" cy="25467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descr="C:\Users\sandre\Desktop\images 3.jpg">
            <a:extLst>
              <a:ext uri="{FF2B5EF4-FFF2-40B4-BE49-F238E27FC236}">
                <a16:creationId xmlns:a16="http://schemas.microsoft.com/office/drawing/2014/main" id="{C12D72D9-73DC-4496-B26C-6497E48C65A4}"/>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5904284" y="1731146"/>
            <a:ext cx="2378582" cy="3151572"/>
          </a:xfrm>
        </p:spPr>
      </p:pic>
    </p:spTree>
    <p:extLst>
      <p:ext uri="{BB962C8B-B14F-4D97-AF65-F5344CB8AC3E}">
        <p14:creationId xmlns:p14="http://schemas.microsoft.com/office/powerpoint/2010/main" val="16904601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B8B51-AE60-4382-9217-E8CBD422EA54}"/>
              </a:ext>
            </a:extLst>
          </p:cNvPr>
          <p:cNvSpPr>
            <a:spLocks noGrp="1"/>
          </p:cNvSpPr>
          <p:nvPr>
            <p:ph type="title"/>
          </p:nvPr>
        </p:nvSpPr>
        <p:spPr>
          <a:xfrm>
            <a:off x="677334" y="609600"/>
            <a:ext cx="8596668" cy="846338"/>
          </a:xfrm>
        </p:spPr>
        <p:txBody>
          <a:bodyPr/>
          <a:lstStyle/>
          <a:p>
            <a:pPr algn="ctr"/>
            <a:r>
              <a:rPr lang="en-US" dirty="0"/>
              <a:t>Sterile Gowning</a:t>
            </a:r>
          </a:p>
        </p:txBody>
      </p:sp>
      <p:sp>
        <p:nvSpPr>
          <p:cNvPr id="3" name="Content Placeholder 2">
            <a:extLst>
              <a:ext uri="{FF2B5EF4-FFF2-40B4-BE49-F238E27FC236}">
                <a16:creationId xmlns:a16="http://schemas.microsoft.com/office/drawing/2014/main" id="{633D35A9-E87D-4307-9B8B-52FE76CD0201}"/>
              </a:ext>
            </a:extLst>
          </p:cNvPr>
          <p:cNvSpPr>
            <a:spLocks noGrp="1"/>
          </p:cNvSpPr>
          <p:nvPr>
            <p:ph sz="half" idx="1"/>
          </p:nvPr>
        </p:nvSpPr>
        <p:spPr/>
        <p:txBody>
          <a:bodyPr/>
          <a:lstStyle/>
          <a:p>
            <a:r>
              <a:rPr lang="en-US" altLang="en-US" dirty="0"/>
              <a:t>Gown is sterile in front from 2 inches below neck  to table level of sterile field.</a:t>
            </a:r>
          </a:p>
          <a:p>
            <a:r>
              <a:rPr lang="en-US" altLang="en-US" dirty="0"/>
              <a:t>Sleeves are sterile from 2 inches above the elbow to the stockinette of cuffs.</a:t>
            </a:r>
          </a:p>
          <a:p>
            <a:r>
              <a:rPr lang="en-US" altLang="en-US" dirty="0"/>
              <a:t>Keep hands and arms above waist level at all times.</a:t>
            </a:r>
          </a:p>
          <a:p>
            <a:pPr marL="0" indent="0">
              <a:buNone/>
            </a:pPr>
            <a:endParaRPr lang="en-US" dirty="0"/>
          </a:p>
        </p:txBody>
      </p:sp>
      <p:pic>
        <p:nvPicPr>
          <p:cNvPr id="5" name="Picture 2">
            <a:extLst>
              <a:ext uri="{FF2B5EF4-FFF2-40B4-BE49-F238E27FC236}">
                <a16:creationId xmlns:a16="http://schemas.microsoft.com/office/drawing/2014/main" id="{3F6A988C-83AB-4C71-8651-159A4807EB31}"/>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5301684" y="1896894"/>
            <a:ext cx="1896020" cy="20377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5">
            <a:extLst>
              <a:ext uri="{FF2B5EF4-FFF2-40B4-BE49-F238E27FC236}">
                <a16:creationId xmlns:a16="http://schemas.microsoft.com/office/drawing/2014/main" id="{2E33BD09-B7B7-464C-A7AF-2BD3B6490C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4806" y="3047634"/>
            <a:ext cx="2146300" cy="23930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5" descr="C:\Users\sandre\AppData\Local\Microsoft\Windows\INetCache\IE\X0GM2DP1\No_sign_Right.svg[1].png">
            <a:extLst>
              <a:ext uri="{FF2B5EF4-FFF2-40B4-BE49-F238E27FC236}">
                <a16:creationId xmlns:a16="http://schemas.microsoft.com/office/drawing/2014/main" id="{5F87569A-BD9D-46BA-B9C5-4AABF64F48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04743" y="4030128"/>
            <a:ext cx="606425"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98351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5FC8B8-B1CF-4B2E-8CBC-9809A2A2D6A9}"/>
              </a:ext>
            </a:extLst>
          </p:cNvPr>
          <p:cNvSpPr>
            <a:spLocks noGrp="1"/>
          </p:cNvSpPr>
          <p:nvPr>
            <p:ph type="title"/>
          </p:nvPr>
        </p:nvSpPr>
        <p:spPr>
          <a:xfrm>
            <a:off x="677334" y="609600"/>
            <a:ext cx="8596668" cy="917643"/>
          </a:xfrm>
        </p:spPr>
        <p:txBody>
          <a:bodyPr/>
          <a:lstStyle/>
          <a:p>
            <a:pPr algn="ctr"/>
            <a:r>
              <a:rPr lang="en-US" dirty="0"/>
              <a:t>Sterile Gloving</a:t>
            </a:r>
          </a:p>
        </p:txBody>
      </p:sp>
      <p:sp>
        <p:nvSpPr>
          <p:cNvPr id="3" name="Content Placeholder 2">
            <a:extLst>
              <a:ext uri="{FF2B5EF4-FFF2-40B4-BE49-F238E27FC236}">
                <a16:creationId xmlns:a16="http://schemas.microsoft.com/office/drawing/2014/main" id="{A1A32D1A-FFC8-4B3A-BE35-23703663AB15}"/>
              </a:ext>
            </a:extLst>
          </p:cNvPr>
          <p:cNvSpPr>
            <a:spLocks noGrp="1"/>
          </p:cNvSpPr>
          <p:nvPr>
            <p:ph sz="half" idx="1"/>
          </p:nvPr>
        </p:nvSpPr>
        <p:spPr>
          <a:xfrm>
            <a:off x="677334" y="1750980"/>
            <a:ext cx="4184035" cy="4290382"/>
          </a:xfrm>
        </p:spPr>
        <p:txBody>
          <a:bodyPr/>
          <a:lstStyle/>
          <a:p>
            <a:pPr>
              <a:defRPr/>
            </a:pPr>
            <a:r>
              <a:rPr lang="en-US" altLang="en-US" dirty="0"/>
              <a:t>Scrub should use </a:t>
            </a:r>
            <a:r>
              <a:rPr lang="en-US" altLang="en-US" b="1" dirty="0"/>
              <a:t>closed gloving technique.</a:t>
            </a:r>
            <a:endParaRPr lang="en-US" altLang="en-US" dirty="0"/>
          </a:p>
          <a:p>
            <a:pPr>
              <a:defRPr/>
            </a:pPr>
            <a:r>
              <a:rPr lang="en-US" altLang="en-US" dirty="0">
                <a:solidFill>
                  <a:schemeClr val="tx1">
                    <a:lumMod val="85000"/>
                    <a:lumOff val="15000"/>
                  </a:schemeClr>
                </a:solidFill>
              </a:rPr>
              <a:t>Keep hands covered by gown sleeves to prevent gloves from becoming contaminated.</a:t>
            </a:r>
          </a:p>
          <a:p>
            <a:pPr>
              <a:defRPr/>
            </a:pPr>
            <a:r>
              <a:rPr lang="en-US" altLang="en-US" dirty="0"/>
              <a:t>Place gloves on separate sterile surface/keeping away from main instrument table.</a:t>
            </a:r>
          </a:p>
          <a:p>
            <a:endParaRPr lang="en-US" dirty="0"/>
          </a:p>
        </p:txBody>
      </p:sp>
      <p:pic>
        <p:nvPicPr>
          <p:cNvPr id="5" name="Picture 2">
            <a:extLst>
              <a:ext uri="{FF2B5EF4-FFF2-40B4-BE49-F238E27FC236}">
                <a16:creationId xmlns:a16="http://schemas.microsoft.com/office/drawing/2014/main" id="{C4C7A86B-09E8-4576-AA9C-52E58A93C1D0}"/>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5068109" y="1663431"/>
            <a:ext cx="3083669" cy="2714016"/>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3" descr="C:\Users\sandre\Desktop\s.png">
            <a:extLst>
              <a:ext uri="{FF2B5EF4-FFF2-40B4-BE49-F238E27FC236}">
                <a16:creationId xmlns:a16="http://schemas.microsoft.com/office/drawing/2014/main" id="{129A8E9E-1476-49C1-B0A6-87C1A410EEA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05056" y="1663431"/>
            <a:ext cx="3124200" cy="27140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78435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9DF60-52D8-42CC-B1E6-A46B73F54531}"/>
              </a:ext>
            </a:extLst>
          </p:cNvPr>
          <p:cNvSpPr>
            <a:spLocks noGrp="1"/>
          </p:cNvSpPr>
          <p:nvPr>
            <p:ph type="title"/>
          </p:nvPr>
        </p:nvSpPr>
        <p:spPr>
          <a:xfrm>
            <a:off x="677334" y="609600"/>
            <a:ext cx="8596668" cy="956553"/>
          </a:xfrm>
        </p:spPr>
        <p:txBody>
          <a:bodyPr/>
          <a:lstStyle/>
          <a:p>
            <a:pPr algn="ctr"/>
            <a:r>
              <a:rPr lang="en-US" dirty="0"/>
              <a:t>Sterile Gloving</a:t>
            </a:r>
          </a:p>
        </p:txBody>
      </p:sp>
      <p:sp>
        <p:nvSpPr>
          <p:cNvPr id="3" name="Content Placeholder 2">
            <a:extLst>
              <a:ext uri="{FF2B5EF4-FFF2-40B4-BE49-F238E27FC236}">
                <a16:creationId xmlns:a16="http://schemas.microsoft.com/office/drawing/2014/main" id="{7C662B1C-F7D0-44D6-A7CA-9E0350B9E367}"/>
              </a:ext>
            </a:extLst>
          </p:cNvPr>
          <p:cNvSpPr>
            <a:spLocks noGrp="1"/>
          </p:cNvSpPr>
          <p:nvPr>
            <p:ph sz="half" idx="1"/>
          </p:nvPr>
        </p:nvSpPr>
        <p:spPr>
          <a:xfrm>
            <a:off x="677334" y="1916349"/>
            <a:ext cx="4184035" cy="4125012"/>
          </a:xfrm>
        </p:spPr>
        <p:txBody>
          <a:bodyPr/>
          <a:lstStyle/>
          <a:p>
            <a:r>
              <a:rPr lang="en-US" dirty="0"/>
              <a:t>Fingertips remain inside gown cuff in closed assisted gloving.</a:t>
            </a:r>
          </a:p>
          <a:p>
            <a:r>
              <a:rPr lang="en-US" dirty="0"/>
              <a:t>After hands pass through the cuff, gown cuff is considered contaminated.</a:t>
            </a:r>
          </a:p>
          <a:p>
            <a:pPr marL="0" indent="0">
              <a:buNone/>
            </a:pPr>
            <a:endParaRPr lang="en-US" dirty="0"/>
          </a:p>
        </p:txBody>
      </p:sp>
      <p:sp>
        <p:nvSpPr>
          <p:cNvPr id="4" name="Content Placeholder 3">
            <a:extLst>
              <a:ext uri="{FF2B5EF4-FFF2-40B4-BE49-F238E27FC236}">
                <a16:creationId xmlns:a16="http://schemas.microsoft.com/office/drawing/2014/main" id="{BB9EA81E-5460-4E98-9660-2CE16A81867E}"/>
              </a:ext>
            </a:extLst>
          </p:cNvPr>
          <p:cNvSpPr>
            <a:spLocks noGrp="1"/>
          </p:cNvSpPr>
          <p:nvPr>
            <p:ph sz="half" idx="2"/>
          </p:nvPr>
        </p:nvSpPr>
        <p:spPr>
          <a:xfrm>
            <a:off x="5089970" y="1916349"/>
            <a:ext cx="4184034" cy="4125013"/>
          </a:xfrm>
        </p:spPr>
        <p:txBody>
          <a:bodyPr/>
          <a:lstStyle/>
          <a:p>
            <a:r>
              <a:rPr lang="en-US" dirty="0"/>
              <a:t>Sterile gloves must cover gown cuffs at all times.</a:t>
            </a:r>
          </a:p>
          <a:p>
            <a:r>
              <a:rPr lang="en-US" dirty="0"/>
              <a:t>Inspect integrity of gloves, check for holes and defects before touching sterile field.</a:t>
            </a:r>
          </a:p>
          <a:p>
            <a:pPr marL="0" indent="0">
              <a:buNone/>
            </a:pPr>
            <a:endParaRPr lang="en-US" dirty="0"/>
          </a:p>
        </p:txBody>
      </p:sp>
      <p:pic>
        <p:nvPicPr>
          <p:cNvPr id="5" name="Picture 2">
            <a:extLst>
              <a:ext uri="{FF2B5EF4-FFF2-40B4-BE49-F238E27FC236}">
                <a16:creationId xmlns:a16="http://schemas.microsoft.com/office/drawing/2014/main" id="{A5CB8E17-BFAE-4C10-9F58-A79C6B8ED7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6923" y="3776966"/>
            <a:ext cx="3254881" cy="17969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3">
            <a:extLst>
              <a:ext uri="{FF2B5EF4-FFF2-40B4-BE49-F238E27FC236}">
                <a16:creationId xmlns:a16="http://schemas.microsoft.com/office/drawing/2014/main" id="{F0BD9E75-3AF3-45E2-A28D-93B3E343BF5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42785" y="3590261"/>
            <a:ext cx="3715224" cy="25478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Multiplication Sign 6">
            <a:extLst>
              <a:ext uri="{FF2B5EF4-FFF2-40B4-BE49-F238E27FC236}">
                <a16:creationId xmlns:a16="http://schemas.microsoft.com/office/drawing/2014/main" id="{A2C54EE5-6ADF-4E0A-82B6-6A261CFE5822}"/>
              </a:ext>
            </a:extLst>
          </p:cNvPr>
          <p:cNvSpPr/>
          <p:nvPr/>
        </p:nvSpPr>
        <p:spPr>
          <a:xfrm>
            <a:off x="7043197" y="4718158"/>
            <a:ext cx="914400" cy="914400"/>
          </a:xfrm>
          <a:prstGeom prst="mathMultiply">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5"/>
              </a:solidFill>
            </a:endParaRPr>
          </a:p>
        </p:txBody>
      </p:sp>
    </p:spTree>
    <p:extLst>
      <p:ext uri="{BB962C8B-B14F-4D97-AF65-F5344CB8AC3E}">
        <p14:creationId xmlns:p14="http://schemas.microsoft.com/office/powerpoint/2010/main" val="20403435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C1E84E5-2290-4AF7-94CF-F9D6A2D4A3CF}"/>
              </a:ext>
            </a:extLst>
          </p:cNvPr>
          <p:cNvSpPr>
            <a:spLocks noGrp="1"/>
          </p:cNvSpPr>
          <p:nvPr>
            <p:ph type="title"/>
          </p:nvPr>
        </p:nvSpPr>
        <p:spPr>
          <a:xfrm>
            <a:off x="677334" y="609600"/>
            <a:ext cx="8596668" cy="927370"/>
          </a:xfrm>
        </p:spPr>
        <p:txBody>
          <a:bodyPr/>
          <a:lstStyle/>
          <a:p>
            <a:pPr algn="ctr"/>
            <a:r>
              <a:rPr lang="en-US" dirty="0"/>
              <a:t>Moving Within or Around a Sterile Field</a:t>
            </a:r>
          </a:p>
        </p:txBody>
      </p:sp>
      <p:sp>
        <p:nvSpPr>
          <p:cNvPr id="6" name="Content Placeholder 5">
            <a:extLst>
              <a:ext uri="{FF2B5EF4-FFF2-40B4-BE49-F238E27FC236}">
                <a16:creationId xmlns:a16="http://schemas.microsoft.com/office/drawing/2014/main" id="{1DEE75DD-52BE-48CA-BE18-A34A8A605D61}"/>
              </a:ext>
            </a:extLst>
          </p:cNvPr>
          <p:cNvSpPr>
            <a:spLocks noGrp="1"/>
          </p:cNvSpPr>
          <p:nvPr>
            <p:ph idx="1"/>
          </p:nvPr>
        </p:nvSpPr>
        <p:spPr>
          <a:xfrm>
            <a:off x="677334" y="1536971"/>
            <a:ext cx="8596668" cy="4504392"/>
          </a:xfrm>
        </p:spPr>
        <p:txBody>
          <a:bodyPr/>
          <a:lstStyle/>
          <a:p>
            <a:pPr marL="0" indent="0">
              <a:buNone/>
            </a:pPr>
            <a:r>
              <a:rPr lang="en-US" dirty="0"/>
              <a:t>Scrubbed Personnel:</a:t>
            </a:r>
          </a:p>
          <a:p>
            <a:pPr>
              <a:buFont typeface="Wingdings" panose="05000000000000000000" pitchFamily="2" charset="2"/>
              <a:buChar char="Ø"/>
            </a:pPr>
            <a:r>
              <a:rPr lang="en-US" dirty="0"/>
              <a:t>Keep a direct view of the sterile field at all times.</a:t>
            </a:r>
          </a:p>
          <a:p>
            <a:pPr>
              <a:buFont typeface="Wingdings" panose="05000000000000000000" pitchFamily="2" charset="2"/>
              <a:buChar char="Ø"/>
            </a:pPr>
            <a:r>
              <a:rPr lang="en-US" dirty="0"/>
              <a:t>Remain close to the sterile field.</a:t>
            </a:r>
          </a:p>
          <a:p>
            <a:pPr>
              <a:buFont typeface="Wingdings" panose="05000000000000000000" pitchFamily="2" charset="2"/>
              <a:buChar char="Ø"/>
            </a:pPr>
            <a:r>
              <a:rPr lang="en-US" dirty="0"/>
              <a:t>Do not leave sterile field to retrieve items.</a:t>
            </a:r>
          </a:p>
          <a:p>
            <a:pPr>
              <a:buFont typeface="Wingdings" panose="05000000000000000000" pitchFamily="2" charset="2"/>
              <a:buChar char="Ø"/>
            </a:pPr>
            <a:r>
              <a:rPr lang="en-US" dirty="0"/>
              <a:t>Never turn back on sterile field.</a:t>
            </a:r>
          </a:p>
          <a:p>
            <a:pPr marL="0" indent="0">
              <a:buNone/>
            </a:pPr>
            <a:r>
              <a:rPr lang="en-US" dirty="0"/>
              <a:t>Unscrubbed Personnel:</a:t>
            </a:r>
          </a:p>
          <a:p>
            <a:pPr>
              <a:buFont typeface="Wingdings" panose="05000000000000000000" pitchFamily="2" charset="2"/>
              <a:buChar char="Ø"/>
            </a:pPr>
            <a:r>
              <a:rPr lang="en-US" dirty="0"/>
              <a:t>Should always be facing sterile field when approaching it.</a:t>
            </a:r>
          </a:p>
          <a:p>
            <a:pPr>
              <a:buFont typeface="Wingdings" panose="05000000000000000000" pitchFamily="2" charset="2"/>
              <a:buChar char="Ø"/>
            </a:pPr>
            <a:r>
              <a:rPr lang="en-US" dirty="0"/>
              <a:t>Allow a minimum of 12 inches between sterile field and sterile team members.</a:t>
            </a:r>
          </a:p>
          <a:p>
            <a:pPr>
              <a:buFont typeface="Wingdings" panose="05000000000000000000" pitchFamily="2" charset="2"/>
              <a:buChar char="Ø"/>
            </a:pPr>
            <a:r>
              <a:rPr lang="en-US" dirty="0"/>
              <a:t>Never walk between scrub team or tow sterile fields.</a:t>
            </a:r>
          </a:p>
        </p:txBody>
      </p:sp>
      <p:pic>
        <p:nvPicPr>
          <p:cNvPr id="7" name="Picture 3">
            <a:extLst>
              <a:ext uri="{FF2B5EF4-FFF2-40B4-BE49-F238E27FC236}">
                <a16:creationId xmlns:a16="http://schemas.microsoft.com/office/drawing/2014/main" id="{E773058A-5765-4CE2-8CC8-79E3AE243E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28434" y="2227635"/>
            <a:ext cx="3005846" cy="28793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766601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9F939-B3EF-4CB3-B833-819546E30AE1}"/>
              </a:ext>
            </a:extLst>
          </p:cNvPr>
          <p:cNvSpPr>
            <a:spLocks noGrp="1"/>
          </p:cNvSpPr>
          <p:nvPr>
            <p:ph type="title"/>
          </p:nvPr>
        </p:nvSpPr>
        <p:spPr/>
        <p:txBody>
          <a:bodyPr/>
          <a:lstStyle/>
          <a:p>
            <a:pPr algn="ctr"/>
            <a:r>
              <a:rPr lang="en-US" dirty="0"/>
              <a:t>Moving Within or Around a Sterile Field</a:t>
            </a:r>
            <a:br>
              <a:rPr lang="en-US" dirty="0"/>
            </a:br>
            <a:r>
              <a:rPr lang="en-US" sz="2800" dirty="0"/>
              <a:t>General Rules</a:t>
            </a:r>
            <a:endParaRPr lang="en-US" dirty="0"/>
          </a:p>
        </p:txBody>
      </p:sp>
      <p:sp>
        <p:nvSpPr>
          <p:cNvPr id="4" name="Content Placeholder 3">
            <a:extLst>
              <a:ext uri="{FF2B5EF4-FFF2-40B4-BE49-F238E27FC236}">
                <a16:creationId xmlns:a16="http://schemas.microsoft.com/office/drawing/2014/main" id="{301BB39D-33AF-4BD8-A875-4A79ED9E5017}"/>
              </a:ext>
            </a:extLst>
          </p:cNvPr>
          <p:cNvSpPr>
            <a:spLocks noGrp="1"/>
          </p:cNvSpPr>
          <p:nvPr>
            <p:ph sz="half" idx="1"/>
          </p:nvPr>
        </p:nvSpPr>
        <p:spPr/>
        <p:txBody>
          <a:bodyPr>
            <a:normAutofit fontScale="92500" lnSpcReduction="20000"/>
          </a:bodyPr>
          <a:lstStyle/>
          <a:p>
            <a:r>
              <a:rPr lang="en-US" dirty="0"/>
              <a:t>Unsterile persons shall not reach over the sterile field.</a:t>
            </a:r>
          </a:p>
          <a:p>
            <a:r>
              <a:rPr lang="en-US" dirty="0"/>
              <a:t>Sterile persons shall not reach over unsterile areas.</a:t>
            </a:r>
          </a:p>
          <a:p>
            <a:pPr marL="365760" indent="-365760">
              <a:defRPr/>
            </a:pPr>
            <a:r>
              <a:rPr lang="en-US" dirty="0">
                <a:solidFill>
                  <a:schemeClr val="tx1">
                    <a:lumMod val="85000"/>
                    <a:lumOff val="15000"/>
                  </a:schemeClr>
                </a:solidFill>
              </a:rPr>
              <a:t>Move  </a:t>
            </a:r>
            <a:r>
              <a:rPr lang="en-US" b="1" dirty="0">
                <a:solidFill>
                  <a:schemeClr val="tx1">
                    <a:lumMod val="85000"/>
                    <a:lumOff val="15000"/>
                  </a:schemeClr>
                </a:solidFill>
              </a:rPr>
              <a:t>Back to Back </a:t>
            </a:r>
            <a:r>
              <a:rPr lang="en-US" dirty="0">
                <a:solidFill>
                  <a:schemeClr val="tx1">
                    <a:lumMod val="85000"/>
                    <a:lumOff val="15000"/>
                  </a:schemeClr>
                </a:solidFill>
              </a:rPr>
              <a:t>(unsterile to unsterile) while maintaining distance from each other and sterile field.</a:t>
            </a:r>
          </a:p>
          <a:p>
            <a:pPr marL="0" indent="0">
              <a:buNone/>
              <a:defRPr/>
            </a:pPr>
            <a:r>
              <a:rPr lang="en-US" dirty="0">
                <a:solidFill>
                  <a:schemeClr val="tx1">
                    <a:lumMod val="85000"/>
                    <a:lumOff val="15000"/>
                  </a:schemeClr>
                </a:solidFill>
              </a:rPr>
              <a:t>                      OR</a:t>
            </a:r>
          </a:p>
          <a:p>
            <a:pPr marL="365760" indent="-365760">
              <a:defRPr/>
            </a:pPr>
            <a:r>
              <a:rPr lang="en-US" dirty="0">
                <a:solidFill>
                  <a:schemeClr val="tx1">
                    <a:lumMod val="85000"/>
                    <a:lumOff val="15000"/>
                  </a:schemeClr>
                </a:solidFill>
              </a:rPr>
              <a:t>Move </a:t>
            </a:r>
            <a:r>
              <a:rPr lang="en-US" b="1" dirty="0">
                <a:solidFill>
                  <a:schemeClr val="tx1">
                    <a:lumMod val="85000"/>
                    <a:lumOff val="15000"/>
                  </a:schemeClr>
                </a:solidFill>
              </a:rPr>
              <a:t>Face to Face </a:t>
            </a:r>
            <a:r>
              <a:rPr lang="en-US" dirty="0">
                <a:solidFill>
                  <a:schemeClr val="tx1">
                    <a:lumMod val="85000"/>
                    <a:lumOff val="15000"/>
                  </a:schemeClr>
                </a:solidFill>
              </a:rPr>
              <a:t>(sterile to sterile) without turning backs to sterile field.</a:t>
            </a:r>
          </a:p>
          <a:p>
            <a:pPr marL="365760" indent="-365760">
              <a:defRPr/>
            </a:pPr>
            <a:r>
              <a:rPr lang="en-US" b="1" dirty="0">
                <a:solidFill>
                  <a:schemeClr val="tx1">
                    <a:lumMod val="85000"/>
                    <a:lumOff val="15000"/>
                  </a:schemeClr>
                </a:solidFill>
              </a:rPr>
              <a:t>Do Not Change Levels:</a:t>
            </a:r>
            <a:r>
              <a:rPr lang="en-US" dirty="0">
                <a:solidFill>
                  <a:schemeClr val="tx1">
                    <a:lumMod val="85000"/>
                    <a:lumOff val="15000"/>
                  </a:schemeClr>
                </a:solidFill>
              </a:rPr>
              <a:t> only sit down when entire procedure will be performed sitting.</a:t>
            </a:r>
            <a:endParaRPr lang="en-US" b="1" dirty="0">
              <a:solidFill>
                <a:schemeClr val="tx1">
                  <a:lumMod val="85000"/>
                  <a:lumOff val="15000"/>
                </a:schemeClr>
              </a:solidFill>
            </a:endParaRPr>
          </a:p>
          <a:p>
            <a:pPr marL="0" indent="0">
              <a:buNone/>
            </a:pPr>
            <a:endParaRPr lang="en-US" dirty="0"/>
          </a:p>
        </p:txBody>
      </p:sp>
      <p:pic>
        <p:nvPicPr>
          <p:cNvPr id="6" name="Picture 2">
            <a:extLst>
              <a:ext uri="{FF2B5EF4-FFF2-40B4-BE49-F238E27FC236}">
                <a16:creationId xmlns:a16="http://schemas.microsoft.com/office/drawing/2014/main" id="{BDE67553-8167-47A8-B48D-E67F294F5D9F}"/>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5262027" y="1930400"/>
            <a:ext cx="3084305" cy="1900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Content Placeholder 7">
            <a:extLst>
              <a:ext uri="{FF2B5EF4-FFF2-40B4-BE49-F238E27FC236}">
                <a16:creationId xmlns:a16="http://schemas.microsoft.com/office/drawing/2014/main" id="{30FB38C0-E072-4BA9-9174-AE2ED9D35E1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5504233" y="3962400"/>
            <a:ext cx="1826399" cy="2438400"/>
          </a:xfrm>
          <a:prstGeom prst="rect">
            <a:avLst/>
          </a:prstGeom>
        </p:spPr>
      </p:pic>
      <p:pic>
        <p:nvPicPr>
          <p:cNvPr id="8" name="Picture 5">
            <a:extLst>
              <a:ext uri="{FF2B5EF4-FFF2-40B4-BE49-F238E27FC236}">
                <a16:creationId xmlns:a16="http://schemas.microsoft.com/office/drawing/2014/main" id="{78B50BF9-0304-45E3-8366-B17591D3FC0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79809" y="4033043"/>
            <a:ext cx="3113088" cy="2297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5194265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645464-AE41-48C4-ADCD-81F16486F90E}"/>
              </a:ext>
            </a:extLst>
          </p:cNvPr>
          <p:cNvSpPr>
            <a:spLocks noGrp="1"/>
          </p:cNvSpPr>
          <p:nvPr>
            <p:ph type="title"/>
          </p:nvPr>
        </p:nvSpPr>
        <p:spPr>
          <a:xfrm>
            <a:off x="677334" y="609600"/>
            <a:ext cx="8596668" cy="1015014"/>
          </a:xfrm>
        </p:spPr>
        <p:txBody>
          <a:bodyPr/>
          <a:lstStyle/>
          <a:p>
            <a:pPr algn="ctr"/>
            <a:r>
              <a:rPr lang="en-US" dirty="0"/>
              <a:t>Principles of Draping</a:t>
            </a:r>
          </a:p>
        </p:txBody>
      </p:sp>
      <p:sp>
        <p:nvSpPr>
          <p:cNvPr id="3" name="Content Placeholder 2">
            <a:extLst>
              <a:ext uri="{FF2B5EF4-FFF2-40B4-BE49-F238E27FC236}">
                <a16:creationId xmlns:a16="http://schemas.microsoft.com/office/drawing/2014/main" id="{809EA257-5C01-4034-9B8D-8537D304097E}"/>
              </a:ext>
            </a:extLst>
          </p:cNvPr>
          <p:cNvSpPr>
            <a:spLocks noGrp="1"/>
          </p:cNvSpPr>
          <p:nvPr>
            <p:ph sz="half" idx="1"/>
          </p:nvPr>
        </p:nvSpPr>
        <p:spPr>
          <a:xfrm>
            <a:off x="677334" y="1624614"/>
            <a:ext cx="4184035" cy="4416747"/>
          </a:xfrm>
        </p:spPr>
        <p:txBody>
          <a:bodyPr/>
          <a:lstStyle/>
          <a:p>
            <a:r>
              <a:rPr lang="en-CA" altLang="en-US" dirty="0"/>
              <a:t>Sterile drapes shall be impermeable to liquids.</a:t>
            </a:r>
          </a:p>
          <a:p>
            <a:r>
              <a:rPr lang="en-US" altLang="en-US" dirty="0"/>
              <a:t>Handle draping as little as possible. </a:t>
            </a:r>
          </a:p>
          <a:p>
            <a:r>
              <a:rPr lang="en-US" altLang="en-US" dirty="0"/>
              <a:t>Drape from incision to periphery.</a:t>
            </a:r>
          </a:p>
          <a:p>
            <a:r>
              <a:rPr lang="en-CA" altLang="en-US" dirty="0"/>
              <a:t>Shield the sterile gloved hands by cuffing the drape over the gloved hands.</a:t>
            </a:r>
          </a:p>
          <a:p>
            <a:pPr marL="365760" indent="-365760">
              <a:spcBef>
                <a:spcPct val="0"/>
              </a:spcBef>
              <a:defRPr/>
            </a:pPr>
            <a:r>
              <a:rPr lang="en-US" altLang="en-US" dirty="0">
                <a:solidFill>
                  <a:schemeClr val="tx1">
                    <a:lumMod val="85000"/>
                    <a:lumOff val="15000"/>
                  </a:schemeClr>
                </a:solidFill>
              </a:rPr>
              <a:t>When draping hold drapes above waist level or higher then the OR table until properly placed. </a:t>
            </a:r>
          </a:p>
          <a:p>
            <a:pPr marL="365760" indent="-365760">
              <a:spcBef>
                <a:spcPct val="0"/>
              </a:spcBef>
              <a:defRPr/>
            </a:pPr>
            <a:r>
              <a:rPr lang="en-US" altLang="en-US" dirty="0">
                <a:solidFill>
                  <a:schemeClr val="tx1">
                    <a:lumMod val="85000"/>
                    <a:lumOff val="15000"/>
                  </a:schemeClr>
                </a:solidFill>
              </a:rPr>
              <a:t>Once drapes are in place they should not be re-positioned.</a:t>
            </a:r>
            <a:endParaRPr lang="en-US" dirty="0"/>
          </a:p>
        </p:txBody>
      </p:sp>
      <p:pic>
        <p:nvPicPr>
          <p:cNvPr id="5" name="Picture 7" descr="C:\Users\sandre\Desktop\aseptic121.jpg">
            <a:extLst>
              <a:ext uri="{FF2B5EF4-FFF2-40B4-BE49-F238E27FC236}">
                <a16:creationId xmlns:a16="http://schemas.microsoft.com/office/drawing/2014/main" id="{D634CE38-F805-4F1A-8725-F115B0D9C395}"/>
              </a:ext>
            </a:extLst>
          </p:cNvPr>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bwMode="auto">
          <a:xfrm>
            <a:off x="5264311" y="1356149"/>
            <a:ext cx="272796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a:extLst>
              <a:ext uri="{FF2B5EF4-FFF2-40B4-BE49-F238E27FC236}">
                <a16:creationId xmlns:a16="http://schemas.microsoft.com/office/drawing/2014/main" id="{4B423B3F-1E2E-4EB1-9DA1-A57DD82ACB0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55438" y="2211132"/>
            <a:ext cx="431388" cy="160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8">
            <a:extLst>
              <a:ext uri="{FF2B5EF4-FFF2-40B4-BE49-F238E27FC236}">
                <a16:creationId xmlns:a16="http://schemas.microsoft.com/office/drawing/2014/main" id="{38A334D5-705A-43E4-9380-3C502EAE51E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81311" y="2243369"/>
            <a:ext cx="344489" cy="1277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8" descr="C:\Users\sandre\Desktop\aseptic120.jpg">
            <a:extLst>
              <a:ext uri="{FF2B5EF4-FFF2-40B4-BE49-F238E27FC236}">
                <a16:creationId xmlns:a16="http://schemas.microsoft.com/office/drawing/2014/main" id="{D34AAE40-7189-46AF-95D3-4F536E3E231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64311" y="3429000"/>
            <a:ext cx="2781581" cy="2053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Content Placeholder 3">
            <a:extLst>
              <a:ext uri="{FF2B5EF4-FFF2-40B4-BE49-F238E27FC236}">
                <a16:creationId xmlns:a16="http://schemas.microsoft.com/office/drawing/2014/main" id="{02593A2E-CEAC-4C4B-9761-FD5FAE010D2D}"/>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a:xfrm>
            <a:off x="8275083" y="2613025"/>
            <a:ext cx="3070225" cy="1631950"/>
          </a:xfrm>
          <a:prstGeom prst="rect">
            <a:avLst/>
          </a:prstGeom>
        </p:spPr>
      </p:pic>
    </p:spTree>
    <p:extLst>
      <p:ext uri="{BB962C8B-B14F-4D97-AF65-F5344CB8AC3E}">
        <p14:creationId xmlns:p14="http://schemas.microsoft.com/office/powerpoint/2010/main" val="349153186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BC2AF-FC51-4486-8FC7-F12E8FF6E979}"/>
              </a:ext>
            </a:extLst>
          </p:cNvPr>
          <p:cNvSpPr>
            <a:spLocks noGrp="1"/>
          </p:cNvSpPr>
          <p:nvPr>
            <p:ph type="title"/>
          </p:nvPr>
        </p:nvSpPr>
        <p:spPr>
          <a:xfrm>
            <a:off x="677334" y="609600"/>
            <a:ext cx="8596668" cy="1068280"/>
          </a:xfrm>
        </p:spPr>
        <p:txBody>
          <a:bodyPr/>
          <a:lstStyle/>
          <a:p>
            <a:pPr algn="ctr"/>
            <a:r>
              <a:rPr lang="en-US" dirty="0"/>
              <a:t>Principles of Draping</a:t>
            </a:r>
          </a:p>
        </p:txBody>
      </p:sp>
      <p:sp>
        <p:nvSpPr>
          <p:cNvPr id="3" name="Content Placeholder 2">
            <a:extLst>
              <a:ext uri="{FF2B5EF4-FFF2-40B4-BE49-F238E27FC236}">
                <a16:creationId xmlns:a16="http://schemas.microsoft.com/office/drawing/2014/main" id="{5BBBF2C9-8913-4FE4-8260-B301B66175FA}"/>
              </a:ext>
            </a:extLst>
          </p:cNvPr>
          <p:cNvSpPr>
            <a:spLocks noGrp="1"/>
          </p:cNvSpPr>
          <p:nvPr>
            <p:ph sz="half" idx="1"/>
          </p:nvPr>
        </p:nvSpPr>
        <p:spPr>
          <a:xfrm>
            <a:off x="677334" y="1677880"/>
            <a:ext cx="4184035" cy="4363481"/>
          </a:xfrm>
        </p:spPr>
        <p:txBody>
          <a:bodyPr>
            <a:normAutofit/>
          </a:bodyPr>
          <a:lstStyle/>
          <a:p>
            <a:r>
              <a:rPr lang="en-US" altLang="en-US" dirty="0"/>
              <a:t>Only top surface of the draped tables, and the patient are considered part of the sterile field.</a:t>
            </a:r>
          </a:p>
          <a:p>
            <a:pPr>
              <a:defRPr/>
            </a:pPr>
            <a:r>
              <a:rPr lang="en-US" altLang="en-US" dirty="0"/>
              <a:t>Items extending beyond the boundary of the sterile field are considered contaminated.</a:t>
            </a:r>
          </a:p>
          <a:p>
            <a:pPr>
              <a:defRPr/>
            </a:pPr>
            <a:r>
              <a:rPr lang="en-US" altLang="en-US" dirty="0"/>
              <a:t>Items cannot be returned to sterile field.</a:t>
            </a:r>
          </a:p>
          <a:p>
            <a:pPr>
              <a:defRPr/>
            </a:pPr>
            <a:r>
              <a:rPr lang="en-US" altLang="en-US" dirty="0"/>
              <a:t>Sterile drapes which fall below the level of the table shall not be brought up to table level.</a:t>
            </a:r>
          </a:p>
          <a:p>
            <a:endParaRPr lang="en-US" dirty="0"/>
          </a:p>
        </p:txBody>
      </p:sp>
      <p:pic>
        <p:nvPicPr>
          <p:cNvPr id="5" name="Picture 2">
            <a:extLst>
              <a:ext uri="{FF2B5EF4-FFF2-40B4-BE49-F238E27FC236}">
                <a16:creationId xmlns:a16="http://schemas.microsoft.com/office/drawing/2014/main" id="{C6D0271A-9010-44E7-B006-3025D212EB85}"/>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5542286" y="2160589"/>
            <a:ext cx="4124940" cy="23403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2722612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B0D794-9FC5-409F-9E2E-253ACF290D7E}"/>
              </a:ext>
            </a:extLst>
          </p:cNvPr>
          <p:cNvSpPr>
            <a:spLocks noGrp="1"/>
          </p:cNvSpPr>
          <p:nvPr>
            <p:ph type="title"/>
          </p:nvPr>
        </p:nvSpPr>
        <p:spPr/>
        <p:txBody>
          <a:bodyPr/>
          <a:lstStyle/>
          <a:p>
            <a:pPr algn="ctr"/>
            <a:r>
              <a:rPr lang="en-US" dirty="0"/>
              <a:t>Breaks in Sterile Technique</a:t>
            </a:r>
          </a:p>
        </p:txBody>
      </p:sp>
      <p:sp>
        <p:nvSpPr>
          <p:cNvPr id="5" name="Content Placeholder 4">
            <a:extLst>
              <a:ext uri="{FF2B5EF4-FFF2-40B4-BE49-F238E27FC236}">
                <a16:creationId xmlns:a16="http://schemas.microsoft.com/office/drawing/2014/main" id="{B7342231-FAA6-46CF-8893-9AFE9DE07654}"/>
              </a:ext>
            </a:extLst>
          </p:cNvPr>
          <p:cNvSpPr>
            <a:spLocks noGrp="1"/>
          </p:cNvSpPr>
          <p:nvPr>
            <p:ph idx="1"/>
          </p:nvPr>
        </p:nvSpPr>
        <p:spPr/>
        <p:txBody>
          <a:bodyPr/>
          <a:lstStyle/>
          <a:p>
            <a:pPr marL="365760" indent="-365760">
              <a:defRPr/>
            </a:pPr>
            <a:r>
              <a:rPr lang="en-US" dirty="0">
                <a:solidFill>
                  <a:schemeClr val="tx1">
                    <a:lumMod val="85000"/>
                    <a:lumOff val="15000"/>
                  </a:schemeClr>
                </a:solidFill>
              </a:rPr>
              <a:t>Perioperative personnel should attentively observe and recognize when a break in sterile technique occurs.</a:t>
            </a:r>
          </a:p>
          <a:p>
            <a:pPr marL="365760" indent="-365760">
              <a:defRPr/>
            </a:pPr>
            <a:r>
              <a:rPr lang="en-US" dirty="0">
                <a:solidFill>
                  <a:schemeClr val="tx1">
                    <a:lumMod val="85000"/>
                    <a:lumOff val="15000"/>
                  </a:schemeClr>
                </a:solidFill>
              </a:rPr>
              <a:t>Swiftly recognizing and rectifying a break in technique will assist in minimizing risk of microbial exposure to patient.</a:t>
            </a:r>
          </a:p>
          <a:p>
            <a:pPr marL="0" indent="0">
              <a:buNone/>
              <a:defRPr/>
            </a:pPr>
            <a:endParaRPr lang="en-US" dirty="0">
              <a:solidFill>
                <a:schemeClr val="tx1">
                  <a:lumMod val="85000"/>
                  <a:lumOff val="15000"/>
                </a:schemeClr>
              </a:solidFill>
            </a:endParaRPr>
          </a:p>
          <a:p>
            <a:pPr marL="0" indent="0" algn="ctr">
              <a:buNone/>
            </a:pPr>
            <a:r>
              <a:rPr lang="en-US" altLang="en-US" b="1" dirty="0"/>
              <a:t>The Practice of Conscientious Sterile Technique in an OR is an Ethical Responsibility of Each Individual.</a:t>
            </a:r>
          </a:p>
          <a:p>
            <a:endParaRPr lang="en-US" dirty="0"/>
          </a:p>
        </p:txBody>
      </p:sp>
    </p:spTree>
    <p:extLst>
      <p:ext uri="{BB962C8B-B14F-4D97-AF65-F5344CB8AC3E}">
        <p14:creationId xmlns:p14="http://schemas.microsoft.com/office/powerpoint/2010/main" val="174731091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ECE18C4-C0E3-46F1-84D6-4E445F5BB3E6}"/>
              </a:ext>
            </a:extLst>
          </p:cNvPr>
          <p:cNvSpPr>
            <a:spLocks noGrp="1"/>
          </p:cNvSpPr>
          <p:nvPr>
            <p:ph type="title"/>
          </p:nvPr>
        </p:nvSpPr>
        <p:spPr/>
        <p:txBody>
          <a:bodyPr/>
          <a:lstStyle/>
          <a:p>
            <a:pPr algn="ctr"/>
            <a:r>
              <a:rPr lang="en-US" dirty="0"/>
              <a:t>Questions?</a:t>
            </a:r>
          </a:p>
        </p:txBody>
      </p:sp>
    </p:spTree>
    <p:extLst>
      <p:ext uri="{BB962C8B-B14F-4D97-AF65-F5344CB8AC3E}">
        <p14:creationId xmlns:p14="http://schemas.microsoft.com/office/powerpoint/2010/main" val="261989145"/>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8C59B386-999D-4CB6-B907-9F3997C027C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358</TotalTime>
  <Words>3132</Words>
  <Application>Microsoft Office PowerPoint</Application>
  <PresentationFormat>Widescreen</PresentationFormat>
  <Paragraphs>325</Paragraphs>
  <Slides>43</Slides>
  <Notes>14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43</vt:i4>
      </vt:variant>
    </vt:vector>
  </HeadingPairs>
  <TitlesOfParts>
    <vt:vector size="51" baseType="lpstr">
      <vt:lpstr>Arial</vt:lpstr>
      <vt:lpstr>Arial Bold</vt:lpstr>
      <vt:lpstr>Calibri</vt:lpstr>
      <vt:lpstr>Trebuchet MS</vt:lpstr>
      <vt:lpstr>Wingdings</vt:lpstr>
      <vt:lpstr>Wingdings 2</vt:lpstr>
      <vt:lpstr>Wingdings 3</vt:lpstr>
      <vt:lpstr>Facet</vt:lpstr>
      <vt:lpstr>OR Conduct Session</vt:lpstr>
      <vt:lpstr>Did you Know?</vt:lpstr>
      <vt:lpstr>Four Moments of Hand Hygiene</vt:lpstr>
      <vt:lpstr>PowerPoint Presentation</vt:lpstr>
      <vt:lpstr>Aseptic Technique</vt:lpstr>
      <vt:lpstr>Routine Practices </vt:lpstr>
      <vt:lpstr>Routine Practices Why use them?</vt:lpstr>
      <vt:lpstr>Routine Practices Why use them?</vt:lpstr>
      <vt:lpstr>Patient Risk Factors </vt:lpstr>
      <vt:lpstr>Wound Classification</vt:lpstr>
      <vt:lpstr>How to Prevent SSI’s</vt:lpstr>
      <vt:lpstr>Prevention of SSI’s</vt:lpstr>
      <vt:lpstr>Personal Protective Equipment (PPE)</vt:lpstr>
      <vt:lpstr>PowerPoint Presentation</vt:lpstr>
      <vt:lpstr>Perioperative Environment Know Your Zone! </vt:lpstr>
      <vt:lpstr>Perioperative Environment Know Your Zone! </vt:lpstr>
      <vt:lpstr>Perioperative Environment Know Your Zone! </vt:lpstr>
      <vt:lpstr>Back to Basics 3 Original Rules</vt:lpstr>
      <vt:lpstr>Dress Code: OR Scrubs and Identification </vt:lpstr>
      <vt:lpstr>Dress Code: Head Covering</vt:lpstr>
      <vt:lpstr>Dress Code: Masks and Eye Protection</vt:lpstr>
      <vt:lpstr>Dress Code: Surgical Footwear</vt:lpstr>
      <vt:lpstr>Dress Code: Nail Care and Jewelry</vt:lpstr>
      <vt:lpstr>Dress Code: Personal Items</vt:lpstr>
      <vt:lpstr>Surgical Attire: Laundering</vt:lpstr>
      <vt:lpstr>OR Theaters What you need to know</vt:lpstr>
      <vt:lpstr>Sterile Technique</vt:lpstr>
      <vt:lpstr>Surgical Hand Scrub Why and how we do it…</vt:lpstr>
      <vt:lpstr>Surgical Hand Scrub</vt:lpstr>
      <vt:lpstr>Wet/Water Hand Scrub Counted Hand Scrub</vt:lpstr>
      <vt:lpstr>Dry/Waterless Hand Scrub</vt:lpstr>
      <vt:lpstr>Sterile Gowning </vt:lpstr>
      <vt:lpstr>Sterile Gowning</vt:lpstr>
      <vt:lpstr>Sterile Gowning</vt:lpstr>
      <vt:lpstr>Sterile Gowning</vt:lpstr>
      <vt:lpstr>Sterile Gloving</vt:lpstr>
      <vt:lpstr>Sterile Gloving</vt:lpstr>
      <vt:lpstr>Moving Within or Around a Sterile Field</vt:lpstr>
      <vt:lpstr>Moving Within or Around a Sterile Field General Rules</vt:lpstr>
      <vt:lpstr>Principles of Draping</vt:lpstr>
      <vt:lpstr>Principles of Draping</vt:lpstr>
      <vt:lpstr>Breaks in Sterile Technique</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 Conduct Session</dc:title>
  <dc:creator>Candace Ashton</dc:creator>
  <cp:lastModifiedBy>Candace Ashton</cp:lastModifiedBy>
  <cp:revision>62</cp:revision>
  <dcterms:created xsi:type="dcterms:W3CDTF">2023-06-12T17:00:51Z</dcterms:created>
  <dcterms:modified xsi:type="dcterms:W3CDTF">2024-08-19T12:19:47Z</dcterms:modified>
</cp:coreProperties>
</file>