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7"/>
  </p:notesMasterIdLst>
  <p:sldIdLst>
    <p:sldId id="257" r:id="rId2"/>
    <p:sldId id="259" r:id="rId3"/>
    <p:sldId id="260" r:id="rId4"/>
    <p:sldId id="261" r:id="rId5"/>
    <p:sldId id="262" r:id="rId6"/>
    <p:sldId id="263" r:id="rId7"/>
    <p:sldId id="264" r:id="rId8"/>
    <p:sldId id="265" r:id="rId9"/>
    <p:sldId id="266" r:id="rId10"/>
    <p:sldId id="268" r:id="rId11"/>
    <p:sldId id="270" r:id="rId12"/>
    <p:sldId id="271" r:id="rId13"/>
    <p:sldId id="272" r:id="rId14"/>
    <p:sldId id="273" r:id="rId15"/>
    <p:sldId id="275" r:id="rId16"/>
    <p:sldId id="276" r:id="rId17"/>
    <p:sldId id="278" r:id="rId18"/>
    <p:sldId id="279" r:id="rId19"/>
    <p:sldId id="280" r:id="rId20"/>
    <p:sldId id="281" r:id="rId21"/>
    <p:sldId id="282" r:id="rId22"/>
    <p:sldId id="283" r:id="rId23"/>
    <p:sldId id="284" r:id="rId24"/>
    <p:sldId id="285" r:id="rId25"/>
    <p:sldId id="287" r:id="rId2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jpI8qrkuC+ZFYd6wn1KUyCiM2f4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46"/>
    <p:restoredTop sz="93910"/>
  </p:normalViewPr>
  <p:slideViewPr>
    <p:cSldViewPr snapToGrid="0">
      <p:cViewPr varScale="1">
        <p:scale>
          <a:sx n="96" d="100"/>
          <a:sy n="96" d="100"/>
        </p:scale>
        <p:origin x="193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tr-TR"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82d4d3c32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74" name="Google Shape;74;g282d4d3c328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2cff9821fa_0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g22cff9821fa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tr-TR"/>
              <a:t>Slide 4 - Ali</a:t>
            </a:r>
            <a:endParaRPr/>
          </a:p>
        </p:txBody>
      </p:sp>
      <p:sp>
        <p:nvSpPr>
          <p:cNvPr id="161" name="Google Shape;161;g22cff9821fa_0_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tr-T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2cff9821fa_0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g22cff9821fa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77" name="Google Shape;177;g22cff9821fa_0_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tr-T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2c8ae3f768_0_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g22c8ae3f768_0_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304800" algn="l" rtl="0">
              <a:lnSpc>
                <a:spcPct val="100000"/>
              </a:lnSpc>
              <a:spcBef>
                <a:spcPts val="0"/>
              </a:spcBef>
              <a:spcAft>
                <a:spcPts val="0"/>
              </a:spcAft>
              <a:buClr>
                <a:schemeClr val="dk1"/>
              </a:buClr>
              <a:buSzPts val="1200"/>
              <a:buFont typeface="Calibri"/>
              <a:buChar char="●"/>
            </a:pPr>
            <a:r>
              <a:rPr lang="tr-TR"/>
              <a:t>SCOPE focuses on giving medical students clinical experience in another country. Students are given the opportunity to shadow and learn clinical skills in another medical center and different medical systems in a select specialty. </a:t>
            </a:r>
            <a:endParaRPr/>
          </a:p>
          <a:p>
            <a:pPr marL="457200" lvl="0" indent="-304800" algn="l" rtl="0">
              <a:lnSpc>
                <a:spcPct val="100000"/>
              </a:lnSpc>
              <a:spcBef>
                <a:spcPts val="0"/>
              </a:spcBef>
              <a:spcAft>
                <a:spcPts val="0"/>
              </a:spcAft>
              <a:buClr>
                <a:schemeClr val="dk1"/>
              </a:buClr>
              <a:buSzPts val="1200"/>
              <a:buFont typeface="Calibri"/>
              <a:buChar char="●"/>
            </a:pPr>
            <a:r>
              <a:rPr lang="tr-TR"/>
              <a:t>The specialties available vary depending on the host country, but provide students with valuable patient interaction and application of medical knowledge prior to clerkship.</a:t>
            </a:r>
            <a:endParaRPr/>
          </a:p>
          <a:p>
            <a:pPr marL="457200" lvl="0" indent="-304800" algn="l" rtl="0">
              <a:lnSpc>
                <a:spcPct val="100000"/>
              </a:lnSpc>
              <a:spcBef>
                <a:spcPts val="0"/>
              </a:spcBef>
              <a:spcAft>
                <a:spcPts val="0"/>
              </a:spcAft>
              <a:buClr>
                <a:schemeClr val="dk1"/>
              </a:buClr>
              <a:buSzPts val="1200"/>
              <a:buFont typeface="Calibri"/>
              <a:buChar char="●"/>
            </a:pPr>
            <a:r>
              <a:rPr lang="tr-TR"/>
              <a:t>This opportunity, like research exchanges, will be open to students for Summer 2024!</a:t>
            </a:r>
            <a:endParaRPr/>
          </a:p>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85" name="Google Shape;185;g22c8ae3f768_0_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tr-TR"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2d5249e29e_0_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g22d5249e29e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04800" algn="l" rtl="0">
              <a:lnSpc>
                <a:spcPct val="100000"/>
              </a:lnSpc>
              <a:spcBef>
                <a:spcPts val="0"/>
              </a:spcBef>
              <a:spcAft>
                <a:spcPts val="0"/>
              </a:spcAft>
              <a:buClr>
                <a:schemeClr val="dk1"/>
              </a:buClr>
              <a:buSzPts val="1200"/>
              <a:buFont typeface="Calibri"/>
              <a:buChar char="●"/>
            </a:pPr>
            <a:r>
              <a:rPr lang="tr-TR"/>
              <a:t>This year, we are striving to approach exchanges through an EDI lens. We want to make exchanges an accessible opportunity for medical students across Canada by creating an application process that reflects this value. </a:t>
            </a:r>
            <a:endParaRPr/>
          </a:p>
          <a:p>
            <a:pPr marL="457200" lvl="0" indent="-304800" algn="l" rtl="0">
              <a:lnSpc>
                <a:spcPct val="100000"/>
              </a:lnSpc>
              <a:spcBef>
                <a:spcPts val="0"/>
              </a:spcBef>
              <a:spcAft>
                <a:spcPts val="0"/>
              </a:spcAft>
              <a:buClr>
                <a:schemeClr val="dk1"/>
              </a:buClr>
              <a:buSzPts val="1200"/>
              <a:buFont typeface="Calibri"/>
              <a:buChar char="●"/>
            </a:pPr>
            <a:r>
              <a:rPr lang="tr-TR"/>
              <a:t>We are also carefully choosing which countries we partner with, being conscious that partnerships are reciprocal and that medical students, both incoming and outgoing, will walk away from the experience with valuable learnings. </a:t>
            </a:r>
            <a:endParaRPr/>
          </a:p>
          <a:p>
            <a:pPr marL="457200" lvl="0" indent="-304800" algn="l" rtl="0">
              <a:lnSpc>
                <a:spcPct val="100000"/>
              </a:lnSpc>
              <a:spcBef>
                <a:spcPts val="0"/>
              </a:spcBef>
              <a:spcAft>
                <a:spcPts val="0"/>
              </a:spcAft>
              <a:buClr>
                <a:schemeClr val="dk1"/>
              </a:buClr>
              <a:buSzPts val="1200"/>
              <a:buFont typeface="Calibri"/>
              <a:buChar char="●"/>
            </a:pPr>
            <a:r>
              <a:rPr lang="tr-TR"/>
              <a:t>Through initiatives such as pre-departure and upon-arrival training for exchange participants, we hope to incorporate aspects of EDI and cross-cultural understanding.</a:t>
            </a:r>
            <a:endParaRPr sz="1100">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195" name="Google Shape;195;g22d5249e29e_0_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tr-T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2d5249e29e_0_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g22d5249e29e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Clr>
                <a:schemeClr val="dk1"/>
              </a:buClr>
              <a:buSzPts val="1100"/>
              <a:buChar char="●"/>
            </a:pPr>
            <a:r>
              <a:rPr lang="tr-TR"/>
              <a:t>In the past, CFMS has partnered with countries across the world. With exchanges being offered again after a hiatus, many countries were eager to sign contracts with us, and we are pleased to offer a wide geographical range of countries for Canadian students to do exchanges this Summer.</a:t>
            </a:r>
            <a:endParaRPr/>
          </a:p>
          <a:p>
            <a:pPr marL="457200" lvl="0" indent="-304800" algn="l" rtl="0">
              <a:lnSpc>
                <a:spcPct val="100000"/>
              </a:lnSpc>
              <a:spcBef>
                <a:spcPts val="0"/>
              </a:spcBef>
              <a:spcAft>
                <a:spcPts val="0"/>
              </a:spcAft>
              <a:buClr>
                <a:schemeClr val="dk1"/>
              </a:buClr>
              <a:buSzPts val="1200"/>
              <a:buFont typeface="Calibri"/>
              <a:buChar char="●"/>
            </a:pPr>
            <a:r>
              <a:rPr lang="tr-TR"/>
              <a:t>These are the countries that we have partnered with for SCOPE exchanges this Summer, with the exception of Ukraine which are reserved for incoming students to Canada.. Spots vary depending on the country.</a:t>
            </a:r>
            <a:endParaRPr/>
          </a:p>
        </p:txBody>
      </p:sp>
      <p:sp>
        <p:nvSpPr>
          <p:cNvPr id="203" name="Google Shape;203;g22d5249e29e_0_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tr-T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2d3b3022b4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g22d3b3022b4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04800" algn="l" rtl="0">
              <a:lnSpc>
                <a:spcPct val="100000"/>
              </a:lnSpc>
              <a:spcBef>
                <a:spcPts val="0"/>
              </a:spcBef>
              <a:spcAft>
                <a:spcPts val="0"/>
              </a:spcAft>
              <a:buClr>
                <a:schemeClr val="dk1"/>
              </a:buClr>
              <a:buSzPts val="1200"/>
              <a:buFont typeface="Calibri"/>
              <a:buChar char="-"/>
            </a:pPr>
            <a:r>
              <a:rPr lang="tr-TR" b="1"/>
              <a:t>Mention eligibility: </a:t>
            </a:r>
            <a:r>
              <a:rPr lang="tr-TR"/>
              <a:t>As summer breaks are typically only given to year 1 and 2 students, exchange participants from Canada have traditionally been pre-clerkship students. However, if schools’ elective office allows, clerkship students may go on exchange as an international elective. Please be aware that these exchanges do not have official academic recognition for credit with any Canadian medical school.</a:t>
            </a:r>
            <a:endParaRPr/>
          </a:p>
          <a:p>
            <a:pPr marL="457200" lvl="0" indent="-304800" algn="l" rtl="0">
              <a:lnSpc>
                <a:spcPct val="100000"/>
              </a:lnSpc>
              <a:spcBef>
                <a:spcPts val="0"/>
              </a:spcBef>
              <a:spcAft>
                <a:spcPts val="0"/>
              </a:spcAft>
              <a:buClr>
                <a:schemeClr val="dk1"/>
              </a:buClr>
              <a:buSzPts val="1200"/>
              <a:buFont typeface="Calibri"/>
              <a:buChar char="-"/>
            </a:pPr>
            <a:r>
              <a:rPr lang="tr-TR" b="1"/>
              <a:t>Mention applications</a:t>
            </a:r>
            <a:r>
              <a:rPr lang="tr-TR"/>
              <a:t> open Sept 25th and close Oct 23</a:t>
            </a:r>
            <a:endParaRPr/>
          </a:p>
          <a:p>
            <a:pPr marL="457200" lvl="0" indent="-304800" algn="l" rtl="0">
              <a:lnSpc>
                <a:spcPct val="100000"/>
              </a:lnSpc>
              <a:spcBef>
                <a:spcPts val="0"/>
              </a:spcBef>
              <a:spcAft>
                <a:spcPts val="0"/>
              </a:spcAft>
              <a:buClr>
                <a:schemeClr val="dk1"/>
              </a:buClr>
              <a:buSzPts val="1200"/>
              <a:buFont typeface="Calibri"/>
              <a:buChar char="-"/>
            </a:pPr>
            <a:r>
              <a:rPr lang="tr-TR"/>
              <a:t>Clinical exchanges are offered to Canadian medical students during the Summer (May to August), with there being bilateral and unilateral options (explain what each is)</a:t>
            </a:r>
            <a:endParaRPr/>
          </a:p>
          <a:p>
            <a:pPr marL="457200" lvl="0" indent="-304800" algn="l" rtl="0">
              <a:lnSpc>
                <a:spcPct val="100000"/>
              </a:lnSpc>
              <a:spcBef>
                <a:spcPts val="0"/>
              </a:spcBef>
              <a:spcAft>
                <a:spcPts val="0"/>
              </a:spcAft>
              <a:buClr>
                <a:schemeClr val="dk1"/>
              </a:buClr>
              <a:buSzPts val="1200"/>
              <a:buFont typeface="Calibri"/>
              <a:buChar char="-"/>
            </a:pPr>
            <a:r>
              <a:rPr lang="tr-TR"/>
              <a:t>If you are selected for a clinical exchange, the local exchange officers at the host country/city will help you find housing and transportation.</a:t>
            </a:r>
            <a:endParaRPr/>
          </a:p>
          <a:p>
            <a:pPr marL="457200" lvl="0" indent="-304800" algn="l" rtl="0">
              <a:lnSpc>
                <a:spcPct val="100000"/>
              </a:lnSpc>
              <a:spcBef>
                <a:spcPts val="0"/>
              </a:spcBef>
              <a:spcAft>
                <a:spcPts val="0"/>
              </a:spcAft>
              <a:buClr>
                <a:schemeClr val="dk1"/>
              </a:buClr>
              <a:buSzPts val="1200"/>
              <a:buFont typeface="Calibri"/>
              <a:buChar char="-"/>
            </a:pPr>
            <a:r>
              <a:rPr lang="tr-TR"/>
              <a:t>Mention how the exchange works with selecting departments and what students do during the exchanges (hospital/clinic + social activities)</a:t>
            </a:r>
            <a:endParaRPr sz="2000"/>
          </a:p>
        </p:txBody>
      </p:sp>
      <p:sp>
        <p:nvSpPr>
          <p:cNvPr id="219" name="Google Shape;219;g22d3b3022b4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tr-T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471fcea777_1_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g2471fcea777_1_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27" name="Google Shape;227;g2471fcea777_1_5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tr-T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22d5249e29e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g22d5249e29e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46" name="Google Shape;246;g22d5249e29e_0_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tr-T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243f488e990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g243f488e990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54" name="Google Shape;254;g243f488e990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tr-TR"/>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43f488e990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g243f488e990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61" name="Google Shape;261;g243f488e990_0_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tr-T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tr-TR" sz="1200" b="0" i="0" u="none" strike="noStrike" cap="none">
                <a:solidFill>
                  <a:schemeClr val="dk1"/>
                </a:solidFill>
                <a:latin typeface="Calibri"/>
                <a:ea typeface="Calibri"/>
                <a:cs typeface="Calibri"/>
                <a:sym typeface="Calibri"/>
              </a:rPr>
              <a:t>IFMSA is </a:t>
            </a:r>
            <a:r>
              <a:rPr lang="tr-TR" sz="1200" b="0" i="0" u="none" strike="noStrike" cap="none">
                <a:solidFill>
                  <a:srgbClr val="404040"/>
                </a:solidFill>
                <a:latin typeface="Arial"/>
                <a:ea typeface="Arial"/>
                <a:cs typeface="Arial"/>
                <a:sym typeface="Arial"/>
              </a:rPr>
              <a:t>one of the largest &amp; oldest </a:t>
            </a:r>
            <a:r>
              <a:rPr lang="tr-TR" sz="1200" b="1" i="0" u="none" strike="noStrike" cap="none">
                <a:solidFill>
                  <a:srgbClr val="372851"/>
                </a:solidFill>
                <a:latin typeface="Arial"/>
                <a:ea typeface="Arial"/>
                <a:cs typeface="Arial"/>
                <a:sym typeface="Arial"/>
              </a:rPr>
              <a:t>students-run organization </a:t>
            </a:r>
            <a:r>
              <a:rPr lang="tr-TR" sz="1200" b="0" i="0" u="none" strike="noStrike" cap="none">
                <a:solidFill>
                  <a:srgbClr val="404040"/>
                </a:solidFill>
                <a:latin typeface="Arial"/>
                <a:ea typeface="Arial"/>
                <a:cs typeface="Arial"/>
                <a:sym typeface="Arial"/>
              </a:rPr>
              <a:t>in the world</a:t>
            </a:r>
            <a:endParaRPr/>
          </a:p>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89" name="Google Shape;89;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tr-TR"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2471fcea777_1_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g2471fcea777_1_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70" name="Google Shape;270;g2471fcea777_1_6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tr-TR"/>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243f488e990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g243f488e990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77" name="Google Shape;277;g243f488e990_0_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tr-TR"/>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2471fcea777_1_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g2471fcea777_1_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85" name="Google Shape;285;g2471fcea777_1_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tr-TR"/>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243f488e990_0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g243f488e990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93" name="Google Shape;293;g243f488e990_0_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tr-TR"/>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2471fcea777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g2471fcea777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01" name="Google Shape;301;g2471fcea777_1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tr-TR"/>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243f488e990_0_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g243f488e990_0_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16" name="Google Shape;316;g243f488e990_0_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tr-TR"/>
              <a:t>25</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tr-TR" sz="1200" b="0" i="0" u="none" strike="noStrike" cap="none">
                <a:solidFill>
                  <a:schemeClr val="dk1"/>
                </a:solidFill>
                <a:latin typeface="Calibri"/>
                <a:ea typeface="Calibri"/>
                <a:cs typeface="Calibri"/>
                <a:sym typeface="Calibri"/>
              </a:rPr>
              <a:t>IFMSA Vision Statement</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97" name="Google Shape;97;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tr-TR"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471fcea777_1_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g2471fcea777_1_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05" name="Google Shape;105;g2471fcea777_1_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tr-T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43f488e990_0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g243f488e990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13" name="Google Shape;113;g243f488e990_0_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tr-T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2cff9821fa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g22cff9821fa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tr-TR"/>
              <a:t>Slide 1 - Yvette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100"/>
              <a:buFont typeface="Arial"/>
              <a:buNone/>
            </a:pPr>
            <a:r>
              <a:rPr lang="tr-TR" sz="2000"/>
              <a:t>SCORE’s objective of giving students an opportunity of improving their research skills in other learning settings. Presently, SCORE involves more than 65 active NMOs, offering over 3000 research projects to provide over 2400 medical students worldwide the opportunity to participate in IFMSA research exchange program and learn the basic principles of medical research such as literature studies, collecting data, scientific writing, lab work, statistics and ethical aspects related to the medicine. It is important to mention that all exchanges are initiated and coordinated entirely by medical student volunteers.</a:t>
            </a:r>
            <a:endParaRPr sz="2000"/>
          </a:p>
          <a:p>
            <a:pPr marL="0" lvl="0" indent="0" algn="l" rtl="0">
              <a:lnSpc>
                <a:spcPct val="100000"/>
              </a:lnSpc>
              <a:spcBef>
                <a:spcPts val="0"/>
              </a:spcBef>
              <a:spcAft>
                <a:spcPts val="0"/>
              </a:spcAft>
              <a:buSzPts val="1400"/>
              <a:buNone/>
            </a:pPr>
            <a:endParaRPr/>
          </a:p>
        </p:txBody>
      </p:sp>
      <p:sp>
        <p:nvSpPr>
          <p:cNvPr id="120" name="Google Shape;120;g22cff9821fa_0_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tr-T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2cff9821fa_0_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g22cff9821fa_0_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29" name="Google Shape;129;g22cff9821fa_0_5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tr-T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2cff9821fa_0_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g22cff9821fa_0_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37" name="Google Shape;137;g22cff9821fa_0_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tr-T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2cff9821fa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g22cff9821f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tr-TR"/>
              <a:t>Slide 2 - Ali</a:t>
            </a:r>
            <a:endParaRPr/>
          </a:p>
        </p:txBody>
      </p:sp>
      <p:sp>
        <p:nvSpPr>
          <p:cNvPr id="145" name="Google Shape;145;g22cff9821fa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tr-T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17"/>
          <p:cNvSpPr txBox="1">
            <a:spLocks noGrp="1"/>
          </p:cNvSpPr>
          <p:nvPr>
            <p:ph type="ctrTitle"/>
          </p:nvPr>
        </p:nvSpPr>
        <p:spPr>
          <a:xfrm>
            <a:off x="685800" y="2130425"/>
            <a:ext cx="7772400" cy="14700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4400" b="0" i="0" u="none" strike="noStrike" cap="none">
                <a:solidFill>
                  <a:schemeClr val="lt1"/>
                </a:solidFill>
                <a:latin typeface="Arial"/>
                <a:ea typeface="Arial"/>
                <a:cs typeface="Arial"/>
                <a:sym typeface="Arial"/>
              </a:defRPr>
            </a:lvl1pPr>
            <a:lvl2pPr marR="0" lvl="1" algn="ctr">
              <a:lnSpc>
                <a:spcPct val="10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a:lnSpc>
                <a:spcPct val="10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a:lnSpc>
                <a:spcPct val="10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a:lnSpc>
                <a:spcPct val="10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a:lnSpc>
                <a:spcPct val="10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a:lnSpc>
                <a:spcPct val="10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a:lnSpc>
                <a:spcPct val="10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a:lnSpc>
                <a:spcPct val="10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7" name="Google Shape;17;p17"/>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640"/>
              </a:spcBef>
              <a:spcAft>
                <a:spcPts val="0"/>
              </a:spcAft>
              <a:buClr>
                <a:srgbClr val="FFFFFF"/>
              </a:buClr>
              <a:buSzPts val="3200"/>
              <a:buFont typeface="Arial"/>
              <a:buNone/>
              <a:defRPr sz="3200" b="0" i="0" u="none" strike="noStrike" cap="none">
                <a:solidFill>
                  <a:srgbClr val="FFFFFF"/>
                </a:solidFill>
                <a:latin typeface="Arial"/>
                <a:ea typeface="Arial"/>
                <a:cs typeface="Arial"/>
                <a:sym typeface="Arial"/>
              </a:defRPr>
            </a:lvl1pPr>
            <a:lvl2pPr marR="0" lvl="1" algn="ctr">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Google Shape;18;p17"/>
          <p:cNvSpPr txBox="1">
            <a:spLocks noGrp="1"/>
          </p:cNvSpPr>
          <p:nvPr>
            <p:ph type="dt" idx="10"/>
          </p:nvPr>
        </p:nvSpPr>
        <p:spPr>
          <a:xfrm>
            <a:off x="457200" y="6483350"/>
            <a:ext cx="213360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b="0" i="0" u="none" strike="noStrike" cap="none">
                <a:solidFill>
                  <a:srgbClr val="1E1954"/>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17"/>
          <p:cNvSpPr txBox="1">
            <a:spLocks noGrp="1"/>
          </p:cNvSpPr>
          <p:nvPr>
            <p:ph type="ftr" idx="11"/>
          </p:nvPr>
        </p:nvSpPr>
        <p:spPr>
          <a:xfrm>
            <a:off x="3124200" y="6483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200" b="0" i="0" u="none" strike="noStrike" cap="none">
                <a:solidFill>
                  <a:srgbClr val="1E1954"/>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17"/>
          <p:cNvSpPr txBox="1">
            <a:spLocks noGrp="1"/>
          </p:cNvSpPr>
          <p:nvPr>
            <p:ph type="sldNum" idx="12"/>
          </p:nvPr>
        </p:nvSpPr>
        <p:spPr>
          <a:xfrm>
            <a:off x="6553200" y="6483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E1954"/>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E1954"/>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E1954"/>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E1954"/>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E1954"/>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E1954"/>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E1954"/>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E1954"/>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E1954"/>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BJECT" type="obj">
  <p:cSld name="OBJECT">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2" name="Google Shape;22;p18"/>
          <p:cNvSpPr txBox="1">
            <a:spLocks noGrp="1"/>
          </p:cNvSpPr>
          <p:nvPr>
            <p:ph type="title"/>
          </p:nvPr>
        </p:nvSpPr>
        <p:spPr>
          <a:xfrm>
            <a:off x="104425" y="20640"/>
            <a:ext cx="8229600" cy="1143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3400" b="0" i="0" u="none" strike="noStrike" cap="none">
                <a:solidFill>
                  <a:srgbClr val="1E1954"/>
                </a:solidFill>
                <a:latin typeface="Arial"/>
                <a:ea typeface="Arial"/>
                <a:cs typeface="Arial"/>
                <a:sym typeface="Arial"/>
              </a:defRPr>
            </a:lvl1pPr>
            <a:lvl2pPr marR="0" lvl="1" algn="ctr">
              <a:lnSpc>
                <a:spcPct val="10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a:lnSpc>
                <a:spcPct val="10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a:lnSpc>
                <a:spcPct val="10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a:lnSpc>
                <a:spcPct val="10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a:lnSpc>
                <a:spcPct val="10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a:lnSpc>
                <a:spcPct val="10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a:lnSpc>
                <a:spcPct val="10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a:lnSpc>
                <a:spcPct val="10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3" name="Google Shape;23;p18"/>
          <p:cNvSpPr txBox="1">
            <a:spLocks noGrp="1"/>
          </p:cNvSpPr>
          <p:nvPr>
            <p:ph type="body" idx="1"/>
          </p:nvPr>
        </p:nvSpPr>
        <p:spPr>
          <a:xfrm>
            <a:off x="104425" y="1346202"/>
            <a:ext cx="8229600" cy="4525963"/>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rgbClr val="1E1954"/>
              </a:buClr>
              <a:buSzPts val="3200"/>
              <a:buFont typeface="Arial"/>
              <a:buChar char="•"/>
              <a:defRPr sz="3200" b="0" i="0" u="none" strike="noStrike" cap="none">
                <a:solidFill>
                  <a:srgbClr val="1E1954"/>
                </a:solidFill>
                <a:latin typeface="Arial"/>
                <a:ea typeface="Arial"/>
                <a:cs typeface="Arial"/>
                <a:sym typeface="Arial"/>
              </a:defRPr>
            </a:lvl1pPr>
            <a:lvl2pPr marL="914400" marR="0" lvl="1" indent="-406400" algn="l">
              <a:lnSpc>
                <a:spcPct val="100000"/>
              </a:lnSpc>
              <a:spcBef>
                <a:spcPts val="560"/>
              </a:spcBef>
              <a:spcAft>
                <a:spcPts val="0"/>
              </a:spcAft>
              <a:buClr>
                <a:srgbClr val="1E1954"/>
              </a:buClr>
              <a:buSzPts val="2800"/>
              <a:buFont typeface="Arial"/>
              <a:buChar char="–"/>
              <a:defRPr sz="2800" b="0" i="0" u="none" strike="noStrike" cap="none">
                <a:solidFill>
                  <a:srgbClr val="1E1954"/>
                </a:solidFill>
                <a:latin typeface="Arial"/>
                <a:ea typeface="Arial"/>
                <a:cs typeface="Arial"/>
                <a:sym typeface="Arial"/>
              </a:defRPr>
            </a:lvl2pPr>
            <a:lvl3pPr marL="1371600" marR="0" lvl="2" indent="-381000" algn="l">
              <a:lnSpc>
                <a:spcPct val="100000"/>
              </a:lnSpc>
              <a:spcBef>
                <a:spcPts val="480"/>
              </a:spcBef>
              <a:spcAft>
                <a:spcPts val="0"/>
              </a:spcAft>
              <a:buClr>
                <a:srgbClr val="1E1954"/>
              </a:buClr>
              <a:buSzPts val="2400"/>
              <a:buFont typeface="Arial"/>
              <a:buChar char="•"/>
              <a:defRPr sz="2400" b="0" i="0" u="none" strike="noStrike" cap="none">
                <a:solidFill>
                  <a:srgbClr val="1E1954"/>
                </a:solidFill>
                <a:latin typeface="Arial"/>
                <a:ea typeface="Arial"/>
                <a:cs typeface="Arial"/>
                <a:sym typeface="Arial"/>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a:lnSpc>
                <a:spcPct val="100000"/>
              </a:lnSpc>
              <a:spcBef>
                <a:spcPts val="400"/>
              </a:spcBef>
              <a:spcAft>
                <a:spcPts val="0"/>
              </a:spcAft>
              <a:buClr>
                <a:srgbClr val="1E1954"/>
              </a:buClr>
              <a:buSzPts val="2000"/>
              <a:buFont typeface="Arial"/>
              <a:buChar char="»"/>
              <a:defRPr sz="2000" b="0" i="0" u="none" strike="noStrike" cap="none">
                <a:solidFill>
                  <a:srgbClr val="1E1954"/>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Google Shape;24;p1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b="0" i="0" u="none" strike="noStrike" cap="none">
                <a:solidFill>
                  <a:srgbClr val="1E1954"/>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1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200" b="0" i="0" u="none" strike="noStrike" cap="none">
                <a:solidFill>
                  <a:srgbClr val="1E1954"/>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E1954"/>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E1954"/>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E1954"/>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E1954"/>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E1954"/>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E1954"/>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E1954"/>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E1954"/>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E1954"/>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_OBJECTS" type="twoObj">
  <p:cSld name="TWO_OBJECTS">
    <p:bg>
      <p:bgPr>
        <a:blipFill>
          <a:blip r:embed="rId2">
            <a:alphaModFix/>
          </a:blip>
          <a:stretch>
            <a:fillRect/>
          </a:stretch>
        </a:blipFill>
        <a:effectLst/>
      </p:bgPr>
    </p:bg>
    <p:spTree>
      <p:nvGrpSpPr>
        <p:cNvPr id="1" name="Shape 33"/>
        <p:cNvGrpSpPr/>
        <p:nvPr/>
      </p:nvGrpSpPr>
      <p:grpSpPr>
        <a:xfrm>
          <a:off x="0" y="0"/>
          <a:ext cx="0" cy="0"/>
          <a:chOff x="0" y="0"/>
          <a:chExt cx="0" cy="0"/>
        </a:xfrm>
      </p:grpSpPr>
      <p:sp>
        <p:nvSpPr>
          <p:cNvPr id="34" name="Google Shape;34;p20"/>
          <p:cNvSpPr txBox="1">
            <a:spLocks noGrp="1"/>
          </p:cNvSpPr>
          <p:nvPr>
            <p:ph type="title"/>
          </p:nvPr>
        </p:nvSpPr>
        <p:spPr>
          <a:xfrm>
            <a:off x="118536" y="20640"/>
            <a:ext cx="8229600" cy="1143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3400" b="0" i="0" u="none" strike="noStrike" cap="none">
                <a:solidFill>
                  <a:srgbClr val="1E1954"/>
                </a:solidFill>
                <a:latin typeface="Arial"/>
                <a:ea typeface="Arial"/>
                <a:cs typeface="Arial"/>
                <a:sym typeface="Arial"/>
              </a:defRPr>
            </a:lvl1pPr>
            <a:lvl2pPr marR="0" lvl="1" algn="ctr">
              <a:lnSpc>
                <a:spcPct val="10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a:lnSpc>
                <a:spcPct val="10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a:lnSpc>
                <a:spcPct val="10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a:lnSpc>
                <a:spcPct val="10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a:lnSpc>
                <a:spcPct val="10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a:lnSpc>
                <a:spcPct val="10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a:lnSpc>
                <a:spcPct val="10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a:lnSpc>
                <a:spcPct val="10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35" name="Google Shape;35;p20"/>
          <p:cNvSpPr txBox="1">
            <a:spLocks noGrp="1"/>
          </p:cNvSpPr>
          <p:nvPr>
            <p:ph type="body" idx="1"/>
          </p:nvPr>
        </p:nvSpPr>
        <p:spPr>
          <a:xfrm>
            <a:off x="118536" y="1346202"/>
            <a:ext cx="4270020" cy="4525963"/>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20"/>
          <p:cNvSpPr txBox="1">
            <a:spLocks noGrp="1"/>
          </p:cNvSpPr>
          <p:nvPr>
            <p:ph type="body" idx="2"/>
          </p:nvPr>
        </p:nvSpPr>
        <p:spPr>
          <a:xfrm>
            <a:off x="4533900" y="1351846"/>
            <a:ext cx="4257322" cy="4525963"/>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p20"/>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b="0" i="0" u="none" strike="noStrike" cap="none">
                <a:solidFill>
                  <a:srgbClr val="1E1954"/>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2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200" b="0" i="0" u="none" strike="noStrike" cap="none">
                <a:solidFill>
                  <a:srgbClr val="1E1954"/>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E1954"/>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E1954"/>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E1954"/>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E1954"/>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E1954"/>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E1954"/>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E1954"/>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E1954"/>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E1954"/>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_OBJECTS_WITH_TEXT" type="twoTxTwoObj">
  <p:cSld name="TWO_OBJECTS_WITH_TEXT">
    <p:bg>
      <p:bgPr>
        <a:blipFill>
          <a:blip r:embed="rId2">
            <a:alphaModFix/>
          </a:blip>
          <a:stretch>
            <a:fillRect/>
          </a:stretch>
        </a:blipFill>
        <a:effectLst/>
      </p:bgPr>
    </p:bg>
    <p:spTree>
      <p:nvGrpSpPr>
        <p:cNvPr id="1" name="Shape 40"/>
        <p:cNvGrpSpPr/>
        <p:nvPr/>
      </p:nvGrpSpPr>
      <p:grpSpPr>
        <a:xfrm>
          <a:off x="0" y="0"/>
          <a:ext cx="0" cy="0"/>
          <a:chOff x="0" y="0"/>
          <a:chExt cx="0" cy="0"/>
        </a:xfrm>
      </p:grpSpPr>
      <p:sp>
        <p:nvSpPr>
          <p:cNvPr id="41" name="Google Shape;41;p21"/>
          <p:cNvSpPr txBox="1">
            <a:spLocks noGrp="1"/>
          </p:cNvSpPr>
          <p:nvPr>
            <p:ph type="title"/>
          </p:nvPr>
        </p:nvSpPr>
        <p:spPr>
          <a:xfrm>
            <a:off x="118534" y="6527"/>
            <a:ext cx="8229600" cy="1143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3400" b="0" i="0" u="none" strike="noStrike" cap="none">
                <a:solidFill>
                  <a:srgbClr val="1E1954"/>
                </a:solidFill>
                <a:latin typeface="Arial"/>
                <a:ea typeface="Arial"/>
                <a:cs typeface="Arial"/>
                <a:sym typeface="Arial"/>
              </a:defRPr>
            </a:lvl1pPr>
            <a:lvl2pPr marR="0" lvl="1" algn="ctr">
              <a:lnSpc>
                <a:spcPct val="10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a:lnSpc>
                <a:spcPct val="10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a:lnSpc>
                <a:spcPct val="10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a:lnSpc>
                <a:spcPct val="10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a:lnSpc>
                <a:spcPct val="10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a:lnSpc>
                <a:spcPct val="10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a:lnSpc>
                <a:spcPct val="10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a:lnSpc>
                <a:spcPct val="10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42" name="Google Shape;42;p21"/>
          <p:cNvSpPr txBox="1">
            <a:spLocks noGrp="1"/>
          </p:cNvSpPr>
          <p:nvPr>
            <p:ph type="body" idx="1"/>
          </p:nvPr>
        </p:nvSpPr>
        <p:spPr>
          <a:xfrm>
            <a:off x="118534" y="1267002"/>
            <a:ext cx="4040188" cy="639762"/>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a:lnSpc>
                <a:spcPct val="100000"/>
              </a:lnSpc>
              <a:spcBef>
                <a:spcPts val="400"/>
              </a:spcBef>
              <a:spcAft>
                <a:spcPts val="0"/>
              </a:spcAft>
              <a:buClr>
                <a:schemeClr val="dk1"/>
              </a:buClr>
              <a:buSzPts val="2800"/>
              <a:buFont typeface="Arial"/>
              <a:buNone/>
              <a:defRPr sz="2000" b="1" i="0" u="none" strike="noStrike" cap="none">
                <a:solidFill>
                  <a:schemeClr val="dk1"/>
                </a:solidFill>
                <a:latin typeface="Calibri"/>
                <a:ea typeface="Calibri"/>
                <a:cs typeface="Calibri"/>
                <a:sym typeface="Calibri"/>
              </a:defRPr>
            </a:lvl2pPr>
            <a:lvl3pPr marL="1371600" marR="0" lvl="2" indent="-228600" algn="l">
              <a:lnSpc>
                <a:spcPct val="100000"/>
              </a:lnSpc>
              <a:spcBef>
                <a:spcPts val="36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3pPr>
            <a:lvl4pPr marL="1828800" marR="0" lvl="3"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4pPr>
            <a:lvl5pPr marL="2286000" marR="0" lvl="4"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5pPr>
            <a:lvl6pPr marL="2743200" marR="0" lvl="5"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Google Shape;43;p21"/>
          <p:cNvSpPr txBox="1">
            <a:spLocks noGrp="1"/>
          </p:cNvSpPr>
          <p:nvPr>
            <p:ph type="body" idx="2"/>
          </p:nvPr>
        </p:nvSpPr>
        <p:spPr>
          <a:xfrm>
            <a:off x="118534" y="1906764"/>
            <a:ext cx="4040188" cy="3951288"/>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4" name="Google Shape;44;p21"/>
          <p:cNvSpPr txBox="1">
            <a:spLocks noGrp="1"/>
          </p:cNvSpPr>
          <p:nvPr>
            <p:ph type="body" idx="3"/>
          </p:nvPr>
        </p:nvSpPr>
        <p:spPr>
          <a:xfrm>
            <a:off x="4306359" y="1267002"/>
            <a:ext cx="4041775" cy="639762"/>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a:lnSpc>
                <a:spcPct val="100000"/>
              </a:lnSpc>
              <a:spcBef>
                <a:spcPts val="400"/>
              </a:spcBef>
              <a:spcAft>
                <a:spcPts val="0"/>
              </a:spcAft>
              <a:buClr>
                <a:schemeClr val="dk1"/>
              </a:buClr>
              <a:buSzPts val="2800"/>
              <a:buFont typeface="Arial"/>
              <a:buNone/>
              <a:defRPr sz="2000" b="1" i="0" u="none" strike="noStrike" cap="none">
                <a:solidFill>
                  <a:schemeClr val="dk1"/>
                </a:solidFill>
                <a:latin typeface="Calibri"/>
                <a:ea typeface="Calibri"/>
                <a:cs typeface="Calibri"/>
                <a:sym typeface="Calibri"/>
              </a:defRPr>
            </a:lvl2pPr>
            <a:lvl3pPr marL="1371600" marR="0" lvl="2" indent="-228600" algn="l">
              <a:lnSpc>
                <a:spcPct val="100000"/>
              </a:lnSpc>
              <a:spcBef>
                <a:spcPts val="36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3pPr>
            <a:lvl4pPr marL="1828800" marR="0" lvl="3"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4pPr>
            <a:lvl5pPr marL="2286000" marR="0" lvl="4"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5pPr>
            <a:lvl6pPr marL="2743200" marR="0" lvl="5"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Google Shape;45;p21"/>
          <p:cNvSpPr txBox="1">
            <a:spLocks noGrp="1"/>
          </p:cNvSpPr>
          <p:nvPr>
            <p:ph type="body" idx="4"/>
          </p:nvPr>
        </p:nvSpPr>
        <p:spPr>
          <a:xfrm>
            <a:off x="4306359" y="1906764"/>
            <a:ext cx="4041775" cy="3951288"/>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6" name="Google Shape;46;p2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b="0" i="0" u="none" strike="noStrike" cap="none">
                <a:solidFill>
                  <a:srgbClr val="1E1954"/>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Google Shape;47;p2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200" b="0" i="0" u="none" strike="noStrike" cap="none">
                <a:solidFill>
                  <a:srgbClr val="1E1954"/>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E1954"/>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E1954"/>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E1954"/>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E1954"/>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E1954"/>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E1954"/>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E1954"/>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E1954"/>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E1954"/>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_ONLY" type="titleOnly">
  <p:cSld name="TITLE_ONLY">
    <p:bg>
      <p:bgPr>
        <a:blipFill>
          <a:blip r:embed="rId2">
            <a:alphaModFix/>
          </a:blip>
          <a:stretch>
            <a:fillRect/>
          </a:stretch>
        </a:blipFill>
        <a:effectLst/>
      </p:bgPr>
    </p:bg>
    <p:spTree>
      <p:nvGrpSpPr>
        <p:cNvPr id="1" name="Shape 49"/>
        <p:cNvGrpSpPr/>
        <p:nvPr/>
      </p:nvGrpSpPr>
      <p:grpSpPr>
        <a:xfrm>
          <a:off x="0" y="0"/>
          <a:ext cx="0" cy="0"/>
          <a:chOff x="0" y="0"/>
          <a:chExt cx="0" cy="0"/>
        </a:xfrm>
      </p:grpSpPr>
      <p:sp>
        <p:nvSpPr>
          <p:cNvPr id="50" name="Google Shape;50;p22"/>
          <p:cNvSpPr txBox="1">
            <a:spLocks noGrp="1"/>
          </p:cNvSpPr>
          <p:nvPr>
            <p:ph type="title"/>
          </p:nvPr>
        </p:nvSpPr>
        <p:spPr>
          <a:xfrm>
            <a:off x="160867" y="0"/>
            <a:ext cx="8229600" cy="1143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3400" b="0" i="0" u="none" strike="noStrike" cap="none">
                <a:solidFill>
                  <a:srgbClr val="1E1954"/>
                </a:solidFill>
                <a:latin typeface="Arial"/>
                <a:ea typeface="Arial"/>
                <a:cs typeface="Arial"/>
                <a:sym typeface="Arial"/>
              </a:defRPr>
            </a:lvl1pPr>
            <a:lvl2pPr marR="0" lvl="1" algn="ctr">
              <a:lnSpc>
                <a:spcPct val="10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a:lnSpc>
                <a:spcPct val="10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a:lnSpc>
                <a:spcPct val="10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a:lnSpc>
                <a:spcPct val="10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a:lnSpc>
                <a:spcPct val="10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a:lnSpc>
                <a:spcPct val="10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a:lnSpc>
                <a:spcPct val="10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a:lnSpc>
                <a:spcPct val="10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51" name="Google Shape;51;p2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b="0" i="0" u="none" strike="noStrike" cap="none">
                <a:solidFill>
                  <a:srgbClr val="1E1954"/>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2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200" b="0" i="0" u="none" strike="noStrike" cap="none">
                <a:solidFill>
                  <a:srgbClr val="1E1954"/>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E1954"/>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E1954"/>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E1954"/>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E1954"/>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E1954"/>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E1954"/>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E1954"/>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E1954"/>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E1954"/>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54"/>
        <p:cNvGrpSpPr/>
        <p:nvPr/>
      </p:nvGrpSpPr>
      <p:grpSpPr>
        <a:xfrm>
          <a:off x="0" y="0"/>
          <a:ext cx="0" cy="0"/>
          <a:chOff x="0" y="0"/>
          <a:chExt cx="0" cy="0"/>
        </a:xfrm>
      </p:grpSpPr>
      <p:sp>
        <p:nvSpPr>
          <p:cNvPr id="55" name="Google Shape;55;p23"/>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b="0" i="0" u="none" strike="noStrike" cap="none">
                <a:solidFill>
                  <a:srgbClr val="1E1954"/>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2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200" b="0" i="0" u="none" strike="noStrike" cap="none">
                <a:solidFill>
                  <a:srgbClr val="1E1954"/>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E1954"/>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E1954"/>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E1954"/>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E1954"/>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E1954"/>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E1954"/>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E1954"/>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E1954"/>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E1954"/>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_WITH_CAPTION_TEXT" type="picTx">
  <p:cSld name="PICTURE_WITH_CAPTION_TEXT">
    <p:bg>
      <p:bgPr>
        <a:blipFill>
          <a:blip r:embed="rId2">
            <a:alphaModFix/>
          </a:blip>
          <a:stretch>
            <a:fillRect/>
          </a:stretch>
        </a:blipFill>
        <a:effectLst/>
      </p:bgPr>
    </p:bg>
    <p:spTree>
      <p:nvGrpSpPr>
        <p:cNvPr id="1" name="Shape 58"/>
        <p:cNvGrpSpPr/>
        <p:nvPr/>
      </p:nvGrpSpPr>
      <p:grpSpPr>
        <a:xfrm>
          <a:off x="0" y="0"/>
          <a:ext cx="0" cy="0"/>
          <a:chOff x="0" y="0"/>
          <a:chExt cx="0" cy="0"/>
        </a:xfrm>
      </p:grpSpPr>
      <p:sp>
        <p:nvSpPr>
          <p:cNvPr id="59" name="Google Shape;59;p24"/>
          <p:cNvSpPr txBox="1">
            <a:spLocks noGrp="1"/>
          </p:cNvSpPr>
          <p:nvPr>
            <p:ph type="title"/>
          </p:nvPr>
        </p:nvSpPr>
        <p:spPr>
          <a:xfrm>
            <a:off x="225955" y="4391377"/>
            <a:ext cx="5486400" cy="566738"/>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SzPts val="1400"/>
              <a:buNone/>
              <a:defRPr sz="2000" b="1" i="0" u="none" strike="noStrike" cap="none">
                <a:solidFill>
                  <a:srgbClr val="1E1954"/>
                </a:solidFill>
                <a:latin typeface="Arial"/>
                <a:ea typeface="Arial"/>
                <a:cs typeface="Arial"/>
                <a:sym typeface="Arial"/>
              </a:defRPr>
            </a:lvl1pPr>
            <a:lvl2pPr marR="0" lvl="1" algn="ctr">
              <a:lnSpc>
                <a:spcPct val="10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a:lnSpc>
                <a:spcPct val="10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a:lnSpc>
                <a:spcPct val="10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a:lnSpc>
                <a:spcPct val="10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a:lnSpc>
                <a:spcPct val="10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a:lnSpc>
                <a:spcPct val="10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a:lnSpc>
                <a:spcPct val="10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a:lnSpc>
                <a:spcPct val="10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60" name="Google Shape;60;p24"/>
          <p:cNvSpPr>
            <a:spLocks noGrp="1"/>
          </p:cNvSpPr>
          <p:nvPr>
            <p:ph type="pic" idx="2"/>
          </p:nvPr>
        </p:nvSpPr>
        <p:spPr>
          <a:xfrm>
            <a:off x="225955" y="203552"/>
            <a:ext cx="5486400" cy="4114800"/>
          </a:xfrm>
          <a:prstGeom prst="rect">
            <a:avLst/>
          </a:prstGeom>
          <a:noFill/>
          <a:ln>
            <a:noFill/>
          </a:ln>
        </p:spPr>
      </p:sp>
      <p:sp>
        <p:nvSpPr>
          <p:cNvPr id="61" name="Google Shape;61;p24"/>
          <p:cNvSpPr txBox="1">
            <a:spLocks noGrp="1"/>
          </p:cNvSpPr>
          <p:nvPr>
            <p:ph type="body" idx="1"/>
          </p:nvPr>
        </p:nvSpPr>
        <p:spPr>
          <a:xfrm>
            <a:off x="225955" y="4958115"/>
            <a:ext cx="5486400" cy="804862"/>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280"/>
              </a:spcBef>
              <a:spcAft>
                <a:spcPts val="0"/>
              </a:spcAft>
              <a:buClr>
                <a:srgbClr val="1E1954"/>
              </a:buClr>
              <a:buSzPts val="3200"/>
              <a:buFont typeface="Arial"/>
              <a:buNone/>
              <a:defRPr sz="1400" b="0" i="0" u="none" strike="noStrike" cap="none">
                <a:solidFill>
                  <a:srgbClr val="1E1954"/>
                </a:solidFill>
                <a:latin typeface="Arial"/>
                <a:ea typeface="Arial"/>
                <a:cs typeface="Arial"/>
                <a:sym typeface="Arial"/>
              </a:defRPr>
            </a:lvl1pPr>
            <a:lvl2pPr marL="914400" marR="0" lvl="1" indent="-228600" algn="l">
              <a:lnSpc>
                <a:spcPct val="100000"/>
              </a:lnSpc>
              <a:spcBef>
                <a:spcPts val="24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2pPr>
            <a:lvl3pPr marL="1371600" marR="0" lvl="2" indent="-228600" algn="l">
              <a:lnSpc>
                <a:spcPct val="100000"/>
              </a:lnSpc>
              <a:spcBef>
                <a:spcPts val="200"/>
              </a:spcBef>
              <a:spcAft>
                <a:spcPts val="0"/>
              </a:spcAft>
              <a:buClr>
                <a:schemeClr val="dk1"/>
              </a:buClr>
              <a:buSzPts val="2400"/>
              <a:buFont typeface="Arial"/>
              <a:buNone/>
              <a:defRPr sz="1000" b="0" i="0" u="none" strike="noStrike" cap="none">
                <a:solidFill>
                  <a:schemeClr val="dk1"/>
                </a:solidFill>
                <a:latin typeface="Calibri"/>
                <a:ea typeface="Calibri"/>
                <a:cs typeface="Calibri"/>
                <a:sym typeface="Calibri"/>
              </a:defRPr>
            </a:lvl3pPr>
            <a:lvl4pPr marL="1828800" marR="0" lvl="3"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4pPr>
            <a:lvl5pPr marL="2286000" marR="0" lvl="4"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5pPr>
            <a:lvl6pPr marL="2743200" marR="0" lvl="5"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2" name="Google Shape;62;p24"/>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b="0" i="0" u="none" strike="noStrike" cap="none">
                <a:solidFill>
                  <a:srgbClr val="1E1954"/>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24"/>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200" b="0" i="0" u="none" strike="noStrike" cap="none">
                <a:solidFill>
                  <a:srgbClr val="1E1954"/>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E1954"/>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E1954"/>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E1954"/>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E1954"/>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E1954"/>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E1954"/>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E1954"/>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E1954"/>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E1954"/>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16"/>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6"/>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cfms.org/what-we-do/global-health/international-exchange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g282d4d3c328_0_0"/>
          <p:cNvSpPr txBox="1">
            <a:spLocks noGrp="1"/>
          </p:cNvSpPr>
          <p:nvPr>
            <p:ph type="ctrTitle"/>
          </p:nvPr>
        </p:nvSpPr>
        <p:spPr>
          <a:xfrm>
            <a:off x="685800" y="1901825"/>
            <a:ext cx="7772400" cy="1470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SzPts val="1400"/>
              <a:buNone/>
            </a:pPr>
            <a:r>
              <a:rPr lang="tr-TR" sz="3500" dirty="0"/>
              <a:t>SCORE &amp; SCOPE </a:t>
            </a:r>
            <a:r>
              <a:rPr lang="tr-TR" sz="3500" dirty="0" err="1"/>
              <a:t>Exchanges</a:t>
            </a:r>
            <a:endParaRPr sz="3500" dirty="0"/>
          </a:p>
        </p:txBody>
      </p:sp>
      <p:sp>
        <p:nvSpPr>
          <p:cNvPr id="77" name="Google Shape;77;g282d4d3c328_0_0"/>
          <p:cNvSpPr txBox="1">
            <a:spLocks noGrp="1"/>
          </p:cNvSpPr>
          <p:nvPr>
            <p:ph type="subTitle" idx="1"/>
          </p:nvPr>
        </p:nvSpPr>
        <p:spPr>
          <a:xfrm>
            <a:off x="518400" y="2968700"/>
            <a:ext cx="8107200" cy="2362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640"/>
              </a:spcBef>
              <a:spcAft>
                <a:spcPts val="0"/>
              </a:spcAft>
              <a:buClr>
                <a:srgbClr val="FFFFFF"/>
              </a:buClr>
              <a:buSzPts val="3200"/>
              <a:buFont typeface="Arial"/>
              <a:buNone/>
            </a:pPr>
            <a:r>
              <a:rPr lang="tr-TR" sz="2100" dirty="0"/>
              <a:t>Global </a:t>
            </a:r>
            <a:r>
              <a:rPr lang="tr-TR" sz="2100" dirty="0" err="1"/>
              <a:t>Health</a:t>
            </a:r>
            <a:r>
              <a:rPr lang="tr-TR" sz="2100" dirty="0"/>
              <a:t> Portfolio</a:t>
            </a:r>
            <a:endParaRPr sz="2100" dirty="0"/>
          </a:p>
          <a:p>
            <a:pPr marL="0" marR="0" lvl="0" indent="0" algn="ctr" rtl="0">
              <a:lnSpc>
                <a:spcPct val="100000"/>
              </a:lnSpc>
              <a:spcBef>
                <a:spcPts val="0"/>
              </a:spcBef>
              <a:spcAft>
                <a:spcPts val="0"/>
              </a:spcAft>
              <a:buClr>
                <a:srgbClr val="FFFFFF"/>
              </a:buClr>
              <a:buSzPts val="3200"/>
              <a:buFont typeface="Arial"/>
              <a:buNone/>
            </a:pPr>
            <a:endParaRPr sz="1400" dirty="0"/>
          </a:p>
          <a:p>
            <a:pPr marL="0" lvl="0" indent="0" algn="ctr" rtl="0">
              <a:lnSpc>
                <a:spcPct val="100000"/>
              </a:lnSpc>
              <a:spcBef>
                <a:spcPts val="0"/>
              </a:spcBef>
              <a:spcAft>
                <a:spcPts val="0"/>
              </a:spcAft>
              <a:buClr>
                <a:schemeClr val="lt1"/>
              </a:buClr>
              <a:buSzPts val="3200"/>
              <a:buFont typeface="Arial"/>
              <a:buNone/>
            </a:pPr>
            <a:r>
              <a:rPr lang="tr-TR" sz="1400" b="1" dirty="0" err="1"/>
              <a:t>Jun</a:t>
            </a:r>
            <a:r>
              <a:rPr lang="tr-TR" sz="1400" b="1" dirty="0"/>
              <a:t> Kim </a:t>
            </a:r>
            <a:r>
              <a:rPr lang="tr-TR" sz="1400" dirty="0"/>
              <a:t>(Global </a:t>
            </a:r>
            <a:r>
              <a:rPr lang="tr-TR" sz="1400" dirty="0" err="1"/>
              <a:t>Health</a:t>
            </a:r>
            <a:r>
              <a:rPr lang="tr-TR" sz="1400" dirty="0"/>
              <a:t> </a:t>
            </a:r>
            <a:r>
              <a:rPr lang="tr-TR" sz="1400" dirty="0" err="1"/>
              <a:t>Liaison</a:t>
            </a:r>
            <a:r>
              <a:rPr lang="tr-TR" sz="1400" dirty="0"/>
              <a:t> </a:t>
            </a:r>
            <a:r>
              <a:rPr lang="tr-TR" sz="1400" dirty="0" err="1"/>
              <a:t>Sr</a:t>
            </a:r>
            <a:r>
              <a:rPr lang="tr-TR" sz="1400" dirty="0"/>
              <a:t>.) </a:t>
            </a:r>
          </a:p>
          <a:p>
            <a:pPr marL="0" lvl="0" indent="0" algn="ctr" rtl="0">
              <a:lnSpc>
                <a:spcPct val="100000"/>
              </a:lnSpc>
              <a:spcBef>
                <a:spcPts val="0"/>
              </a:spcBef>
              <a:spcAft>
                <a:spcPts val="0"/>
              </a:spcAft>
              <a:buClr>
                <a:schemeClr val="lt1"/>
              </a:buClr>
              <a:buSzPts val="3200"/>
              <a:buFont typeface="Arial"/>
              <a:buNone/>
            </a:pPr>
            <a:r>
              <a:rPr lang="tr-TR" sz="1400" dirty="0"/>
              <a:t>kimj25@myumanitoba.ca</a:t>
            </a:r>
            <a:endParaRPr sz="1400" dirty="0"/>
          </a:p>
          <a:p>
            <a:pPr marL="0" lvl="0" indent="0" algn="ctr" rtl="0">
              <a:lnSpc>
                <a:spcPct val="100000"/>
              </a:lnSpc>
              <a:spcBef>
                <a:spcPts val="0"/>
              </a:spcBef>
              <a:spcAft>
                <a:spcPts val="0"/>
              </a:spcAft>
              <a:buClr>
                <a:schemeClr val="lt1"/>
              </a:buClr>
              <a:buSzPts val="3200"/>
              <a:buFont typeface="Arial"/>
              <a:buNone/>
            </a:pPr>
            <a:endParaRPr sz="1400" dirty="0"/>
          </a:p>
          <a:p>
            <a:pPr marL="0" lvl="0" indent="0" algn="ctr" rtl="0">
              <a:lnSpc>
                <a:spcPct val="100000"/>
              </a:lnSpc>
              <a:spcBef>
                <a:spcPts val="0"/>
              </a:spcBef>
              <a:spcAft>
                <a:spcPts val="0"/>
              </a:spcAft>
              <a:buClr>
                <a:schemeClr val="lt1"/>
              </a:buClr>
              <a:buSzPts val="3200"/>
              <a:buFont typeface="Arial"/>
              <a:buNone/>
            </a:pPr>
            <a:r>
              <a:rPr lang="tr-TR" sz="1400" b="1" dirty="0" err="1"/>
              <a:t>Brandon</a:t>
            </a:r>
            <a:r>
              <a:rPr lang="tr-TR" sz="1400" b="1" dirty="0"/>
              <a:t> Kim </a:t>
            </a:r>
            <a:r>
              <a:rPr lang="tr-TR" sz="1400" dirty="0"/>
              <a:t>(</a:t>
            </a:r>
            <a:r>
              <a:rPr lang="tr-TR" sz="1400" dirty="0" err="1"/>
              <a:t>Local</a:t>
            </a:r>
            <a:r>
              <a:rPr lang="tr-TR" sz="1400" dirty="0"/>
              <a:t> Exchange </a:t>
            </a:r>
            <a:r>
              <a:rPr lang="tr-TR" sz="1400" dirty="0" err="1"/>
              <a:t>Officer</a:t>
            </a:r>
            <a:r>
              <a:rPr lang="tr-TR" sz="1400" dirty="0"/>
              <a:t> </a:t>
            </a:r>
            <a:r>
              <a:rPr lang="tr-TR" sz="1400" dirty="0" err="1"/>
              <a:t>Sr</a:t>
            </a:r>
            <a:r>
              <a:rPr lang="tr-TR" sz="1400" dirty="0"/>
              <a:t>.) </a:t>
            </a:r>
          </a:p>
          <a:p>
            <a:pPr marL="0" lvl="0" indent="0" algn="ctr" rtl="0">
              <a:lnSpc>
                <a:spcPct val="100000"/>
              </a:lnSpc>
              <a:spcBef>
                <a:spcPts val="0"/>
              </a:spcBef>
              <a:spcAft>
                <a:spcPts val="0"/>
              </a:spcAft>
              <a:buClr>
                <a:schemeClr val="lt1"/>
              </a:buClr>
              <a:buSzPts val="3200"/>
              <a:buFont typeface="Arial"/>
              <a:buNone/>
            </a:pPr>
            <a:r>
              <a:rPr lang="tr-TR" sz="1400" dirty="0" err="1"/>
              <a:t>kimkm@myumanitoba.ca</a:t>
            </a:r>
            <a:endParaRPr sz="1400" dirty="0"/>
          </a:p>
          <a:p>
            <a:pPr marL="0" lvl="0" indent="0" algn="ctr" rtl="0">
              <a:lnSpc>
                <a:spcPct val="100000"/>
              </a:lnSpc>
              <a:spcBef>
                <a:spcPts val="0"/>
              </a:spcBef>
              <a:spcAft>
                <a:spcPts val="0"/>
              </a:spcAft>
              <a:buClr>
                <a:schemeClr val="lt1"/>
              </a:buClr>
              <a:buSzPts val="3200"/>
              <a:buFont typeface="Arial"/>
              <a:buNone/>
            </a:pPr>
            <a:endParaRPr sz="1400" dirty="0"/>
          </a:p>
          <a:p>
            <a:pPr marL="0" lvl="0" indent="0" algn="ctr" rtl="0">
              <a:lnSpc>
                <a:spcPct val="100000"/>
              </a:lnSpc>
              <a:spcBef>
                <a:spcPts val="0"/>
              </a:spcBef>
              <a:spcAft>
                <a:spcPts val="0"/>
              </a:spcAft>
              <a:buClr>
                <a:schemeClr val="lt1"/>
              </a:buClr>
              <a:buSzPts val="3200"/>
              <a:buFont typeface="Arial"/>
              <a:buNone/>
            </a:pPr>
            <a:r>
              <a:rPr lang="tr-TR" sz="1400" b="1" dirty="0"/>
              <a:t>Global </a:t>
            </a:r>
            <a:r>
              <a:rPr lang="tr-TR" sz="1400" b="1" dirty="0" err="1"/>
              <a:t>Health</a:t>
            </a:r>
            <a:r>
              <a:rPr lang="tr-TR" sz="1400" b="1" dirty="0"/>
              <a:t> </a:t>
            </a:r>
            <a:r>
              <a:rPr lang="tr-TR" sz="1400" b="1" dirty="0" err="1"/>
              <a:t>Liaison</a:t>
            </a:r>
            <a:r>
              <a:rPr lang="tr-TR" sz="1400" b="1" dirty="0"/>
              <a:t> </a:t>
            </a:r>
            <a:r>
              <a:rPr lang="tr-TR" sz="1400" b="1" dirty="0" err="1"/>
              <a:t>Jr</a:t>
            </a:r>
            <a:r>
              <a:rPr lang="tr-TR" sz="1400" b="1" dirty="0"/>
              <a:t>. </a:t>
            </a:r>
            <a:r>
              <a:rPr lang="tr-TR" sz="1400" b="1" dirty="0" err="1"/>
              <a:t>to</a:t>
            </a:r>
            <a:r>
              <a:rPr lang="tr-TR" sz="1400" b="1" dirty="0"/>
              <a:t> be </a:t>
            </a:r>
            <a:r>
              <a:rPr lang="tr-TR" sz="1400" b="1" dirty="0" err="1"/>
              <a:t>elected</a:t>
            </a:r>
            <a:r>
              <a:rPr lang="tr-TR" sz="1400" b="1" dirty="0"/>
              <a:t> </a:t>
            </a:r>
            <a:r>
              <a:rPr lang="tr-TR" sz="1400" b="1" dirty="0" err="1"/>
              <a:t>and</a:t>
            </a:r>
            <a:r>
              <a:rPr lang="tr-TR" sz="1400" b="1" dirty="0"/>
              <a:t> LEO </a:t>
            </a:r>
            <a:r>
              <a:rPr lang="tr-TR" sz="1400" b="1" dirty="0" err="1"/>
              <a:t>Jr</a:t>
            </a:r>
            <a:r>
              <a:rPr lang="tr-TR" sz="1400" b="1" dirty="0"/>
              <a:t>. AND </a:t>
            </a:r>
            <a:r>
              <a:rPr lang="tr-TR" sz="1400" b="1" dirty="0" err="1"/>
              <a:t>Social</a:t>
            </a:r>
            <a:r>
              <a:rPr lang="tr-TR" sz="1400" b="1" dirty="0"/>
              <a:t> </a:t>
            </a:r>
            <a:r>
              <a:rPr lang="tr-TR" sz="1400" b="1" dirty="0" err="1"/>
              <a:t>Committee</a:t>
            </a:r>
            <a:r>
              <a:rPr lang="tr-TR" sz="1400" b="1" dirty="0"/>
              <a:t> </a:t>
            </a:r>
            <a:r>
              <a:rPr lang="tr-TR" sz="1400" b="1" dirty="0" err="1"/>
              <a:t>Liaison</a:t>
            </a:r>
            <a:r>
              <a:rPr lang="tr-TR" sz="1400" b="1" dirty="0"/>
              <a:t> </a:t>
            </a:r>
            <a:r>
              <a:rPr lang="tr-TR" sz="1400" b="1" dirty="0" err="1"/>
              <a:t>Jr</a:t>
            </a:r>
            <a:r>
              <a:rPr lang="tr-TR" sz="1400" b="1" dirty="0"/>
              <a:t>. </a:t>
            </a:r>
            <a:r>
              <a:rPr lang="tr-TR" sz="1400" b="1" dirty="0" err="1"/>
              <a:t>to</a:t>
            </a:r>
            <a:r>
              <a:rPr lang="tr-TR" sz="1400" b="1" dirty="0"/>
              <a:t> be </a:t>
            </a:r>
            <a:r>
              <a:rPr lang="tr-TR" sz="1400" b="1" dirty="0" err="1"/>
              <a:t>recruited</a:t>
            </a:r>
            <a:r>
              <a:rPr lang="tr-TR" sz="1400" b="1" dirty="0"/>
              <a:t> start of </a:t>
            </a:r>
            <a:r>
              <a:rPr lang="tr-TR" sz="1400" b="1" dirty="0" err="1"/>
              <a:t>October</a:t>
            </a:r>
            <a:endParaRPr sz="1400" b="1" dirty="0"/>
          </a:p>
          <a:p>
            <a:pPr marL="0" marR="0" lvl="0" indent="0" algn="ctr" rtl="0">
              <a:lnSpc>
                <a:spcPct val="100000"/>
              </a:lnSpc>
              <a:spcBef>
                <a:spcPts val="640"/>
              </a:spcBef>
              <a:spcAft>
                <a:spcPts val="0"/>
              </a:spcAft>
              <a:buClr>
                <a:srgbClr val="FFFFFF"/>
              </a:buClr>
              <a:buSzPts val="3200"/>
              <a:buFont typeface="Arial"/>
              <a:buNone/>
            </a:pPr>
            <a:endParaRPr sz="2000" dirty="0"/>
          </a:p>
        </p:txBody>
      </p:sp>
      <p:pic>
        <p:nvPicPr>
          <p:cNvPr id="78" name="Google Shape;78;g282d4d3c328_0_0"/>
          <p:cNvPicPr preferRelativeResize="0"/>
          <p:nvPr/>
        </p:nvPicPr>
        <p:blipFill rotWithShape="1">
          <a:blip r:embed="rId3">
            <a:alphaModFix/>
          </a:blip>
          <a:srcRect/>
          <a:stretch/>
        </p:blipFill>
        <p:spPr>
          <a:xfrm>
            <a:off x="4621225" y="93750"/>
            <a:ext cx="1218775" cy="10301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22cff9821fa_0_18"/>
          <p:cNvSpPr txBox="1">
            <a:spLocks noGrp="1"/>
          </p:cNvSpPr>
          <p:nvPr>
            <p:ph type="title"/>
          </p:nvPr>
        </p:nvSpPr>
        <p:spPr>
          <a:xfrm>
            <a:off x="168275" y="93740"/>
            <a:ext cx="8229600" cy="11430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tr-TR" b="1"/>
              <a:t>SCORE Partnerships</a:t>
            </a:r>
            <a:endParaRPr b="1"/>
          </a:p>
        </p:txBody>
      </p:sp>
      <p:sp>
        <p:nvSpPr>
          <p:cNvPr id="164" name="Google Shape;164;g22cff9821fa_0_18"/>
          <p:cNvSpPr txBox="1">
            <a:spLocks noGrp="1"/>
          </p:cNvSpPr>
          <p:nvPr>
            <p:ph type="body" idx="1"/>
          </p:nvPr>
        </p:nvSpPr>
        <p:spPr>
          <a:xfrm>
            <a:off x="457200" y="1215902"/>
            <a:ext cx="8229600" cy="452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tr-TR" sz="2000" dirty="0">
                <a:solidFill>
                  <a:srgbClr val="000000"/>
                </a:solidFill>
              </a:rPr>
              <a:t>Country - </a:t>
            </a:r>
            <a:r>
              <a:rPr lang="tr-TR" sz="2000" dirty="0" err="1">
                <a:solidFill>
                  <a:srgbClr val="000000"/>
                </a:solidFill>
              </a:rPr>
              <a:t>number</a:t>
            </a:r>
            <a:r>
              <a:rPr lang="tr-TR" sz="2000" dirty="0">
                <a:solidFill>
                  <a:srgbClr val="000000"/>
                </a:solidFill>
              </a:rPr>
              <a:t> of </a:t>
            </a:r>
            <a:r>
              <a:rPr lang="tr-TR" sz="2000" dirty="0" err="1">
                <a:solidFill>
                  <a:srgbClr val="000000"/>
                </a:solidFill>
              </a:rPr>
              <a:t>spots</a:t>
            </a:r>
            <a:r>
              <a:rPr lang="tr-TR" sz="2000" dirty="0">
                <a:solidFill>
                  <a:srgbClr val="000000"/>
                </a:solidFill>
              </a:rPr>
              <a:t> </a:t>
            </a:r>
            <a:r>
              <a:rPr lang="tr-TR" sz="2000" dirty="0" err="1">
                <a:solidFill>
                  <a:srgbClr val="000000"/>
                </a:solidFill>
              </a:rPr>
              <a:t>for</a:t>
            </a:r>
            <a:r>
              <a:rPr lang="tr-TR" sz="2000" dirty="0">
                <a:solidFill>
                  <a:srgbClr val="000000"/>
                </a:solidFill>
              </a:rPr>
              <a:t> </a:t>
            </a:r>
            <a:r>
              <a:rPr lang="tr-TR" sz="2000" dirty="0" err="1">
                <a:solidFill>
                  <a:srgbClr val="000000"/>
                </a:solidFill>
              </a:rPr>
              <a:t>Canadian</a:t>
            </a:r>
            <a:r>
              <a:rPr lang="tr-TR" sz="2000" dirty="0">
                <a:solidFill>
                  <a:srgbClr val="000000"/>
                </a:solidFill>
              </a:rPr>
              <a:t> </a:t>
            </a:r>
            <a:r>
              <a:rPr lang="tr-TR" sz="2000" dirty="0" err="1">
                <a:solidFill>
                  <a:srgbClr val="000000"/>
                </a:solidFill>
              </a:rPr>
              <a:t>outgoing</a:t>
            </a:r>
            <a:r>
              <a:rPr lang="tr-TR" sz="2000" dirty="0">
                <a:solidFill>
                  <a:srgbClr val="000000"/>
                </a:solidFill>
              </a:rPr>
              <a:t> </a:t>
            </a:r>
            <a:r>
              <a:rPr lang="tr-TR" sz="2000" dirty="0" err="1">
                <a:solidFill>
                  <a:srgbClr val="000000"/>
                </a:solidFill>
              </a:rPr>
              <a:t>students</a:t>
            </a:r>
            <a:r>
              <a:rPr lang="tr-TR" sz="2000" dirty="0">
                <a:solidFill>
                  <a:srgbClr val="000000"/>
                </a:solidFill>
              </a:rPr>
              <a:t> – LAST YEAR</a:t>
            </a:r>
            <a:endParaRPr sz="2000" dirty="0">
              <a:solidFill>
                <a:srgbClr val="000000"/>
              </a:solidFill>
            </a:endParaRPr>
          </a:p>
          <a:p>
            <a:pPr marL="457200" lvl="0" indent="-355600" algn="l" rtl="0">
              <a:lnSpc>
                <a:spcPct val="100000"/>
              </a:lnSpc>
              <a:spcBef>
                <a:spcPts val="0"/>
              </a:spcBef>
              <a:spcAft>
                <a:spcPts val="0"/>
              </a:spcAft>
              <a:buClr>
                <a:srgbClr val="000000"/>
              </a:buClr>
              <a:buSzPts val="2000"/>
              <a:buChar char="●"/>
            </a:pPr>
            <a:r>
              <a:rPr lang="tr-TR" sz="2000" dirty="0" err="1">
                <a:solidFill>
                  <a:srgbClr val="000000"/>
                </a:solidFill>
              </a:rPr>
              <a:t>Czech</a:t>
            </a:r>
            <a:r>
              <a:rPr lang="tr-TR" sz="2000" dirty="0">
                <a:solidFill>
                  <a:srgbClr val="000000"/>
                </a:solidFill>
              </a:rPr>
              <a:t> </a:t>
            </a:r>
            <a:r>
              <a:rPr lang="tr-TR" sz="2000" dirty="0" err="1">
                <a:solidFill>
                  <a:srgbClr val="000000"/>
                </a:solidFill>
              </a:rPr>
              <a:t>republic</a:t>
            </a:r>
            <a:r>
              <a:rPr lang="tr-TR" sz="2000" dirty="0">
                <a:solidFill>
                  <a:srgbClr val="000000"/>
                </a:solidFill>
              </a:rPr>
              <a:t> - 4</a:t>
            </a:r>
            <a:endParaRPr sz="2000" dirty="0">
              <a:solidFill>
                <a:srgbClr val="000000"/>
              </a:solidFill>
            </a:endParaRPr>
          </a:p>
          <a:p>
            <a:pPr marL="457200" lvl="0" indent="-355600" algn="l" rtl="0">
              <a:lnSpc>
                <a:spcPct val="100000"/>
              </a:lnSpc>
              <a:spcBef>
                <a:spcPts val="0"/>
              </a:spcBef>
              <a:spcAft>
                <a:spcPts val="0"/>
              </a:spcAft>
              <a:buClr>
                <a:srgbClr val="000000"/>
              </a:buClr>
              <a:buSzPts val="2000"/>
              <a:buChar char="●"/>
            </a:pPr>
            <a:r>
              <a:rPr lang="tr-TR" sz="2000" dirty="0" err="1">
                <a:solidFill>
                  <a:srgbClr val="000000"/>
                </a:solidFill>
              </a:rPr>
              <a:t>Korea</a:t>
            </a:r>
            <a:r>
              <a:rPr lang="tr-TR" sz="2000" dirty="0">
                <a:solidFill>
                  <a:srgbClr val="000000"/>
                </a:solidFill>
              </a:rPr>
              <a:t> - 2</a:t>
            </a:r>
            <a:endParaRPr sz="2000" dirty="0">
              <a:solidFill>
                <a:srgbClr val="000000"/>
              </a:solidFill>
            </a:endParaRPr>
          </a:p>
          <a:p>
            <a:pPr marL="457200" lvl="0" indent="-355600" algn="l" rtl="0">
              <a:lnSpc>
                <a:spcPct val="100000"/>
              </a:lnSpc>
              <a:spcBef>
                <a:spcPts val="0"/>
              </a:spcBef>
              <a:spcAft>
                <a:spcPts val="0"/>
              </a:spcAft>
              <a:buClr>
                <a:srgbClr val="000000"/>
              </a:buClr>
              <a:buSzPts val="2000"/>
              <a:buChar char="●"/>
            </a:pPr>
            <a:r>
              <a:rPr lang="tr-TR" sz="2000" dirty="0" err="1">
                <a:solidFill>
                  <a:srgbClr val="000000"/>
                </a:solidFill>
              </a:rPr>
              <a:t>Egypt</a:t>
            </a:r>
            <a:r>
              <a:rPr lang="tr-TR" sz="2000" dirty="0">
                <a:solidFill>
                  <a:srgbClr val="000000"/>
                </a:solidFill>
              </a:rPr>
              <a:t> - 3</a:t>
            </a:r>
            <a:endParaRPr sz="2000" dirty="0">
              <a:solidFill>
                <a:srgbClr val="000000"/>
              </a:solidFill>
            </a:endParaRPr>
          </a:p>
          <a:p>
            <a:pPr marL="457200" lvl="0" indent="-355600" algn="l" rtl="0">
              <a:lnSpc>
                <a:spcPct val="100000"/>
              </a:lnSpc>
              <a:spcBef>
                <a:spcPts val="0"/>
              </a:spcBef>
              <a:spcAft>
                <a:spcPts val="0"/>
              </a:spcAft>
              <a:buClr>
                <a:srgbClr val="000000"/>
              </a:buClr>
              <a:buSzPts val="2000"/>
              <a:buChar char="●"/>
            </a:pPr>
            <a:r>
              <a:rPr lang="tr-TR" sz="2000" dirty="0" err="1">
                <a:solidFill>
                  <a:srgbClr val="000000"/>
                </a:solidFill>
              </a:rPr>
              <a:t>Brazil</a:t>
            </a:r>
            <a:r>
              <a:rPr lang="tr-TR" sz="2000" dirty="0">
                <a:solidFill>
                  <a:srgbClr val="000000"/>
                </a:solidFill>
              </a:rPr>
              <a:t> - 3</a:t>
            </a:r>
            <a:endParaRPr sz="2000" dirty="0">
              <a:solidFill>
                <a:srgbClr val="000000"/>
              </a:solidFill>
            </a:endParaRPr>
          </a:p>
          <a:p>
            <a:pPr marL="457200" lvl="0" indent="-355600" algn="l" rtl="0">
              <a:lnSpc>
                <a:spcPct val="100000"/>
              </a:lnSpc>
              <a:spcBef>
                <a:spcPts val="0"/>
              </a:spcBef>
              <a:spcAft>
                <a:spcPts val="0"/>
              </a:spcAft>
              <a:buClr>
                <a:srgbClr val="000000"/>
              </a:buClr>
              <a:buSzPts val="2000"/>
              <a:buChar char="●"/>
            </a:pPr>
            <a:r>
              <a:rPr lang="tr-TR" sz="2000" dirty="0" err="1">
                <a:solidFill>
                  <a:srgbClr val="000000"/>
                </a:solidFill>
              </a:rPr>
              <a:t>Italy</a:t>
            </a:r>
            <a:r>
              <a:rPr lang="tr-TR" sz="2000" dirty="0">
                <a:solidFill>
                  <a:srgbClr val="000000"/>
                </a:solidFill>
              </a:rPr>
              <a:t> - 2</a:t>
            </a:r>
            <a:endParaRPr sz="2000" dirty="0">
              <a:solidFill>
                <a:srgbClr val="000000"/>
              </a:solidFill>
            </a:endParaRPr>
          </a:p>
          <a:p>
            <a:pPr marL="457200" lvl="0" indent="-355600" algn="l" rtl="0">
              <a:lnSpc>
                <a:spcPct val="100000"/>
              </a:lnSpc>
              <a:spcBef>
                <a:spcPts val="0"/>
              </a:spcBef>
              <a:spcAft>
                <a:spcPts val="0"/>
              </a:spcAft>
              <a:buClr>
                <a:srgbClr val="000000"/>
              </a:buClr>
              <a:buSzPts val="2000"/>
              <a:buChar char="●"/>
            </a:pPr>
            <a:r>
              <a:rPr lang="tr-TR" sz="2000" dirty="0" err="1">
                <a:solidFill>
                  <a:srgbClr val="000000"/>
                </a:solidFill>
              </a:rPr>
              <a:t>Thailand</a:t>
            </a:r>
            <a:r>
              <a:rPr lang="tr-TR" sz="2000" dirty="0">
                <a:solidFill>
                  <a:srgbClr val="000000"/>
                </a:solidFill>
              </a:rPr>
              <a:t> - 3</a:t>
            </a:r>
            <a:endParaRPr sz="2000" dirty="0">
              <a:solidFill>
                <a:srgbClr val="000000"/>
              </a:solidFill>
            </a:endParaRPr>
          </a:p>
          <a:p>
            <a:pPr marL="457200" lvl="0" indent="-355600" algn="l" rtl="0">
              <a:lnSpc>
                <a:spcPct val="100000"/>
              </a:lnSpc>
              <a:spcBef>
                <a:spcPts val="0"/>
              </a:spcBef>
              <a:spcAft>
                <a:spcPts val="0"/>
              </a:spcAft>
              <a:buClr>
                <a:srgbClr val="000000"/>
              </a:buClr>
              <a:buSzPts val="2000"/>
              <a:buChar char="●"/>
            </a:pPr>
            <a:r>
              <a:rPr lang="tr-TR" sz="2000" dirty="0" err="1">
                <a:solidFill>
                  <a:srgbClr val="000000"/>
                </a:solidFill>
              </a:rPr>
              <a:t>Serbia</a:t>
            </a:r>
            <a:r>
              <a:rPr lang="tr-TR" sz="2000" dirty="0">
                <a:solidFill>
                  <a:srgbClr val="000000"/>
                </a:solidFill>
              </a:rPr>
              <a:t> - 2</a:t>
            </a:r>
            <a:endParaRPr sz="2000" dirty="0">
              <a:solidFill>
                <a:srgbClr val="000000"/>
              </a:solidFill>
            </a:endParaRPr>
          </a:p>
          <a:p>
            <a:pPr marL="457200" lvl="0" indent="-355600" algn="l" rtl="0">
              <a:lnSpc>
                <a:spcPct val="100000"/>
              </a:lnSpc>
              <a:spcBef>
                <a:spcPts val="0"/>
              </a:spcBef>
              <a:spcAft>
                <a:spcPts val="0"/>
              </a:spcAft>
              <a:buClr>
                <a:srgbClr val="000000"/>
              </a:buClr>
              <a:buSzPts val="2000"/>
              <a:buChar char="●"/>
            </a:pPr>
            <a:r>
              <a:rPr lang="tr-TR" sz="2000" dirty="0" err="1">
                <a:solidFill>
                  <a:srgbClr val="000000"/>
                </a:solidFill>
              </a:rPr>
              <a:t>Mexico</a:t>
            </a:r>
            <a:r>
              <a:rPr lang="tr-TR" sz="2000" dirty="0">
                <a:solidFill>
                  <a:srgbClr val="000000"/>
                </a:solidFill>
              </a:rPr>
              <a:t> - 3</a:t>
            </a:r>
            <a:endParaRPr dirty="0"/>
          </a:p>
        </p:txBody>
      </p:sp>
      <p:pic>
        <p:nvPicPr>
          <p:cNvPr id="165" name="Google Shape;165;g22cff9821fa_0_18"/>
          <p:cNvPicPr preferRelativeResize="0"/>
          <p:nvPr/>
        </p:nvPicPr>
        <p:blipFill rotWithShape="1">
          <a:blip r:embed="rId3">
            <a:alphaModFix/>
          </a:blip>
          <a:srcRect/>
          <a:stretch/>
        </p:blipFill>
        <p:spPr>
          <a:xfrm>
            <a:off x="4621225" y="93750"/>
            <a:ext cx="1218775" cy="10301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g22cff9821fa_0_24"/>
          <p:cNvSpPr txBox="1">
            <a:spLocks noGrp="1"/>
          </p:cNvSpPr>
          <p:nvPr>
            <p:ph type="title"/>
          </p:nvPr>
        </p:nvSpPr>
        <p:spPr>
          <a:xfrm>
            <a:off x="365025" y="56165"/>
            <a:ext cx="8229600" cy="11430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tr-TR" b="1"/>
              <a:t>NORE Contacts</a:t>
            </a:r>
            <a:endParaRPr b="1"/>
          </a:p>
        </p:txBody>
      </p:sp>
      <p:sp>
        <p:nvSpPr>
          <p:cNvPr id="180" name="Google Shape;180;g22cff9821fa_0_24"/>
          <p:cNvSpPr txBox="1">
            <a:spLocks noGrp="1"/>
          </p:cNvSpPr>
          <p:nvPr>
            <p:ph type="body" idx="1"/>
          </p:nvPr>
        </p:nvSpPr>
        <p:spPr>
          <a:xfrm>
            <a:off x="365025" y="1440975"/>
            <a:ext cx="8229600" cy="2821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40"/>
              </a:spcBef>
              <a:spcAft>
                <a:spcPts val="0"/>
              </a:spcAft>
              <a:buSzPts val="3200"/>
              <a:buNone/>
            </a:pPr>
            <a:r>
              <a:rPr lang="tr-TR" dirty="0" err="1"/>
              <a:t>Anumita</a:t>
            </a:r>
            <a:r>
              <a:rPr lang="tr-TR" dirty="0"/>
              <a:t> </a:t>
            </a:r>
            <a:r>
              <a:rPr lang="tr-TR" dirty="0" err="1"/>
              <a:t>Jain</a:t>
            </a:r>
            <a:r>
              <a:rPr lang="tr-TR" dirty="0"/>
              <a:t>, </a:t>
            </a:r>
            <a:r>
              <a:rPr lang="tr-TR" dirty="0" err="1"/>
              <a:t>Yaseen</a:t>
            </a:r>
            <a:r>
              <a:rPr lang="tr-TR" dirty="0"/>
              <a:t> Abbas (NORE </a:t>
            </a:r>
            <a:r>
              <a:rPr lang="tr-TR" dirty="0" err="1"/>
              <a:t>Srs</a:t>
            </a:r>
            <a:r>
              <a:rPr lang="tr-TR" dirty="0"/>
              <a:t>)</a:t>
            </a:r>
            <a:endParaRPr dirty="0"/>
          </a:p>
          <a:p>
            <a:pPr marL="0" lvl="0" indent="0" algn="l" rtl="0">
              <a:lnSpc>
                <a:spcPct val="100000"/>
              </a:lnSpc>
              <a:spcBef>
                <a:spcPts val="640"/>
              </a:spcBef>
              <a:spcAft>
                <a:spcPts val="0"/>
              </a:spcAft>
              <a:buSzPts val="3200"/>
              <a:buNone/>
            </a:pPr>
            <a:r>
              <a:rPr lang="tr-TR" dirty="0" err="1"/>
              <a:t>nore@cfms.org</a:t>
            </a:r>
            <a:endParaRPr dirty="0"/>
          </a:p>
        </p:txBody>
      </p:sp>
      <p:pic>
        <p:nvPicPr>
          <p:cNvPr id="181" name="Google Shape;181;g22cff9821fa_0_24"/>
          <p:cNvPicPr preferRelativeResize="0"/>
          <p:nvPr/>
        </p:nvPicPr>
        <p:blipFill rotWithShape="1">
          <a:blip r:embed="rId3">
            <a:alphaModFix/>
          </a:blip>
          <a:srcRect/>
          <a:stretch/>
        </p:blipFill>
        <p:spPr>
          <a:xfrm>
            <a:off x="4621225" y="93750"/>
            <a:ext cx="1218775" cy="10301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22c8ae3f768_0_38"/>
          <p:cNvSpPr txBox="1">
            <a:spLocks noGrp="1"/>
          </p:cNvSpPr>
          <p:nvPr>
            <p:ph type="title"/>
          </p:nvPr>
        </p:nvSpPr>
        <p:spPr>
          <a:xfrm>
            <a:off x="361600" y="244365"/>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1400"/>
              <a:buNone/>
            </a:pPr>
            <a:r>
              <a:rPr lang="tr-TR" b="1"/>
              <a:t>What is SCOPE? </a:t>
            </a:r>
            <a:endParaRPr b="1" i="0" u="none" strike="noStrike" cap="none">
              <a:solidFill>
                <a:srgbClr val="1E1954"/>
              </a:solidFill>
            </a:endParaRPr>
          </a:p>
        </p:txBody>
      </p:sp>
      <p:sp>
        <p:nvSpPr>
          <p:cNvPr id="188" name="Google Shape;188;g22c8ae3f768_0_38"/>
          <p:cNvSpPr txBox="1">
            <a:spLocks noGrp="1"/>
          </p:cNvSpPr>
          <p:nvPr>
            <p:ph type="body" idx="1"/>
          </p:nvPr>
        </p:nvSpPr>
        <p:spPr>
          <a:xfrm>
            <a:off x="723550" y="1479552"/>
            <a:ext cx="8229600" cy="452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440"/>
              </a:spcBef>
              <a:spcAft>
                <a:spcPts val="0"/>
              </a:spcAft>
              <a:buSzPts val="3200"/>
              <a:buNone/>
            </a:pPr>
            <a:endParaRPr sz="2700">
              <a:solidFill>
                <a:srgbClr val="1E1954"/>
              </a:solidFill>
            </a:endParaRPr>
          </a:p>
          <a:p>
            <a:pPr marL="342900" marR="0" lvl="0" indent="-203200" algn="l" rtl="0">
              <a:lnSpc>
                <a:spcPct val="100000"/>
              </a:lnSpc>
              <a:spcBef>
                <a:spcPts val="440"/>
              </a:spcBef>
              <a:spcAft>
                <a:spcPts val="0"/>
              </a:spcAft>
              <a:buClr>
                <a:srgbClr val="1E1954"/>
              </a:buClr>
              <a:buSzPts val="2200"/>
              <a:buFont typeface="Arial"/>
              <a:buNone/>
            </a:pPr>
            <a:endParaRPr sz="1800" b="0" i="0" u="none" strike="noStrike" cap="none">
              <a:solidFill>
                <a:srgbClr val="1E1954"/>
              </a:solidFill>
              <a:latin typeface="Arial"/>
              <a:ea typeface="Arial"/>
              <a:cs typeface="Arial"/>
              <a:sym typeface="Arial"/>
            </a:endParaRPr>
          </a:p>
          <a:p>
            <a:pPr marL="342900" marR="0" lvl="0" indent="-203200" algn="l" rtl="0">
              <a:lnSpc>
                <a:spcPct val="100000"/>
              </a:lnSpc>
              <a:spcBef>
                <a:spcPts val="440"/>
              </a:spcBef>
              <a:spcAft>
                <a:spcPts val="0"/>
              </a:spcAft>
              <a:buClr>
                <a:srgbClr val="1E1954"/>
              </a:buClr>
              <a:buSzPts val="2200"/>
              <a:buFont typeface="Arial"/>
              <a:buNone/>
            </a:pPr>
            <a:endParaRPr sz="2200" b="0" i="0" u="none" strike="noStrike" cap="none">
              <a:solidFill>
                <a:srgbClr val="1E1954"/>
              </a:solidFill>
              <a:latin typeface="Arial"/>
              <a:ea typeface="Arial"/>
              <a:cs typeface="Arial"/>
              <a:sym typeface="Arial"/>
            </a:endParaRPr>
          </a:p>
        </p:txBody>
      </p:sp>
      <p:pic>
        <p:nvPicPr>
          <p:cNvPr id="189" name="Google Shape;189;g22c8ae3f768_0_38"/>
          <p:cNvPicPr preferRelativeResize="0"/>
          <p:nvPr/>
        </p:nvPicPr>
        <p:blipFill rotWithShape="1">
          <a:blip r:embed="rId3">
            <a:alphaModFix/>
          </a:blip>
          <a:srcRect/>
          <a:stretch/>
        </p:blipFill>
        <p:spPr>
          <a:xfrm>
            <a:off x="4833156" y="139601"/>
            <a:ext cx="1085506" cy="1085506"/>
          </a:xfrm>
          <a:prstGeom prst="rect">
            <a:avLst/>
          </a:prstGeom>
          <a:noFill/>
          <a:ln>
            <a:noFill/>
          </a:ln>
        </p:spPr>
      </p:pic>
      <p:sp>
        <p:nvSpPr>
          <p:cNvPr id="190" name="Google Shape;190;g22c8ae3f768_0_38"/>
          <p:cNvSpPr txBox="1"/>
          <p:nvPr/>
        </p:nvSpPr>
        <p:spPr>
          <a:xfrm>
            <a:off x="328350" y="1304875"/>
            <a:ext cx="8487300" cy="3909600"/>
          </a:xfrm>
          <a:prstGeom prst="rect">
            <a:avLst/>
          </a:prstGeom>
          <a:noFill/>
          <a:ln>
            <a:noFill/>
          </a:ln>
        </p:spPr>
        <p:txBody>
          <a:bodyPr spcFirstLastPara="1" wrap="square" lIns="91425" tIns="91425" rIns="91425" bIns="91425" anchor="t" anchorCtr="0">
            <a:spAutoFit/>
          </a:bodyPr>
          <a:lstStyle/>
          <a:p>
            <a:pPr marL="457200" marR="0" lvl="0" indent="-368300" algn="l" rtl="0">
              <a:lnSpc>
                <a:spcPct val="100000"/>
              </a:lnSpc>
              <a:spcBef>
                <a:spcPts val="0"/>
              </a:spcBef>
              <a:spcAft>
                <a:spcPts val="0"/>
              </a:spcAft>
              <a:buClr>
                <a:srgbClr val="000000"/>
              </a:buClr>
              <a:buSzPts val="2200"/>
              <a:buFont typeface="Calibri"/>
              <a:buChar char="●"/>
            </a:pPr>
            <a:r>
              <a:rPr lang="tr-TR" sz="2200" b="0" i="0" u="none" strike="noStrike" cap="none">
                <a:solidFill>
                  <a:srgbClr val="000000"/>
                </a:solidFill>
                <a:latin typeface="Calibri"/>
                <a:ea typeface="Calibri"/>
                <a:cs typeface="Calibri"/>
                <a:sym typeface="Calibri"/>
              </a:rPr>
              <a:t>The </a:t>
            </a:r>
            <a:r>
              <a:rPr lang="tr-TR" sz="2200" b="1" i="0" u="none" strike="noStrike" cap="none">
                <a:solidFill>
                  <a:srgbClr val="000000"/>
                </a:solidFill>
                <a:latin typeface="Calibri"/>
                <a:ea typeface="Calibri"/>
                <a:cs typeface="Calibri"/>
                <a:sym typeface="Calibri"/>
              </a:rPr>
              <a:t>S</a:t>
            </a:r>
            <a:r>
              <a:rPr lang="tr-TR" sz="2200" b="0" i="0" u="none" strike="noStrike" cap="none">
                <a:solidFill>
                  <a:srgbClr val="000000"/>
                </a:solidFill>
                <a:latin typeface="Calibri"/>
                <a:ea typeface="Calibri"/>
                <a:cs typeface="Calibri"/>
                <a:sym typeface="Calibri"/>
              </a:rPr>
              <a:t>tanding </a:t>
            </a:r>
            <a:r>
              <a:rPr lang="tr-TR" sz="2200" b="1" i="0" u="none" strike="noStrike" cap="none">
                <a:solidFill>
                  <a:srgbClr val="000000"/>
                </a:solidFill>
                <a:latin typeface="Calibri"/>
                <a:ea typeface="Calibri"/>
                <a:cs typeface="Calibri"/>
                <a:sym typeface="Calibri"/>
              </a:rPr>
              <a:t>C</a:t>
            </a:r>
            <a:r>
              <a:rPr lang="tr-TR" sz="2200" b="0" i="0" u="none" strike="noStrike" cap="none">
                <a:solidFill>
                  <a:srgbClr val="000000"/>
                </a:solidFill>
                <a:latin typeface="Calibri"/>
                <a:ea typeface="Calibri"/>
                <a:cs typeface="Calibri"/>
                <a:sym typeface="Calibri"/>
              </a:rPr>
              <a:t>ommittee</a:t>
            </a:r>
            <a:r>
              <a:rPr lang="tr-TR" sz="2200" b="1" i="0" u="none" strike="noStrike" cap="none">
                <a:solidFill>
                  <a:srgbClr val="000000"/>
                </a:solidFill>
                <a:latin typeface="Calibri"/>
                <a:ea typeface="Calibri"/>
                <a:cs typeface="Calibri"/>
                <a:sym typeface="Calibri"/>
              </a:rPr>
              <a:t> o</a:t>
            </a:r>
            <a:r>
              <a:rPr lang="tr-TR" sz="2200" b="0" i="0" u="none" strike="noStrike" cap="none">
                <a:solidFill>
                  <a:srgbClr val="000000"/>
                </a:solidFill>
                <a:latin typeface="Calibri"/>
                <a:ea typeface="Calibri"/>
                <a:cs typeface="Calibri"/>
                <a:sym typeface="Calibri"/>
              </a:rPr>
              <a:t>n </a:t>
            </a:r>
            <a:r>
              <a:rPr lang="tr-TR" sz="2200" b="1" i="0" u="none" strike="noStrike" cap="none">
                <a:solidFill>
                  <a:srgbClr val="000000"/>
                </a:solidFill>
                <a:latin typeface="Calibri"/>
                <a:ea typeface="Calibri"/>
                <a:cs typeface="Calibri"/>
                <a:sym typeface="Calibri"/>
              </a:rPr>
              <a:t>P</a:t>
            </a:r>
            <a:r>
              <a:rPr lang="tr-TR" sz="2200" b="0" i="0" u="none" strike="noStrike" cap="none">
                <a:solidFill>
                  <a:srgbClr val="000000"/>
                </a:solidFill>
                <a:latin typeface="Calibri"/>
                <a:ea typeface="Calibri"/>
                <a:cs typeface="Calibri"/>
                <a:sym typeface="Calibri"/>
              </a:rPr>
              <a:t>rofessional </a:t>
            </a:r>
            <a:r>
              <a:rPr lang="tr-TR" sz="2200" b="1" i="0" u="none" strike="noStrike" cap="none">
                <a:solidFill>
                  <a:srgbClr val="000000"/>
                </a:solidFill>
                <a:latin typeface="Calibri"/>
                <a:ea typeface="Calibri"/>
                <a:cs typeface="Calibri"/>
                <a:sym typeface="Calibri"/>
              </a:rPr>
              <a:t>E</a:t>
            </a:r>
            <a:r>
              <a:rPr lang="tr-TR" sz="2200" b="0" i="0" u="none" strike="noStrike" cap="none">
                <a:solidFill>
                  <a:srgbClr val="000000"/>
                </a:solidFill>
                <a:latin typeface="Calibri"/>
                <a:ea typeface="Calibri"/>
                <a:cs typeface="Calibri"/>
                <a:sym typeface="Calibri"/>
              </a:rPr>
              <a:t>xchanges allows medical students to participate in a 4 week supervised clinical placement. </a:t>
            </a:r>
            <a:endParaRPr sz="22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200"/>
              <a:buFont typeface="Arial"/>
              <a:buNone/>
            </a:pPr>
            <a:endParaRPr sz="2200" b="0" i="0" u="none" strike="noStrike" cap="none">
              <a:solidFill>
                <a:srgbClr val="000000"/>
              </a:solidFill>
              <a:latin typeface="Calibri"/>
              <a:ea typeface="Calibri"/>
              <a:cs typeface="Calibri"/>
              <a:sym typeface="Calibri"/>
            </a:endParaRPr>
          </a:p>
          <a:p>
            <a:pPr marL="457200" marR="0" lvl="0" indent="-368300" algn="l" rtl="0">
              <a:lnSpc>
                <a:spcPct val="100000"/>
              </a:lnSpc>
              <a:spcBef>
                <a:spcPts val="0"/>
              </a:spcBef>
              <a:spcAft>
                <a:spcPts val="0"/>
              </a:spcAft>
              <a:buClr>
                <a:srgbClr val="000000"/>
              </a:buClr>
              <a:buSzPts val="2200"/>
              <a:buFont typeface="Calibri"/>
              <a:buChar char="●"/>
            </a:pPr>
            <a:r>
              <a:rPr lang="tr-TR" sz="2200" b="0" i="0" u="none" strike="noStrike" cap="none">
                <a:solidFill>
                  <a:srgbClr val="000000"/>
                </a:solidFill>
                <a:latin typeface="Calibri"/>
                <a:ea typeface="Calibri"/>
                <a:cs typeface="Calibri"/>
                <a:sym typeface="Calibri"/>
              </a:rPr>
              <a:t>Each National Member Organization (eg. CFMS Canada) of the International Federation of Medical Student Associations can send and host students according to pre-arranged contracts. </a:t>
            </a:r>
            <a:endParaRPr sz="22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200"/>
              <a:buFont typeface="Arial"/>
              <a:buNone/>
            </a:pPr>
            <a:endParaRPr sz="2200" b="0" i="0" u="none" strike="noStrike" cap="none">
              <a:solidFill>
                <a:srgbClr val="000000"/>
              </a:solidFill>
              <a:latin typeface="Calibri"/>
              <a:ea typeface="Calibri"/>
              <a:cs typeface="Calibri"/>
              <a:sym typeface="Calibri"/>
            </a:endParaRPr>
          </a:p>
          <a:p>
            <a:pPr marL="457200" marR="0" lvl="0" indent="-368300" algn="l" rtl="0">
              <a:lnSpc>
                <a:spcPct val="100000"/>
              </a:lnSpc>
              <a:spcBef>
                <a:spcPts val="0"/>
              </a:spcBef>
              <a:spcAft>
                <a:spcPts val="0"/>
              </a:spcAft>
              <a:buClr>
                <a:srgbClr val="000000"/>
              </a:buClr>
              <a:buSzPts val="2200"/>
              <a:buFont typeface="Calibri"/>
              <a:buChar char="●"/>
            </a:pPr>
            <a:r>
              <a:rPr lang="tr-TR" sz="2200" b="0" i="0" u="none" strike="noStrike" cap="none">
                <a:solidFill>
                  <a:srgbClr val="000000"/>
                </a:solidFill>
                <a:latin typeface="Calibri"/>
                <a:ea typeface="Calibri"/>
                <a:cs typeface="Calibri"/>
                <a:sym typeface="Calibri"/>
              </a:rPr>
              <a:t>The preclerkship specialites vary depending on the host country, but some have options to rank your preferences</a:t>
            </a:r>
            <a:endParaRPr sz="22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200"/>
              <a:buFont typeface="Arial"/>
              <a:buNone/>
            </a:pPr>
            <a:endParaRPr sz="22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200"/>
              <a:buFont typeface="Arial"/>
              <a:buNone/>
            </a:pPr>
            <a:endParaRPr sz="2200" b="0" i="0" u="none" strike="noStrike" cap="none">
              <a:solidFill>
                <a:srgbClr val="000000"/>
              </a:solidFill>
              <a:latin typeface="Calibri"/>
              <a:ea typeface="Calibri"/>
              <a:cs typeface="Calibri"/>
              <a:sym typeface="Calibri"/>
            </a:endParaRPr>
          </a:p>
        </p:txBody>
      </p:sp>
      <p:pic>
        <p:nvPicPr>
          <p:cNvPr id="191" name="Google Shape;191;g22c8ae3f768_0_38"/>
          <p:cNvPicPr preferRelativeResize="0"/>
          <p:nvPr/>
        </p:nvPicPr>
        <p:blipFill rotWithShape="1">
          <a:blip r:embed="rId4">
            <a:alphaModFix/>
          </a:blip>
          <a:srcRect/>
          <a:stretch/>
        </p:blipFill>
        <p:spPr>
          <a:xfrm>
            <a:off x="4621225" y="93750"/>
            <a:ext cx="1218775" cy="10301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22d5249e29e_0_19"/>
          <p:cNvSpPr txBox="1">
            <a:spLocks noGrp="1"/>
          </p:cNvSpPr>
          <p:nvPr>
            <p:ph type="title"/>
          </p:nvPr>
        </p:nvSpPr>
        <p:spPr>
          <a:xfrm>
            <a:off x="381675" y="72965"/>
            <a:ext cx="8229600" cy="11430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tr-TR" b="1"/>
              <a:t>Our Values</a:t>
            </a:r>
            <a:endParaRPr b="1"/>
          </a:p>
        </p:txBody>
      </p:sp>
      <p:sp>
        <p:nvSpPr>
          <p:cNvPr id="198" name="Google Shape;198;g22d5249e29e_0_19"/>
          <p:cNvSpPr txBox="1">
            <a:spLocks noGrp="1"/>
          </p:cNvSpPr>
          <p:nvPr>
            <p:ph type="body" idx="1"/>
          </p:nvPr>
        </p:nvSpPr>
        <p:spPr>
          <a:xfrm>
            <a:off x="381675" y="1316125"/>
            <a:ext cx="8386200" cy="4526100"/>
          </a:xfrm>
          <a:prstGeom prst="rect">
            <a:avLst/>
          </a:prstGeom>
          <a:noFill/>
          <a:ln>
            <a:noFill/>
          </a:ln>
        </p:spPr>
        <p:txBody>
          <a:bodyPr spcFirstLastPara="1" wrap="square" lIns="91425" tIns="91425" rIns="91425" bIns="91425" anchor="t" anchorCtr="0">
            <a:noAutofit/>
          </a:bodyPr>
          <a:lstStyle/>
          <a:p>
            <a:pPr marL="457200" lvl="0" indent="-368300" algn="l" rtl="0">
              <a:lnSpc>
                <a:spcPct val="100000"/>
              </a:lnSpc>
              <a:spcBef>
                <a:spcPts val="640"/>
              </a:spcBef>
              <a:spcAft>
                <a:spcPts val="0"/>
              </a:spcAft>
              <a:buClr>
                <a:schemeClr val="dk1"/>
              </a:buClr>
              <a:buSzPts val="2200"/>
              <a:buFont typeface="Calibri"/>
              <a:buChar char="●"/>
            </a:pPr>
            <a:r>
              <a:rPr lang="tr-TR" sz="2200">
                <a:solidFill>
                  <a:schemeClr val="dk1"/>
                </a:solidFill>
                <a:latin typeface="Calibri"/>
                <a:ea typeface="Calibri"/>
                <a:cs typeface="Calibri"/>
                <a:sym typeface="Calibri"/>
              </a:rPr>
              <a:t>Fostering intercultural solidarity and cooperation between medical students globally. </a:t>
            </a:r>
            <a:endParaRPr sz="2200">
              <a:solidFill>
                <a:schemeClr val="dk1"/>
              </a:solidFill>
              <a:latin typeface="Calibri"/>
              <a:ea typeface="Calibri"/>
              <a:cs typeface="Calibri"/>
              <a:sym typeface="Calibri"/>
            </a:endParaRPr>
          </a:p>
          <a:p>
            <a:pPr marL="457200" lvl="0" indent="0" algn="l" rtl="0">
              <a:lnSpc>
                <a:spcPct val="100000"/>
              </a:lnSpc>
              <a:spcBef>
                <a:spcPts val="640"/>
              </a:spcBef>
              <a:spcAft>
                <a:spcPts val="0"/>
              </a:spcAft>
              <a:buSzPts val="3200"/>
              <a:buNone/>
            </a:pPr>
            <a:endParaRPr sz="2200">
              <a:solidFill>
                <a:schemeClr val="dk1"/>
              </a:solidFill>
              <a:latin typeface="Calibri"/>
              <a:ea typeface="Calibri"/>
              <a:cs typeface="Calibri"/>
              <a:sym typeface="Calibri"/>
            </a:endParaRPr>
          </a:p>
          <a:p>
            <a:pPr marL="457200" lvl="0" indent="-368300" algn="l" rtl="0">
              <a:lnSpc>
                <a:spcPct val="100000"/>
              </a:lnSpc>
              <a:spcBef>
                <a:spcPts val="0"/>
              </a:spcBef>
              <a:spcAft>
                <a:spcPts val="0"/>
              </a:spcAft>
              <a:buClr>
                <a:schemeClr val="dk1"/>
              </a:buClr>
              <a:buSzPts val="2200"/>
              <a:buFont typeface="Calibri"/>
              <a:buChar char="●"/>
            </a:pPr>
            <a:r>
              <a:rPr lang="tr-TR" sz="2200">
                <a:solidFill>
                  <a:schemeClr val="dk1"/>
                </a:solidFill>
                <a:latin typeface="Calibri"/>
                <a:ea typeface="Calibri"/>
                <a:cs typeface="Calibri"/>
                <a:sym typeface="Calibri"/>
              </a:rPr>
              <a:t>Incorporating EDI principles to make exchanges more ethical and equitable. </a:t>
            </a:r>
            <a:endParaRPr sz="2200">
              <a:solidFill>
                <a:schemeClr val="dk1"/>
              </a:solidFill>
              <a:latin typeface="Calibri"/>
              <a:ea typeface="Calibri"/>
              <a:cs typeface="Calibri"/>
              <a:sym typeface="Calibri"/>
            </a:endParaRPr>
          </a:p>
          <a:p>
            <a:pPr marL="457200" lvl="0" indent="0" algn="l" rtl="0">
              <a:lnSpc>
                <a:spcPct val="100000"/>
              </a:lnSpc>
              <a:spcBef>
                <a:spcPts val="0"/>
              </a:spcBef>
              <a:spcAft>
                <a:spcPts val="0"/>
              </a:spcAft>
              <a:buSzPts val="3200"/>
              <a:buNone/>
            </a:pPr>
            <a:endParaRPr sz="2200">
              <a:solidFill>
                <a:schemeClr val="dk1"/>
              </a:solidFill>
              <a:latin typeface="Calibri"/>
              <a:ea typeface="Calibri"/>
              <a:cs typeface="Calibri"/>
              <a:sym typeface="Calibri"/>
            </a:endParaRPr>
          </a:p>
          <a:p>
            <a:pPr marL="457200" lvl="0" indent="-368300" algn="l" rtl="0">
              <a:lnSpc>
                <a:spcPct val="100000"/>
              </a:lnSpc>
              <a:spcBef>
                <a:spcPts val="0"/>
              </a:spcBef>
              <a:spcAft>
                <a:spcPts val="0"/>
              </a:spcAft>
              <a:buClr>
                <a:schemeClr val="dk1"/>
              </a:buClr>
              <a:buSzPts val="2200"/>
              <a:buFont typeface="Calibri"/>
              <a:buChar char="●"/>
            </a:pPr>
            <a:r>
              <a:rPr lang="tr-TR" sz="2200">
                <a:solidFill>
                  <a:schemeClr val="dk1"/>
                </a:solidFill>
                <a:latin typeface="Calibri"/>
                <a:ea typeface="Calibri"/>
                <a:cs typeface="Calibri"/>
                <a:sym typeface="Calibri"/>
              </a:rPr>
              <a:t>Ethical and respectful navigations of cross-cultural experiences. </a:t>
            </a:r>
            <a:endParaRPr sz="2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3200"/>
              <a:buNone/>
            </a:pPr>
            <a:endParaRPr sz="2200">
              <a:solidFill>
                <a:schemeClr val="dk1"/>
              </a:solidFill>
              <a:latin typeface="Calibri"/>
              <a:ea typeface="Calibri"/>
              <a:cs typeface="Calibri"/>
              <a:sym typeface="Calibri"/>
            </a:endParaRPr>
          </a:p>
          <a:p>
            <a:pPr marL="457200" lvl="0" indent="-368300" algn="l" rtl="0">
              <a:lnSpc>
                <a:spcPct val="100000"/>
              </a:lnSpc>
              <a:spcBef>
                <a:spcPts val="0"/>
              </a:spcBef>
              <a:spcAft>
                <a:spcPts val="0"/>
              </a:spcAft>
              <a:buClr>
                <a:schemeClr val="dk1"/>
              </a:buClr>
              <a:buSzPts val="2200"/>
              <a:buFont typeface="Calibri"/>
              <a:buChar char="●"/>
            </a:pPr>
            <a:r>
              <a:rPr lang="tr-TR" sz="2200">
                <a:solidFill>
                  <a:schemeClr val="dk1"/>
                </a:solidFill>
                <a:latin typeface="Calibri"/>
                <a:ea typeface="Calibri"/>
                <a:cs typeface="Calibri"/>
                <a:sym typeface="Calibri"/>
              </a:rPr>
              <a:t>Challenging colonial power dynamics and creating partnerships that are reciprocal, sustainable and minimize potential harms to the host community. </a:t>
            </a:r>
            <a:endParaRPr sz="2200">
              <a:solidFill>
                <a:schemeClr val="dk1"/>
              </a:solidFill>
              <a:latin typeface="Calibri"/>
              <a:ea typeface="Calibri"/>
              <a:cs typeface="Calibri"/>
              <a:sym typeface="Calibri"/>
            </a:endParaRPr>
          </a:p>
        </p:txBody>
      </p:sp>
      <p:pic>
        <p:nvPicPr>
          <p:cNvPr id="199" name="Google Shape;199;g22d5249e29e_0_19"/>
          <p:cNvPicPr preferRelativeResize="0"/>
          <p:nvPr/>
        </p:nvPicPr>
        <p:blipFill rotWithShape="1">
          <a:blip r:embed="rId3">
            <a:alphaModFix/>
          </a:blip>
          <a:srcRect/>
          <a:stretch/>
        </p:blipFill>
        <p:spPr>
          <a:xfrm>
            <a:off x="4621225" y="93750"/>
            <a:ext cx="1218775" cy="10301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22d5249e29e_0_26"/>
          <p:cNvSpPr txBox="1">
            <a:spLocks noGrp="1"/>
          </p:cNvSpPr>
          <p:nvPr>
            <p:ph type="title"/>
          </p:nvPr>
        </p:nvSpPr>
        <p:spPr>
          <a:xfrm>
            <a:off x="352500" y="137365"/>
            <a:ext cx="8229600" cy="11430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tr-TR" sz="3200" b="1" dirty="0"/>
              <a:t>SCOPE </a:t>
            </a:r>
            <a:r>
              <a:rPr lang="tr-TR" sz="3200" b="1" dirty="0" err="1"/>
              <a:t>Partnerships</a:t>
            </a:r>
            <a:r>
              <a:rPr lang="tr-TR" sz="3200" b="1" dirty="0"/>
              <a:t> (2024)</a:t>
            </a:r>
            <a:endParaRPr sz="3200" b="1" dirty="0"/>
          </a:p>
        </p:txBody>
      </p:sp>
      <p:sp>
        <p:nvSpPr>
          <p:cNvPr id="206" name="Google Shape;206;g22d5249e29e_0_26"/>
          <p:cNvSpPr txBox="1"/>
          <p:nvPr/>
        </p:nvSpPr>
        <p:spPr>
          <a:xfrm>
            <a:off x="548475" y="1007075"/>
            <a:ext cx="5882700" cy="36729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rgbClr val="000000"/>
              </a:buClr>
              <a:buSzPts val="1800"/>
              <a:buFont typeface="Calibri"/>
              <a:buChar char="●"/>
            </a:pPr>
            <a:r>
              <a:rPr lang="tr-TR" sz="1800" b="0" i="0" u="none" strike="noStrike" cap="none" dirty="0" err="1">
                <a:solidFill>
                  <a:srgbClr val="000000"/>
                </a:solidFill>
                <a:latin typeface="Calibri"/>
                <a:ea typeface="Calibri"/>
                <a:cs typeface="Calibri"/>
                <a:sym typeface="Calibri"/>
              </a:rPr>
              <a:t>Brazil</a:t>
            </a:r>
            <a:r>
              <a:rPr lang="tr-TR" sz="1800" b="0" i="0" u="none" strike="noStrike" cap="none" dirty="0">
                <a:solidFill>
                  <a:srgbClr val="000000"/>
                </a:solidFill>
                <a:latin typeface="Calibri"/>
                <a:ea typeface="Calibri"/>
                <a:cs typeface="Calibri"/>
                <a:sym typeface="Calibri"/>
              </a:rPr>
              <a:t> - 1</a:t>
            </a:r>
            <a:endParaRPr sz="1800" b="0" i="0" u="none" strike="noStrike" cap="none" dirty="0">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tr-TR" sz="1800" b="0" i="0" u="none" strike="noStrike" cap="none" dirty="0" err="1">
                <a:solidFill>
                  <a:srgbClr val="000000"/>
                </a:solidFill>
                <a:latin typeface="Calibri"/>
                <a:ea typeface="Calibri"/>
                <a:cs typeface="Calibri"/>
                <a:sym typeface="Calibri"/>
              </a:rPr>
              <a:t>Czech</a:t>
            </a:r>
            <a:r>
              <a:rPr lang="tr-TR" sz="1800" b="0" i="0" u="none" strike="noStrike" cap="none" dirty="0">
                <a:solidFill>
                  <a:srgbClr val="000000"/>
                </a:solidFill>
                <a:latin typeface="Calibri"/>
                <a:ea typeface="Calibri"/>
                <a:cs typeface="Calibri"/>
                <a:sym typeface="Calibri"/>
              </a:rPr>
              <a:t> </a:t>
            </a:r>
            <a:r>
              <a:rPr lang="tr-TR" sz="1800" b="0" i="0" u="none" strike="noStrike" cap="none" dirty="0" err="1">
                <a:solidFill>
                  <a:srgbClr val="000000"/>
                </a:solidFill>
                <a:latin typeface="Calibri"/>
                <a:ea typeface="Calibri"/>
                <a:cs typeface="Calibri"/>
                <a:sym typeface="Calibri"/>
              </a:rPr>
              <a:t>Republic</a:t>
            </a:r>
            <a:r>
              <a:rPr lang="tr-TR" sz="1800" b="0" i="0" u="none" strike="noStrike" cap="none" dirty="0">
                <a:solidFill>
                  <a:srgbClr val="000000"/>
                </a:solidFill>
                <a:latin typeface="Calibri"/>
                <a:ea typeface="Calibri"/>
                <a:cs typeface="Calibri"/>
                <a:sym typeface="Calibri"/>
              </a:rPr>
              <a:t> - 6</a:t>
            </a:r>
            <a:endParaRPr sz="1800" b="0" i="0" u="none" strike="noStrike" cap="none" dirty="0">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tr-TR" sz="1800" b="0" i="0" u="none" strike="noStrike" cap="none" dirty="0" err="1">
                <a:solidFill>
                  <a:srgbClr val="000000"/>
                </a:solidFill>
                <a:latin typeface="Calibri"/>
                <a:ea typeface="Calibri"/>
                <a:cs typeface="Calibri"/>
                <a:sym typeface="Calibri"/>
              </a:rPr>
              <a:t>Egypt</a:t>
            </a:r>
            <a:r>
              <a:rPr lang="tr-TR" sz="1800" b="0" i="0" u="none" strike="noStrike" cap="none" dirty="0">
                <a:solidFill>
                  <a:srgbClr val="000000"/>
                </a:solidFill>
                <a:latin typeface="Calibri"/>
                <a:ea typeface="Calibri"/>
                <a:cs typeface="Calibri"/>
                <a:sym typeface="Calibri"/>
              </a:rPr>
              <a:t> - 1</a:t>
            </a:r>
            <a:endParaRPr sz="1800" b="0" i="0" u="none" strike="noStrike" cap="none" dirty="0">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tr-TR" sz="1800" b="0" i="0" u="none" strike="noStrike" cap="none" dirty="0" err="1">
                <a:solidFill>
                  <a:srgbClr val="000000"/>
                </a:solidFill>
                <a:latin typeface="Calibri"/>
                <a:ea typeface="Calibri"/>
                <a:cs typeface="Calibri"/>
                <a:sym typeface="Calibri"/>
              </a:rPr>
              <a:t>Greece</a:t>
            </a:r>
            <a:r>
              <a:rPr lang="tr-TR" sz="1800" b="0" i="0" u="none" strike="noStrike" cap="none" dirty="0">
                <a:solidFill>
                  <a:srgbClr val="000000"/>
                </a:solidFill>
                <a:latin typeface="Calibri"/>
                <a:ea typeface="Calibri"/>
                <a:cs typeface="Calibri"/>
                <a:sym typeface="Calibri"/>
              </a:rPr>
              <a:t> - 1</a:t>
            </a:r>
            <a:endParaRPr sz="1800" b="0" i="0" u="none" strike="noStrike" cap="none" dirty="0">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tr-TR" sz="1800" b="0" i="0" u="none" strike="noStrike" cap="none" dirty="0" err="1">
                <a:solidFill>
                  <a:srgbClr val="000000"/>
                </a:solidFill>
                <a:latin typeface="Calibri"/>
                <a:ea typeface="Calibri"/>
                <a:cs typeface="Calibri"/>
                <a:sym typeface="Calibri"/>
              </a:rPr>
              <a:t>Indonesia</a:t>
            </a:r>
            <a:r>
              <a:rPr lang="tr-TR" sz="1800" b="0" i="0" u="none" strike="noStrike" cap="none" dirty="0">
                <a:solidFill>
                  <a:srgbClr val="000000"/>
                </a:solidFill>
                <a:latin typeface="Calibri"/>
                <a:ea typeface="Calibri"/>
                <a:cs typeface="Calibri"/>
                <a:sym typeface="Calibri"/>
              </a:rPr>
              <a:t> - 2</a:t>
            </a:r>
            <a:endParaRPr sz="1800" b="0" i="0" u="none" strike="noStrike" cap="none" dirty="0">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tr-TR" sz="1800" b="0" i="0" u="none" strike="noStrike" cap="none" dirty="0" err="1">
                <a:solidFill>
                  <a:srgbClr val="000000"/>
                </a:solidFill>
                <a:latin typeface="Calibri"/>
                <a:ea typeface="Calibri"/>
                <a:cs typeface="Calibri"/>
                <a:sym typeface="Calibri"/>
              </a:rPr>
              <a:t>Italy</a:t>
            </a:r>
            <a:r>
              <a:rPr lang="tr-TR" sz="1800" b="0" i="0" u="none" strike="noStrike" cap="none" dirty="0">
                <a:solidFill>
                  <a:srgbClr val="000000"/>
                </a:solidFill>
                <a:latin typeface="Calibri"/>
                <a:ea typeface="Calibri"/>
                <a:cs typeface="Calibri"/>
                <a:sym typeface="Calibri"/>
              </a:rPr>
              <a:t> - 1</a:t>
            </a:r>
            <a:endParaRPr sz="1800" b="0" i="0" u="none" strike="noStrike" cap="none" dirty="0">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tr-TR" sz="1800" b="0" i="0" u="none" strike="noStrike" cap="none" dirty="0">
                <a:solidFill>
                  <a:srgbClr val="000000"/>
                </a:solidFill>
                <a:latin typeface="Calibri"/>
                <a:ea typeface="Calibri"/>
                <a:cs typeface="Calibri"/>
                <a:sym typeface="Calibri"/>
              </a:rPr>
              <a:t>Malta - 1</a:t>
            </a:r>
            <a:endParaRPr sz="1800" b="0" i="0" u="none" strike="noStrike" cap="none" dirty="0">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tr-TR" sz="1800" b="0" i="0" u="none" strike="noStrike" cap="none" dirty="0" err="1">
                <a:solidFill>
                  <a:srgbClr val="000000"/>
                </a:solidFill>
                <a:latin typeface="Calibri"/>
                <a:ea typeface="Calibri"/>
                <a:cs typeface="Calibri"/>
                <a:sym typeface="Calibri"/>
              </a:rPr>
              <a:t>Northern</a:t>
            </a:r>
            <a:r>
              <a:rPr lang="tr-TR" sz="1800" b="0" i="0" u="none" strike="noStrike" cap="none" dirty="0">
                <a:solidFill>
                  <a:srgbClr val="000000"/>
                </a:solidFill>
                <a:latin typeface="Calibri"/>
                <a:ea typeface="Calibri"/>
                <a:cs typeface="Calibri"/>
                <a:sym typeface="Calibri"/>
              </a:rPr>
              <a:t> </a:t>
            </a:r>
            <a:r>
              <a:rPr lang="tr-TR" sz="1800" b="0" i="0" u="none" strike="noStrike" cap="none" dirty="0" err="1">
                <a:solidFill>
                  <a:srgbClr val="000000"/>
                </a:solidFill>
                <a:latin typeface="Calibri"/>
                <a:ea typeface="Calibri"/>
                <a:cs typeface="Calibri"/>
                <a:sym typeface="Calibri"/>
              </a:rPr>
              <a:t>Cyprus</a:t>
            </a:r>
            <a:r>
              <a:rPr lang="tr-TR" sz="1800" b="0" i="0" u="none" strike="noStrike" cap="none" dirty="0">
                <a:solidFill>
                  <a:srgbClr val="000000"/>
                </a:solidFill>
                <a:latin typeface="Calibri"/>
                <a:ea typeface="Calibri"/>
                <a:cs typeface="Calibri"/>
                <a:sym typeface="Calibri"/>
              </a:rPr>
              <a:t> - 1</a:t>
            </a:r>
            <a:endParaRPr sz="1800" b="0" i="0" u="none" strike="noStrike" cap="none" dirty="0">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tr-TR" sz="1800" b="0" i="0" u="none" strike="noStrike" cap="none" dirty="0">
                <a:solidFill>
                  <a:srgbClr val="000000"/>
                </a:solidFill>
                <a:latin typeface="Calibri"/>
                <a:ea typeface="Calibri"/>
                <a:cs typeface="Calibri"/>
                <a:sym typeface="Calibri"/>
              </a:rPr>
              <a:t>Oman - 2</a:t>
            </a:r>
            <a:endParaRPr sz="1800" b="0" i="0" u="none" strike="noStrike" cap="none" dirty="0">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tr-TR" sz="1800" b="0" i="0" u="none" strike="noStrike" cap="none" dirty="0">
                <a:solidFill>
                  <a:srgbClr val="000000"/>
                </a:solidFill>
                <a:latin typeface="Calibri"/>
                <a:ea typeface="Calibri"/>
                <a:cs typeface="Calibri"/>
                <a:sym typeface="Calibri"/>
              </a:rPr>
              <a:t>Poland - 12</a:t>
            </a:r>
            <a:endParaRPr sz="1800" b="0" i="0" u="none" strike="noStrike" cap="none" dirty="0">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tr-TR" sz="1800" b="0" i="0" u="none" strike="noStrike" cap="none" dirty="0" err="1">
                <a:solidFill>
                  <a:srgbClr val="000000"/>
                </a:solidFill>
                <a:latin typeface="Calibri"/>
                <a:ea typeface="Calibri"/>
                <a:cs typeface="Calibri"/>
                <a:sym typeface="Calibri"/>
              </a:rPr>
              <a:t>Romania</a:t>
            </a:r>
            <a:r>
              <a:rPr lang="tr-TR" sz="1800" b="0" i="0" u="none" strike="noStrike" cap="none" dirty="0">
                <a:solidFill>
                  <a:srgbClr val="000000"/>
                </a:solidFill>
                <a:latin typeface="Calibri"/>
                <a:ea typeface="Calibri"/>
                <a:cs typeface="Calibri"/>
                <a:sym typeface="Calibri"/>
              </a:rPr>
              <a:t> - 3</a:t>
            </a:r>
            <a:endParaRPr sz="1800" b="0" i="0" u="none" strike="noStrike" cap="none" dirty="0">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tr-TR" sz="1800" b="0" i="0" u="none" strike="noStrike" cap="none" dirty="0">
                <a:solidFill>
                  <a:srgbClr val="000000"/>
                </a:solidFill>
                <a:latin typeface="Calibri"/>
                <a:ea typeface="Calibri"/>
                <a:cs typeface="Calibri"/>
                <a:sym typeface="Calibri"/>
              </a:rPr>
              <a:t>South </a:t>
            </a:r>
            <a:r>
              <a:rPr lang="tr-TR" sz="1800" b="0" i="0" u="none" strike="noStrike" cap="none" dirty="0" err="1">
                <a:solidFill>
                  <a:srgbClr val="000000"/>
                </a:solidFill>
                <a:latin typeface="Calibri"/>
                <a:ea typeface="Calibri"/>
                <a:cs typeface="Calibri"/>
                <a:sym typeface="Calibri"/>
              </a:rPr>
              <a:t>Korea</a:t>
            </a:r>
            <a:r>
              <a:rPr lang="tr-TR" sz="1800" b="0" i="0" u="none" strike="noStrike" cap="none" dirty="0">
                <a:solidFill>
                  <a:srgbClr val="000000"/>
                </a:solidFill>
                <a:latin typeface="Calibri"/>
                <a:ea typeface="Calibri"/>
                <a:cs typeface="Calibri"/>
                <a:sym typeface="Calibri"/>
              </a:rPr>
              <a:t> - 2</a:t>
            </a:r>
            <a:endParaRPr sz="1800" b="0" i="0" u="none" strike="noStrike" cap="none" dirty="0">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tr-TR" sz="1800" b="0" i="0" u="none" strike="noStrike" cap="none" dirty="0" err="1">
                <a:solidFill>
                  <a:srgbClr val="000000"/>
                </a:solidFill>
                <a:latin typeface="Calibri"/>
                <a:ea typeface="Calibri"/>
                <a:cs typeface="Calibri"/>
                <a:sym typeface="Calibri"/>
              </a:rPr>
              <a:t>Taiwan</a:t>
            </a:r>
            <a:r>
              <a:rPr lang="tr-TR" sz="1800" b="0" i="0" u="none" strike="noStrike" cap="none" dirty="0">
                <a:solidFill>
                  <a:srgbClr val="000000"/>
                </a:solidFill>
                <a:latin typeface="Calibri"/>
                <a:ea typeface="Calibri"/>
                <a:cs typeface="Calibri"/>
                <a:sym typeface="Calibri"/>
              </a:rPr>
              <a:t> - 2</a:t>
            </a:r>
            <a:endParaRPr sz="1800" b="0" i="0" u="none" strike="noStrike" cap="none" dirty="0">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tr-TR" sz="1800" b="0" i="0" u="none" strike="noStrike" cap="none" dirty="0" err="1">
                <a:solidFill>
                  <a:srgbClr val="000000"/>
                </a:solidFill>
                <a:latin typeface="Calibri"/>
                <a:ea typeface="Calibri"/>
                <a:cs typeface="Calibri"/>
                <a:sym typeface="Calibri"/>
              </a:rPr>
              <a:t>Turkey</a:t>
            </a:r>
            <a:r>
              <a:rPr lang="tr-TR" sz="1800" b="0" i="0" u="none" strike="noStrike" cap="none" dirty="0">
                <a:solidFill>
                  <a:srgbClr val="000000"/>
                </a:solidFill>
                <a:latin typeface="Calibri"/>
                <a:ea typeface="Calibri"/>
                <a:cs typeface="Calibri"/>
                <a:sym typeface="Calibri"/>
              </a:rPr>
              <a:t> - 4</a:t>
            </a:r>
            <a:endParaRPr sz="1800" b="0" i="0" u="none" strike="noStrike" cap="none" dirty="0">
              <a:solidFill>
                <a:srgbClr val="000000"/>
              </a:solidFill>
              <a:latin typeface="Calibri"/>
              <a:ea typeface="Calibri"/>
              <a:cs typeface="Calibri"/>
              <a:sym typeface="Calibri"/>
            </a:endParaRPr>
          </a:p>
        </p:txBody>
      </p:sp>
      <p:pic>
        <p:nvPicPr>
          <p:cNvPr id="207" name="Google Shape;207;g22d5249e29e_0_26"/>
          <p:cNvPicPr preferRelativeResize="0"/>
          <p:nvPr/>
        </p:nvPicPr>
        <p:blipFill rotWithShape="1">
          <a:blip r:embed="rId3">
            <a:alphaModFix/>
          </a:blip>
          <a:srcRect/>
          <a:stretch/>
        </p:blipFill>
        <p:spPr>
          <a:xfrm>
            <a:off x="4621225" y="93750"/>
            <a:ext cx="1218775" cy="10301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g22d3b3022b4_0_0"/>
          <p:cNvSpPr txBox="1">
            <a:spLocks noGrp="1"/>
          </p:cNvSpPr>
          <p:nvPr>
            <p:ph type="title"/>
          </p:nvPr>
        </p:nvSpPr>
        <p:spPr>
          <a:xfrm>
            <a:off x="265625" y="241265"/>
            <a:ext cx="8229600" cy="11430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tr-TR" b="1"/>
              <a:t>Outgoing Exchanges </a:t>
            </a:r>
            <a:endParaRPr b="1"/>
          </a:p>
        </p:txBody>
      </p:sp>
      <p:sp>
        <p:nvSpPr>
          <p:cNvPr id="222" name="Google Shape;222;g22d3b3022b4_0_0"/>
          <p:cNvSpPr txBox="1">
            <a:spLocks noGrp="1"/>
          </p:cNvSpPr>
          <p:nvPr>
            <p:ph type="body" idx="1"/>
          </p:nvPr>
        </p:nvSpPr>
        <p:spPr>
          <a:xfrm>
            <a:off x="457200" y="1282100"/>
            <a:ext cx="8424600" cy="3770700"/>
          </a:xfrm>
          <a:prstGeom prst="rect">
            <a:avLst/>
          </a:prstGeom>
          <a:noFill/>
          <a:ln>
            <a:noFill/>
          </a:ln>
        </p:spPr>
        <p:txBody>
          <a:bodyPr spcFirstLastPara="1" wrap="square" lIns="91425" tIns="91425" rIns="91425" bIns="91425" anchor="t" anchorCtr="0">
            <a:noAutofit/>
          </a:bodyPr>
          <a:lstStyle/>
          <a:p>
            <a:pPr marL="457200" lvl="0" indent="-368300" algn="l" rtl="0">
              <a:lnSpc>
                <a:spcPct val="100000"/>
              </a:lnSpc>
              <a:spcBef>
                <a:spcPts val="0"/>
              </a:spcBef>
              <a:spcAft>
                <a:spcPts val="0"/>
              </a:spcAft>
              <a:buClr>
                <a:schemeClr val="dk1"/>
              </a:buClr>
              <a:buSzPts val="2200"/>
              <a:buFont typeface="Calibri"/>
              <a:buChar char="•"/>
            </a:pPr>
            <a:r>
              <a:rPr lang="tr-TR" sz="2200" dirty="0" err="1">
                <a:solidFill>
                  <a:schemeClr val="dk1"/>
                </a:solidFill>
                <a:latin typeface="Calibri"/>
                <a:ea typeface="Calibri"/>
                <a:cs typeface="Calibri"/>
                <a:sym typeface="Calibri"/>
              </a:rPr>
              <a:t>Canadian</a:t>
            </a:r>
            <a:r>
              <a:rPr lang="tr-TR" sz="2200" dirty="0">
                <a:solidFill>
                  <a:schemeClr val="dk1"/>
                </a:solidFill>
                <a:latin typeface="Calibri"/>
                <a:ea typeface="Calibri"/>
                <a:cs typeface="Calibri"/>
                <a:sym typeface="Calibri"/>
              </a:rPr>
              <a:t> </a:t>
            </a:r>
            <a:r>
              <a:rPr lang="tr-TR" sz="2200" dirty="0" err="1">
                <a:solidFill>
                  <a:schemeClr val="dk1"/>
                </a:solidFill>
                <a:latin typeface="Calibri"/>
                <a:ea typeface="Calibri"/>
                <a:cs typeface="Calibri"/>
                <a:sym typeface="Calibri"/>
              </a:rPr>
              <a:t>preclerkship</a:t>
            </a:r>
            <a:r>
              <a:rPr lang="tr-TR" sz="2200" dirty="0">
                <a:solidFill>
                  <a:schemeClr val="dk1"/>
                </a:solidFill>
                <a:latin typeface="Calibri"/>
                <a:ea typeface="Calibri"/>
                <a:cs typeface="Calibri"/>
                <a:sym typeface="Calibri"/>
              </a:rPr>
              <a:t> </a:t>
            </a:r>
            <a:r>
              <a:rPr lang="tr-TR" sz="2200" dirty="0" err="1">
                <a:solidFill>
                  <a:schemeClr val="dk1"/>
                </a:solidFill>
                <a:latin typeface="Calibri"/>
                <a:ea typeface="Calibri"/>
                <a:cs typeface="Calibri"/>
                <a:sym typeface="Calibri"/>
              </a:rPr>
              <a:t>students</a:t>
            </a:r>
            <a:r>
              <a:rPr lang="tr-TR" sz="2200" dirty="0">
                <a:solidFill>
                  <a:schemeClr val="dk1"/>
                </a:solidFill>
                <a:latin typeface="Calibri"/>
                <a:ea typeface="Calibri"/>
                <a:cs typeface="Calibri"/>
                <a:sym typeface="Calibri"/>
              </a:rPr>
              <a:t> </a:t>
            </a:r>
            <a:r>
              <a:rPr lang="tr-TR" sz="2200" dirty="0" err="1">
                <a:solidFill>
                  <a:schemeClr val="dk1"/>
                </a:solidFill>
                <a:latin typeface="Calibri"/>
                <a:ea typeface="Calibri"/>
                <a:cs typeface="Calibri"/>
                <a:sym typeface="Calibri"/>
              </a:rPr>
              <a:t>are</a:t>
            </a:r>
            <a:r>
              <a:rPr lang="tr-TR" sz="2200" dirty="0">
                <a:solidFill>
                  <a:schemeClr val="dk1"/>
                </a:solidFill>
                <a:latin typeface="Calibri"/>
                <a:ea typeface="Calibri"/>
                <a:cs typeface="Calibri"/>
                <a:sym typeface="Calibri"/>
              </a:rPr>
              <a:t> </a:t>
            </a:r>
            <a:r>
              <a:rPr lang="tr-TR" sz="2200" dirty="0" err="1">
                <a:solidFill>
                  <a:schemeClr val="dk1"/>
                </a:solidFill>
                <a:latin typeface="Calibri"/>
                <a:ea typeface="Calibri"/>
                <a:cs typeface="Calibri"/>
                <a:sym typeface="Calibri"/>
              </a:rPr>
              <a:t>eligible</a:t>
            </a:r>
            <a:r>
              <a:rPr lang="tr-TR" sz="2200" dirty="0">
                <a:solidFill>
                  <a:schemeClr val="dk1"/>
                </a:solidFill>
                <a:latin typeface="Calibri"/>
                <a:ea typeface="Calibri"/>
                <a:cs typeface="Calibri"/>
                <a:sym typeface="Calibri"/>
              </a:rPr>
              <a:t> </a:t>
            </a:r>
            <a:r>
              <a:rPr lang="tr-TR" sz="2200" dirty="0" err="1">
                <a:solidFill>
                  <a:schemeClr val="dk1"/>
                </a:solidFill>
                <a:latin typeface="Calibri"/>
                <a:ea typeface="Calibri"/>
                <a:cs typeface="Calibri"/>
                <a:sym typeface="Calibri"/>
              </a:rPr>
              <a:t>for</a:t>
            </a:r>
            <a:r>
              <a:rPr lang="tr-TR" sz="2200" dirty="0">
                <a:solidFill>
                  <a:schemeClr val="dk1"/>
                </a:solidFill>
                <a:latin typeface="Calibri"/>
                <a:ea typeface="Calibri"/>
                <a:cs typeface="Calibri"/>
                <a:sym typeface="Calibri"/>
              </a:rPr>
              <a:t> </a:t>
            </a:r>
            <a:r>
              <a:rPr lang="tr-TR" sz="2200" dirty="0" err="1">
                <a:solidFill>
                  <a:schemeClr val="dk1"/>
                </a:solidFill>
                <a:latin typeface="Calibri"/>
                <a:ea typeface="Calibri"/>
                <a:cs typeface="Calibri"/>
                <a:sym typeface="Calibri"/>
              </a:rPr>
              <a:t>this</a:t>
            </a:r>
            <a:r>
              <a:rPr lang="tr-TR" sz="2200" dirty="0">
                <a:solidFill>
                  <a:schemeClr val="dk1"/>
                </a:solidFill>
                <a:latin typeface="Calibri"/>
                <a:ea typeface="Calibri"/>
                <a:cs typeface="Calibri"/>
                <a:sym typeface="Calibri"/>
              </a:rPr>
              <a:t> program</a:t>
            </a:r>
            <a:endParaRPr sz="2200" dirty="0">
              <a:solidFill>
                <a:schemeClr val="dk1"/>
              </a:solidFill>
              <a:latin typeface="Calibri"/>
              <a:ea typeface="Calibri"/>
              <a:cs typeface="Calibri"/>
              <a:sym typeface="Calibri"/>
            </a:endParaRPr>
          </a:p>
          <a:p>
            <a:pPr marL="457200" lvl="0" indent="-368300" algn="l" rtl="0">
              <a:lnSpc>
                <a:spcPct val="100000"/>
              </a:lnSpc>
              <a:spcBef>
                <a:spcPts val="0"/>
              </a:spcBef>
              <a:spcAft>
                <a:spcPts val="0"/>
              </a:spcAft>
              <a:buClr>
                <a:schemeClr val="dk1"/>
              </a:buClr>
              <a:buSzPts val="2200"/>
              <a:buFont typeface="Calibri"/>
              <a:buChar char="•"/>
            </a:pPr>
            <a:r>
              <a:rPr lang="tr-TR" sz="2200" dirty="0" err="1">
                <a:solidFill>
                  <a:schemeClr val="dk1"/>
                </a:solidFill>
                <a:latin typeface="Calibri"/>
                <a:ea typeface="Calibri"/>
                <a:cs typeface="Calibri"/>
                <a:sym typeface="Calibri"/>
              </a:rPr>
              <a:t>Students</a:t>
            </a:r>
            <a:r>
              <a:rPr lang="tr-TR" sz="2200" dirty="0">
                <a:solidFill>
                  <a:schemeClr val="dk1"/>
                </a:solidFill>
                <a:latin typeface="Calibri"/>
                <a:ea typeface="Calibri"/>
                <a:cs typeface="Calibri"/>
                <a:sym typeface="Calibri"/>
              </a:rPr>
              <a:t> </a:t>
            </a:r>
            <a:r>
              <a:rPr lang="tr-TR" sz="2200" dirty="0" err="1">
                <a:solidFill>
                  <a:schemeClr val="dk1"/>
                </a:solidFill>
                <a:latin typeface="Calibri"/>
                <a:ea typeface="Calibri"/>
                <a:cs typeface="Calibri"/>
                <a:sym typeface="Calibri"/>
              </a:rPr>
              <a:t>finishing</a:t>
            </a:r>
            <a:r>
              <a:rPr lang="tr-TR" sz="2200" dirty="0">
                <a:solidFill>
                  <a:schemeClr val="dk1"/>
                </a:solidFill>
                <a:latin typeface="Calibri"/>
                <a:ea typeface="Calibri"/>
                <a:cs typeface="Calibri"/>
                <a:sym typeface="Calibri"/>
              </a:rPr>
              <a:t> </a:t>
            </a:r>
            <a:r>
              <a:rPr lang="tr-TR" sz="2200" dirty="0" err="1">
                <a:solidFill>
                  <a:schemeClr val="dk1"/>
                </a:solidFill>
                <a:latin typeface="Calibri"/>
                <a:ea typeface="Calibri"/>
                <a:cs typeface="Calibri"/>
                <a:sym typeface="Calibri"/>
              </a:rPr>
              <a:t>their</a:t>
            </a:r>
            <a:r>
              <a:rPr lang="tr-TR" sz="2200" dirty="0">
                <a:solidFill>
                  <a:schemeClr val="dk1"/>
                </a:solidFill>
                <a:latin typeface="Calibri"/>
                <a:ea typeface="Calibri"/>
                <a:cs typeface="Calibri"/>
                <a:sym typeface="Calibri"/>
              </a:rPr>
              <a:t> </a:t>
            </a:r>
            <a:r>
              <a:rPr lang="tr-TR" sz="2200" dirty="0" err="1">
                <a:solidFill>
                  <a:schemeClr val="dk1"/>
                </a:solidFill>
                <a:latin typeface="Calibri"/>
                <a:ea typeface="Calibri"/>
                <a:cs typeface="Calibri"/>
                <a:sym typeface="Calibri"/>
              </a:rPr>
              <a:t>second</a:t>
            </a:r>
            <a:r>
              <a:rPr lang="tr-TR" sz="2200" dirty="0">
                <a:solidFill>
                  <a:schemeClr val="dk1"/>
                </a:solidFill>
                <a:latin typeface="Calibri"/>
                <a:ea typeface="Calibri"/>
                <a:cs typeface="Calibri"/>
                <a:sym typeface="Calibri"/>
              </a:rPr>
              <a:t> </a:t>
            </a:r>
            <a:r>
              <a:rPr lang="tr-TR" sz="2200" dirty="0" err="1">
                <a:solidFill>
                  <a:schemeClr val="dk1"/>
                </a:solidFill>
                <a:latin typeface="Calibri"/>
                <a:ea typeface="Calibri"/>
                <a:cs typeface="Calibri"/>
                <a:sym typeface="Calibri"/>
              </a:rPr>
              <a:t>year</a:t>
            </a:r>
            <a:r>
              <a:rPr lang="tr-TR" sz="2200" dirty="0">
                <a:solidFill>
                  <a:schemeClr val="dk1"/>
                </a:solidFill>
                <a:latin typeface="Calibri"/>
                <a:ea typeface="Calibri"/>
                <a:cs typeface="Calibri"/>
                <a:sym typeface="Calibri"/>
              </a:rPr>
              <a:t> can </a:t>
            </a:r>
            <a:r>
              <a:rPr lang="tr-TR" sz="2200" dirty="0" err="1">
                <a:solidFill>
                  <a:schemeClr val="dk1"/>
                </a:solidFill>
                <a:latin typeface="Calibri"/>
                <a:ea typeface="Calibri"/>
                <a:cs typeface="Calibri"/>
                <a:sym typeface="Calibri"/>
              </a:rPr>
              <a:t>go</a:t>
            </a:r>
            <a:r>
              <a:rPr lang="tr-TR" sz="2200" dirty="0">
                <a:solidFill>
                  <a:schemeClr val="dk1"/>
                </a:solidFill>
                <a:latin typeface="Calibri"/>
                <a:ea typeface="Calibri"/>
                <a:cs typeface="Calibri"/>
                <a:sym typeface="Calibri"/>
              </a:rPr>
              <a:t> </a:t>
            </a:r>
            <a:r>
              <a:rPr lang="tr-TR" sz="2200" dirty="0" err="1">
                <a:solidFill>
                  <a:schemeClr val="dk1"/>
                </a:solidFill>
                <a:latin typeface="Calibri"/>
                <a:ea typeface="Calibri"/>
                <a:cs typeface="Calibri"/>
                <a:sym typeface="Calibri"/>
              </a:rPr>
              <a:t>to</a:t>
            </a:r>
            <a:r>
              <a:rPr lang="tr-TR" sz="2200" dirty="0">
                <a:solidFill>
                  <a:schemeClr val="dk1"/>
                </a:solidFill>
                <a:latin typeface="Calibri"/>
                <a:ea typeface="Calibri"/>
                <a:cs typeface="Calibri"/>
                <a:sym typeface="Calibri"/>
              </a:rPr>
              <a:t> </a:t>
            </a:r>
            <a:r>
              <a:rPr lang="tr-TR" sz="2200" dirty="0" err="1">
                <a:solidFill>
                  <a:schemeClr val="dk1"/>
                </a:solidFill>
                <a:latin typeface="Calibri"/>
                <a:ea typeface="Calibri"/>
                <a:cs typeface="Calibri"/>
                <a:sym typeface="Calibri"/>
              </a:rPr>
              <a:t>any</a:t>
            </a:r>
            <a:r>
              <a:rPr lang="tr-TR" sz="2200" dirty="0">
                <a:solidFill>
                  <a:schemeClr val="dk1"/>
                </a:solidFill>
                <a:latin typeface="Calibri"/>
                <a:ea typeface="Calibri"/>
                <a:cs typeface="Calibri"/>
                <a:sym typeface="Calibri"/>
              </a:rPr>
              <a:t> partner </a:t>
            </a:r>
            <a:r>
              <a:rPr lang="tr-TR" sz="2200" dirty="0" err="1">
                <a:solidFill>
                  <a:schemeClr val="dk1"/>
                </a:solidFill>
                <a:latin typeface="Calibri"/>
                <a:ea typeface="Calibri"/>
                <a:cs typeface="Calibri"/>
                <a:sym typeface="Calibri"/>
              </a:rPr>
              <a:t>country</a:t>
            </a:r>
            <a:r>
              <a:rPr lang="tr-TR" sz="2200" dirty="0">
                <a:solidFill>
                  <a:schemeClr val="dk1"/>
                </a:solidFill>
                <a:latin typeface="Calibri"/>
                <a:ea typeface="Calibri"/>
                <a:cs typeface="Calibri"/>
                <a:sym typeface="Calibri"/>
              </a:rPr>
              <a:t>, </a:t>
            </a:r>
            <a:r>
              <a:rPr lang="tr-TR" sz="2200" dirty="0" err="1">
                <a:solidFill>
                  <a:schemeClr val="dk1"/>
                </a:solidFill>
                <a:latin typeface="Calibri"/>
                <a:ea typeface="Calibri"/>
                <a:cs typeface="Calibri"/>
                <a:sym typeface="Calibri"/>
              </a:rPr>
              <a:t>students</a:t>
            </a:r>
            <a:r>
              <a:rPr lang="tr-TR" sz="2200" dirty="0">
                <a:solidFill>
                  <a:schemeClr val="dk1"/>
                </a:solidFill>
                <a:latin typeface="Calibri"/>
                <a:ea typeface="Calibri"/>
                <a:cs typeface="Calibri"/>
                <a:sym typeface="Calibri"/>
              </a:rPr>
              <a:t> </a:t>
            </a:r>
            <a:r>
              <a:rPr lang="tr-TR" sz="2200" dirty="0" err="1">
                <a:solidFill>
                  <a:schemeClr val="dk1"/>
                </a:solidFill>
                <a:latin typeface="Calibri"/>
                <a:ea typeface="Calibri"/>
                <a:cs typeface="Calibri"/>
                <a:sym typeface="Calibri"/>
              </a:rPr>
              <a:t>finishing</a:t>
            </a:r>
            <a:r>
              <a:rPr lang="tr-TR" sz="2200" dirty="0">
                <a:solidFill>
                  <a:schemeClr val="dk1"/>
                </a:solidFill>
                <a:latin typeface="Calibri"/>
                <a:ea typeface="Calibri"/>
                <a:cs typeface="Calibri"/>
                <a:sym typeface="Calibri"/>
              </a:rPr>
              <a:t> </a:t>
            </a:r>
            <a:r>
              <a:rPr lang="tr-TR" sz="2200" dirty="0" err="1">
                <a:solidFill>
                  <a:schemeClr val="dk1"/>
                </a:solidFill>
                <a:latin typeface="Calibri"/>
                <a:ea typeface="Calibri"/>
                <a:cs typeface="Calibri"/>
                <a:sym typeface="Calibri"/>
              </a:rPr>
              <a:t>first</a:t>
            </a:r>
            <a:r>
              <a:rPr lang="tr-TR" sz="2200" dirty="0">
                <a:solidFill>
                  <a:schemeClr val="dk1"/>
                </a:solidFill>
                <a:latin typeface="Calibri"/>
                <a:ea typeface="Calibri"/>
                <a:cs typeface="Calibri"/>
                <a:sym typeface="Calibri"/>
              </a:rPr>
              <a:t> </a:t>
            </a:r>
            <a:r>
              <a:rPr lang="tr-TR" sz="2200" dirty="0" err="1">
                <a:solidFill>
                  <a:schemeClr val="dk1"/>
                </a:solidFill>
                <a:latin typeface="Calibri"/>
                <a:ea typeface="Calibri"/>
                <a:cs typeface="Calibri"/>
                <a:sym typeface="Calibri"/>
              </a:rPr>
              <a:t>year</a:t>
            </a:r>
            <a:r>
              <a:rPr lang="tr-TR" sz="2200" dirty="0">
                <a:solidFill>
                  <a:schemeClr val="dk1"/>
                </a:solidFill>
                <a:latin typeface="Calibri"/>
                <a:ea typeface="Calibri"/>
                <a:cs typeface="Calibri"/>
                <a:sym typeface="Calibri"/>
              </a:rPr>
              <a:t> </a:t>
            </a:r>
            <a:r>
              <a:rPr lang="tr-TR" sz="2200" dirty="0" err="1">
                <a:solidFill>
                  <a:schemeClr val="dk1"/>
                </a:solidFill>
                <a:latin typeface="Calibri"/>
                <a:ea typeface="Calibri"/>
                <a:cs typeface="Calibri"/>
                <a:sym typeface="Calibri"/>
              </a:rPr>
              <a:t>please</a:t>
            </a:r>
            <a:r>
              <a:rPr lang="tr-TR" sz="2200" dirty="0">
                <a:solidFill>
                  <a:schemeClr val="dk1"/>
                </a:solidFill>
                <a:latin typeface="Calibri"/>
                <a:ea typeface="Calibri"/>
                <a:cs typeface="Calibri"/>
                <a:sym typeface="Calibri"/>
              </a:rPr>
              <a:t> </a:t>
            </a:r>
            <a:r>
              <a:rPr lang="tr-TR" sz="2200" dirty="0" err="1">
                <a:solidFill>
                  <a:schemeClr val="dk1"/>
                </a:solidFill>
                <a:latin typeface="Calibri"/>
                <a:ea typeface="Calibri"/>
                <a:cs typeface="Calibri"/>
                <a:sym typeface="Calibri"/>
              </a:rPr>
              <a:t>check</a:t>
            </a:r>
            <a:r>
              <a:rPr lang="tr-TR" sz="2200" dirty="0">
                <a:solidFill>
                  <a:schemeClr val="dk1"/>
                </a:solidFill>
                <a:latin typeface="Calibri"/>
                <a:ea typeface="Calibri"/>
                <a:cs typeface="Calibri"/>
                <a:sym typeface="Calibri"/>
              </a:rPr>
              <a:t> </a:t>
            </a:r>
            <a:r>
              <a:rPr lang="tr-TR" sz="2200" dirty="0" err="1">
                <a:solidFill>
                  <a:schemeClr val="dk1"/>
                </a:solidFill>
                <a:latin typeface="Calibri"/>
                <a:ea typeface="Calibri"/>
                <a:cs typeface="Calibri"/>
                <a:sym typeface="Calibri"/>
              </a:rPr>
              <a:t>individual</a:t>
            </a:r>
            <a:r>
              <a:rPr lang="tr-TR" sz="2200" dirty="0">
                <a:solidFill>
                  <a:schemeClr val="dk1"/>
                </a:solidFill>
                <a:latin typeface="Calibri"/>
                <a:ea typeface="Calibri"/>
                <a:cs typeface="Calibri"/>
                <a:sym typeface="Calibri"/>
              </a:rPr>
              <a:t> </a:t>
            </a:r>
            <a:r>
              <a:rPr lang="tr-TR" sz="2200" dirty="0" err="1">
                <a:solidFill>
                  <a:schemeClr val="dk1"/>
                </a:solidFill>
                <a:latin typeface="Calibri"/>
                <a:ea typeface="Calibri"/>
                <a:cs typeface="Calibri"/>
                <a:sym typeface="Calibri"/>
              </a:rPr>
              <a:t>country</a:t>
            </a:r>
            <a:r>
              <a:rPr lang="tr-TR" sz="2200" dirty="0">
                <a:solidFill>
                  <a:schemeClr val="dk1"/>
                </a:solidFill>
                <a:latin typeface="Calibri"/>
                <a:ea typeface="Calibri"/>
                <a:cs typeface="Calibri"/>
                <a:sym typeface="Calibri"/>
              </a:rPr>
              <a:t> </a:t>
            </a:r>
            <a:r>
              <a:rPr lang="tr-TR" sz="2200" dirty="0" err="1">
                <a:solidFill>
                  <a:schemeClr val="dk1"/>
                </a:solidFill>
                <a:latin typeface="Calibri"/>
                <a:ea typeface="Calibri"/>
                <a:cs typeface="Calibri"/>
                <a:sym typeface="Calibri"/>
              </a:rPr>
              <a:t>conditions</a:t>
            </a:r>
            <a:r>
              <a:rPr lang="tr-TR" sz="2200" dirty="0">
                <a:solidFill>
                  <a:schemeClr val="dk1"/>
                </a:solidFill>
                <a:latin typeface="Calibri"/>
                <a:ea typeface="Calibri"/>
                <a:cs typeface="Calibri"/>
                <a:sym typeface="Calibri"/>
              </a:rPr>
              <a:t> (</a:t>
            </a:r>
            <a:r>
              <a:rPr lang="tr-TR" sz="2200" dirty="0" err="1">
                <a:solidFill>
                  <a:schemeClr val="dk1"/>
                </a:solidFill>
                <a:latin typeface="Calibri"/>
                <a:ea typeface="Calibri"/>
                <a:cs typeface="Calibri"/>
                <a:sym typeface="Calibri"/>
              </a:rPr>
              <a:t>some</a:t>
            </a:r>
            <a:r>
              <a:rPr lang="tr-TR" sz="2200" dirty="0">
                <a:solidFill>
                  <a:schemeClr val="dk1"/>
                </a:solidFill>
                <a:latin typeface="Calibri"/>
                <a:ea typeface="Calibri"/>
                <a:cs typeface="Calibri"/>
                <a:sym typeface="Calibri"/>
              </a:rPr>
              <a:t> </a:t>
            </a:r>
            <a:r>
              <a:rPr lang="tr-TR" sz="2200" dirty="0" err="1">
                <a:solidFill>
                  <a:schemeClr val="dk1"/>
                </a:solidFill>
                <a:latin typeface="Calibri"/>
                <a:ea typeface="Calibri"/>
                <a:cs typeface="Calibri"/>
                <a:sym typeface="Calibri"/>
              </a:rPr>
              <a:t>prefer</a:t>
            </a:r>
            <a:r>
              <a:rPr lang="tr-TR" sz="2200" dirty="0">
                <a:solidFill>
                  <a:schemeClr val="dk1"/>
                </a:solidFill>
                <a:latin typeface="Calibri"/>
                <a:ea typeface="Calibri"/>
                <a:cs typeface="Calibri"/>
                <a:sym typeface="Calibri"/>
              </a:rPr>
              <a:t> </a:t>
            </a:r>
            <a:r>
              <a:rPr lang="tr-TR" sz="2200" dirty="0" err="1">
                <a:solidFill>
                  <a:schemeClr val="dk1"/>
                </a:solidFill>
                <a:latin typeface="Calibri"/>
                <a:ea typeface="Calibri"/>
                <a:cs typeface="Calibri"/>
                <a:sym typeface="Calibri"/>
              </a:rPr>
              <a:t>students</a:t>
            </a:r>
            <a:r>
              <a:rPr lang="tr-TR" sz="2200" dirty="0">
                <a:solidFill>
                  <a:schemeClr val="dk1"/>
                </a:solidFill>
                <a:latin typeface="Calibri"/>
                <a:ea typeface="Calibri"/>
                <a:cs typeface="Calibri"/>
                <a:sym typeface="Calibri"/>
              </a:rPr>
              <a:t> </a:t>
            </a:r>
            <a:r>
              <a:rPr lang="tr-TR" sz="2200" dirty="0" err="1">
                <a:solidFill>
                  <a:schemeClr val="dk1"/>
                </a:solidFill>
                <a:latin typeface="Calibri"/>
                <a:ea typeface="Calibri"/>
                <a:cs typeface="Calibri"/>
                <a:sym typeface="Calibri"/>
              </a:rPr>
              <a:t>have</a:t>
            </a:r>
            <a:r>
              <a:rPr lang="tr-TR" sz="2200" dirty="0">
                <a:solidFill>
                  <a:schemeClr val="dk1"/>
                </a:solidFill>
                <a:latin typeface="Calibri"/>
                <a:ea typeface="Calibri"/>
                <a:cs typeface="Calibri"/>
                <a:sym typeface="Calibri"/>
              </a:rPr>
              <a:t> </a:t>
            </a:r>
            <a:r>
              <a:rPr lang="tr-TR" sz="2200" dirty="0" err="1">
                <a:solidFill>
                  <a:schemeClr val="dk1"/>
                </a:solidFill>
                <a:latin typeface="Calibri"/>
                <a:ea typeface="Calibri"/>
                <a:cs typeface="Calibri"/>
                <a:sym typeface="Calibri"/>
              </a:rPr>
              <a:t>more</a:t>
            </a:r>
            <a:r>
              <a:rPr lang="tr-TR" sz="2200" dirty="0">
                <a:solidFill>
                  <a:schemeClr val="dk1"/>
                </a:solidFill>
                <a:latin typeface="Calibri"/>
                <a:ea typeface="Calibri"/>
                <a:cs typeface="Calibri"/>
                <a:sym typeface="Calibri"/>
              </a:rPr>
              <a:t> </a:t>
            </a:r>
            <a:r>
              <a:rPr lang="tr-TR" sz="2200" dirty="0" err="1">
                <a:solidFill>
                  <a:schemeClr val="dk1"/>
                </a:solidFill>
                <a:latin typeface="Calibri"/>
                <a:ea typeface="Calibri"/>
                <a:cs typeface="Calibri"/>
                <a:sym typeface="Calibri"/>
              </a:rPr>
              <a:t>clinical</a:t>
            </a:r>
            <a:r>
              <a:rPr lang="tr-TR" sz="2200" dirty="0">
                <a:solidFill>
                  <a:schemeClr val="dk1"/>
                </a:solidFill>
                <a:latin typeface="Calibri"/>
                <a:ea typeface="Calibri"/>
                <a:cs typeface="Calibri"/>
                <a:sym typeface="Calibri"/>
              </a:rPr>
              <a:t> </a:t>
            </a:r>
            <a:r>
              <a:rPr lang="tr-TR" sz="2200" dirty="0" err="1">
                <a:solidFill>
                  <a:schemeClr val="dk1"/>
                </a:solidFill>
                <a:latin typeface="Calibri"/>
                <a:ea typeface="Calibri"/>
                <a:cs typeface="Calibri"/>
                <a:sym typeface="Calibri"/>
              </a:rPr>
              <a:t>experience</a:t>
            </a:r>
            <a:r>
              <a:rPr lang="tr-TR" sz="2200" dirty="0">
                <a:solidFill>
                  <a:schemeClr val="dk1"/>
                </a:solidFill>
                <a:latin typeface="Calibri"/>
                <a:ea typeface="Calibri"/>
                <a:cs typeface="Calibri"/>
                <a:sym typeface="Calibri"/>
              </a:rPr>
              <a:t> </a:t>
            </a:r>
            <a:r>
              <a:rPr lang="tr-TR" sz="2200" dirty="0" err="1">
                <a:solidFill>
                  <a:schemeClr val="dk1"/>
                </a:solidFill>
                <a:latin typeface="Calibri"/>
                <a:ea typeface="Calibri"/>
                <a:cs typeface="Calibri"/>
                <a:sym typeface="Calibri"/>
              </a:rPr>
              <a:t>first</a:t>
            </a:r>
            <a:r>
              <a:rPr lang="tr-TR" sz="2200" dirty="0">
                <a:solidFill>
                  <a:schemeClr val="dk1"/>
                </a:solidFill>
                <a:latin typeface="Calibri"/>
                <a:ea typeface="Calibri"/>
                <a:cs typeface="Calibri"/>
                <a:sym typeface="Calibri"/>
              </a:rPr>
              <a:t>)</a:t>
            </a:r>
            <a:endParaRPr sz="2200" dirty="0">
              <a:solidFill>
                <a:schemeClr val="dk1"/>
              </a:solidFill>
              <a:latin typeface="Calibri"/>
              <a:ea typeface="Calibri"/>
              <a:cs typeface="Calibri"/>
              <a:sym typeface="Calibri"/>
            </a:endParaRPr>
          </a:p>
          <a:p>
            <a:pPr marL="457200" lvl="0" indent="-368300" algn="l" rtl="0">
              <a:lnSpc>
                <a:spcPct val="100000"/>
              </a:lnSpc>
              <a:spcBef>
                <a:spcPts val="0"/>
              </a:spcBef>
              <a:spcAft>
                <a:spcPts val="0"/>
              </a:spcAft>
              <a:buClr>
                <a:schemeClr val="dk1"/>
              </a:buClr>
              <a:buSzPts val="2200"/>
              <a:buFont typeface="Calibri"/>
              <a:buChar char="•"/>
            </a:pPr>
            <a:r>
              <a:rPr lang="tr-TR" sz="2200" dirty="0" err="1">
                <a:solidFill>
                  <a:schemeClr val="dk1"/>
                </a:solidFill>
                <a:latin typeface="Calibri"/>
                <a:ea typeface="Calibri"/>
                <a:cs typeface="Calibri"/>
                <a:sym typeface="Calibri"/>
              </a:rPr>
              <a:t>Students</a:t>
            </a:r>
            <a:r>
              <a:rPr lang="tr-TR" sz="2200" dirty="0">
                <a:solidFill>
                  <a:schemeClr val="dk1"/>
                </a:solidFill>
                <a:latin typeface="Calibri"/>
                <a:ea typeface="Calibri"/>
                <a:cs typeface="Calibri"/>
                <a:sym typeface="Calibri"/>
              </a:rPr>
              <a:t> can </a:t>
            </a:r>
            <a:r>
              <a:rPr lang="tr-TR" sz="2200" dirty="0" err="1">
                <a:solidFill>
                  <a:schemeClr val="dk1"/>
                </a:solidFill>
                <a:latin typeface="Calibri"/>
                <a:ea typeface="Calibri"/>
                <a:cs typeface="Calibri"/>
                <a:sym typeface="Calibri"/>
              </a:rPr>
              <a:t>specify</a:t>
            </a:r>
            <a:r>
              <a:rPr lang="tr-TR" sz="2200" dirty="0">
                <a:solidFill>
                  <a:schemeClr val="dk1"/>
                </a:solidFill>
                <a:latin typeface="Calibri"/>
                <a:ea typeface="Calibri"/>
                <a:cs typeface="Calibri"/>
                <a:sym typeface="Calibri"/>
              </a:rPr>
              <a:t> </a:t>
            </a:r>
            <a:r>
              <a:rPr lang="tr-TR" sz="2200" dirty="0" err="1">
                <a:solidFill>
                  <a:schemeClr val="dk1"/>
                </a:solidFill>
                <a:latin typeface="Calibri"/>
                <a:ea typeface="Calibri"/>
                <a:cs typeface="Calibri"/>
                <a:sym typeface="Calibri"/>
              </a:rPr>
              <a:t>department</a:t>
            </a:r>
            <a:r>
              <a:rPr lang="tr-TR" sz="2200" dirty="0">
                <a:solidFill>
                  <a:schemeClr val="dk1"/>
                </a:solidFill>
                <a:latin typeface="Calibri"/>
                <a:ea typeface="Calibri"/>
                <a:cs typeface="Calibri"/>
                <a:sym typeface="Calibri"/>
              </a:rPr>
              <a:t>(s) they </a:t>
            </a:r>
            <a:r>
              <a:rPr lang="tr-TR" sz="2200" dirty="0" err="1">
                <a:solidFill>
                  <a:schemeClr val="dk1"/>
                </a:solidFill>
                <a:latin typeface="Calibri"/>
                <a:ea typeface="Calibri"/>
                <a:cs typeface="Calibri"/>
                <a:sym typeface="Calibri"/>
              </a:rPr>
              <a:t>would</a:t>
            </a:r>
            <a:r>
              <a:rPr lang="tr-TR" sz="2200" dirty="0">
                <a:solidFill>
                  <a:schemeClr val="dk1"/>
                </a:solidFill>
                <a:latin typeface="Calibri"/>
                <a:ea typeface="Calibri"/>
                <a:cs typeface="Calibri"/>
                <a:sym typeface="Calibri"/>
              </a:rPr>
              <a:t> </a:t>
            </a:r>
            <a:r>
              <a:rPr lang="tr-TR" sz="2200" dirty="0" err="1">
                <a:solidFill>
                  <a:schemeClr val="dk1"/>
                </a:solidFill>
                <a:latin typeface="Calibri"/>
                <a:ea typeface="Calibri"/>
                <a:cs typeface="Calibri"/>
                <a:sym typeface="Calibri"/>
              </a:rPr>
              <a:t>prefer</a:t>
            </a:r>
            <a:endParaRPr sz="2200" dirty="0">
              <a:solidFill>
                <a:schemeClr val="dk1"/>
              </a:solidFill>
              <a:latin typeface="Calibri"/>
              <a:ea typeface="Calibri"/>
              <a:cs typeface="Calibri"/>
              <a:sym typeface="Calibri"/>
            </a:endParaRPr>
          </a:p>
          <a:p>
            <a:pPr marL="457200" lvl="0" indent="-368300" algn="l" rtl="0">
              <a:lnSpc>
                <a:spcPct val="100000"/>
              </a:lnSpc>
              <a:spcBef>
                <a:spcPts val="0"/>
              </a:spcBef>
              <a:spcAft>
                <a:spcPts val="0"/>
              </a:spcAft>
              <a:buClr>
                <a:schemeClr val="dk1"/>
              </a:buClr>
              <a:buSzPts val="2200"/>
              <a:buFont typeface="Calibri"/>
              <a:buChar char="•"/>
            </a:pPr>
            <a:r>
              <a:rPr lang="tr-TR" sz="2200" dirty="0" err="1">
                <a:solidFill>
                  <a:schemeClr val="dk1"/>
                </a:solidFill>
                <a:latin typeface="Calibri"/>
                <a:ea typeface="Calibri"/>
                <a:cs typeface="Calibri"/>
                <a:sym typeface="Calibri"/>
              </a:rPr>
              <a:t>Usually</a:t>
            </a:r>
            <a:r>
              <a:rPr lang="tr-TR" sz="2200" dirty="0">
                <a:solidFill>
                  <a:schemeClr val="dk1"/>
                </a:solidFill>
                <a:latin typeface="Calibri"/>
                <a:ea typeface="Calibri"/>
                <a:cs typeface="Calibri"/>
                <a:sym typeface="Calibri"/>
              </a:rPr>
              <a:t> </a:t>
            </a:r>
            <a:r>
              <a:rPr lang="tr-TR" sz="2200" dirty="0" err="1">
                <a:solidFill>
                  <a:schemeClr val="dk1"/>
                </a:solidFill>
                <a:latin typeface="Calibri"/>
                <a:ea typeface="Calibri"/>
                <a:cs typeface="Calibri"/>
                <a:sym typeface="Calibri"/>
              </a:rPr>
              <a:t>one</a:t>
            </a:r>
            <a:r>
              <a:rPr lang="tr-TR" sz="2200" dirty="0">
                <a:solidFill>
                  <a:schemeClr val="dk1"/>
                </a:solidFill>
                <a:latin typeface="Calibri"/>
                <a:ea typeface="Calibri"/>
                <a:cs typeface="Calibri"/>
                <a:sym typeface="Calibri"/>
              </a:rPr>
              <a:t> </a:t>
            </a:r>
            <a:r>
              <a:rPr lang="tr-TR" sz="2200" dirty="0" err="1">
                <a:solidFill>
                  <a:schemeClr val="dk1"/>
                </a:solidFill>
                <a:latin typeface="Calibri"/>
                <a:ea typeface="Calibri"/>
                <a:cs typeface="Calibri"/>
                <a:sym typeface="Calibri"/>
              </a:rPr>
              <a:t>department</a:t>
            </a:r>
            <a:r>
              <a:rPr lang="tr-TR" sz="2200" dirty="0">
                <a:solidFill>
                  <a:schemeClr val="dk1"/>
                </a:solidFill>
                <a:latin typeface="Calibri"/>
                <a:ea typeface="Calibri"/>
                <a:cs typeface="Calibri"/>
                <a:sym typeface="Calibri"/>
              </a:rPr>
              <a:t> </a:t>
            </a:r>
            <a:r>
              <a:rPr lang="tr-TR" sz="2200" dirty="0" err="1">
                <a:solidFill>
                  <a:schemeClr val="dk1"/>
                </a:solidFill>
                <a:latin typeface="Calibri"/>
                <a:ea typeface="Calibri"/>
                <a:cs typeface="Calibri"/>
                <a:sym typeface="Calibri"/>
              </a:rPr>
              <a:t>for</a:t>
            </a:r>
            <a:r>
              <a:rPr lang="tr-TR" sz="2200" dirty="0">
                <a:solidFill>
                  <a:schemeClr val="dk1"/>
                </a:solidFill>
                <a:latin typeface="Calibri"/>
                <a:ea typeface="Calibri"/>
                <a:cs typeface="Calibri"/>
                <a:sym typeface="Calibri"/>
              </a:rPr>
              <a:t> </a:t>
            </a:r>
            <a:r>
              <a:rPr lang="tr-TR" sz="2200" dirty="0" err="1">
                <a:solidFill>
                  <a:schemeClr val="dk1"/>
                </a:solidFill>
                <a:latin typeface="Calibri"/>
                <a:ea typeface="Calibri"/>
                <a:cs typeface="Calibri"/>
                <a:sym typeface="Calibri"/>
              </a:rPr>
              <a:t>the</a:t>
            </a:r>
            <a:r>
              <a:rPr lang="tr-TR" sz="2200" dirty="0">
                <a:solidFill>
                  <a:schemeClr val="dk1"/>
                </a:solidFill>
                <a:latin typeface="Calibri"/>
                <a:ea typeface="Calibri"/>
                <a:cs typeface="Calibri"/>
                <a:sym typeface="Calibri"/>
              </a:rPr>
              <a:t> 4 </a:t>
            </a:r>
            <a:r>
              <a:rPr lang="tr-TR" sz="2200" dirty="0" err="1">
                <a:solidFill>
                  <a:schemeClr val="dk1"/>
                </a:solidFill>
                <a:latin typeface="Calibri"/>
                <a:ea typeface="Calibri"/>
                <a:cs typeface="Calibri"/>
                <a:sym typeface="Calibri"/>
              </a:rPr>
              <a:t>weeksStudents</a:t>
            </a:r>
            <a:r>
              <a:rPr lang="tr-TR" sz="2200" dirty="0">
                <a:solidFill>
                  <a:schemeClr val="dk1"/>
                </a:solidFill>
                <a:latin typeface="Calibri"/>
                <a:ea typeface="Calibri"/>
                <a:cs typeface="Calibri"/>
                <a:sym typeface="Calibri"/>
              </a:rPr>
              <a:t> </a:t>
            </a:r>
            <a:r>
              <a:rPr lang="tr-TR" sz="2200" dirty="0" err="1">
                <a:solidFill>
                  <a:schemeClr val="dk1"/>
                </a:solidFill>
                <a:latin typeface="Calibri"/>
                <a:ea typeface="Calibri"/>
                <a:cs typeface="Calibri"/>
                <a:sym typeface="Calibri"/>
              </a:rPr>
              <a:t>spend</a:t>
            </a:r>
            <a:r>
              <a:rPr lang="tr-TR" sz="2200" dirty="0">
                <a:solidFill>
                  <a:schemeClr val="dk1"/>
                </a:solidFill>
                <a:latin typeface="Calibri"/>
                <a:ea typeface="Calibri"/>
                <a:cs typeface="Calibri"/>
                <a:sym typeface="Calibri"/>
              </a:rPr>
              <a:t> time in a </a:t>
            </a:r>
            <a:r>
              <a:rPr lang="tr-TR" sz="2200" dirty="0" err="1">
                <a:solidFill>
                  <a:schemeClr val="dk1"/>
                </a:solidFill>
                <a:latin typeface="Calibri"/>
                <a:ea typeface="Calibri"/>
                <a:cs typeface="Calibri"/>
                <a:sym typeface="Calibri"/>
              </a:rPr>
              <a:t>hospital</a:t>
            </a:r>
            <a:r>
              <a:rPr lang="tr-TR" sz="2200" dirty="0">
                <a:solidFill>
                  <a:schemeClr val="dk1"/>
                </a:solidFill>
                <a:latin typeface="Calibri"/>
                <a:ea typeface="Calibri"/>
                <a:cs typeface="Calibri"/>
                <a:sym typeface="Calibri"/>
              </a:rPr>
              <a:t> </a:t>
            </a:r>
            <a:r>
              <a:rPr lang="tr-TR" sz="2200" dirty="0" err="1">
                <a:solidFill>
                  <a:schemeClr val="dk1"/>
                </a:solidFill>
                <a:latin typeface="Calibri"/>
                <a:ea typeface="Calibri"/>
                <a:cs typeface="Calibri"/>
                <a:sym typeface="Calibri"/>
              </a:rPr>
              <a:t>and</a:t>
            </a:r>
            <a:r>
              <a:rPr lang="tr-TR" sz="2200" dirty="0">
                <a:solidFill>
                  <a:schemeClr val="dk1"/>
                </a:solidFill>
                <a:latin typeface="Calibri"/>
                <a:ea typeface="Calibri"/>
                <a:cs typeface="Calibri"/>
                <a:sym typeface="Calibri"/>
              </a:rPr>
              <a:t>/</a:t>
            </a:r>
            <a:r>
              <a:rPr lang="tr-TR" sz="2200" dirty="0" err="1">
                <a:solidFill>
                  <a:schemeClr val="dk1"/>
                </a:solidFill>
                <a:latin typeface="Calibri"/>
                <a:ea typeface="Calibri"/>
                <a:cs typeface="Calibri"/>
                <a:sym typeface="Calibri"/>
              </a:rPr>
              <a:t>or</a:t>
            </a:r>
            <a:r>
              <a:rPr lang="tr-TR" sz="2200" dirty="0">
                <a:solidFill>
                  <a:schemeClr val="dk1"/>
                </a:solidFill>
                <a:latin typeface="Calibri"/>
                <a:ea typeface="Calibri"/>
                <a:cs typeface="Calibri"/>
                <a:sym typeface="Calibri"/>
              </a:rPr>
              <a:t> </a:t>
            </a:r>
            <a:r>
              <a:rPr lang="tr-TR" sz="2200" dirty="0" err="1">
                <a:solidFill>
                  <a:schemeClr val="dk1"/>
                </a:solidFill>
                <a:latin typeface="Calibri"/>
                <a:ea typeface="Calibri"/>
                <a:cs typeface="Calibri"/>
                <a:sym typeface="Calibri"/>
              </a:rPr>
              <a:t>clinic</a:t>
            </a:r>
            <a:r>
              <a:rPr lang="tr-TR" sz="2200" dirty="0">
                <a:solidFill>
                  <a:schemeClr val="dk1"/>
                </a:solidFill>
                <a:latin typeface="Calibri"/>
                <a:ea typeface="Calibri"/>
                <a:cs typeface="Calibri"/>
                <a:sym typeface="Calibri"/>
              </a:rPr>
              <a:t> </a:t>
            </a:r>
            <a:r>
              <a:rPr lang="tr-TR" sz="2200" dirty="0" err="1">
                <a:solidFill>
                  <a:schemeClr val="dk1"/>
                </a:solidFill>
                <a:latin typeface="Calibri"/>
                <a:ea typeface="Calibri"/>
                <a:cs typeface="Calibri"/>
                <a:sym typeface="Calibri"/>
              </a:rPr>
              <a:t>and</a:t>
            </a:r>
            <a:r>
              <a:rPr lang="tr-TR" sz="2200" dirty="0">
                <a:solidFill>
                  <a:schemeClr val="dk1"/>
                </a:solidFill>
                <a:latin typeface="Calibri"/>
                <a:ea typeface="Calibri"/>
                <a:cs typeface="Calibri"/>
                <a:sym typeface="Calibri"/>
              </a:rPr>
              <a:t> </a:t>
            </a:r>
            <a:r>
              <a:rPr lang="tr-TR" sz="2200" dirty="0" err="1">
                <a:solidFill>
                  <a:schemeClr val="dk1"/>
                </a:solidFill>
                <a:latin typeface="Calibri"/>
                <a:ea typeface="Calibri"/>
                <a:cs typeface="Calibri"/>
                <a:sym typeface="Calibri"/>
              </a:rPr>
              <a:t>become</a:t>
            </a:r>
            <a:r>
              <a:rPr lang="tr-TR" sz="2200" dirty="0">
                <a:solidFill>
                  <a:schemeClr val="dk1"/>
                </a:solidFill>
                <a:latin typeface="Calibri"/>
                <a:ea typeface="Calibri"/>
                <a:cs typeface="Calibri"/>
                <a:sym typeface="Calibri"/>
              </a:rPr>
              <a:t> </a:t>
            </a:r>
            <a:r>
              <a:rPr lang="tr-TR" sz="2200" dirty="0" err="1">
                <a:solidFill>
                  <a:schemeClr val="dk1"/>
                </a:solidFill>
                <a:latin typeface="Calibri"/>
                <a:ea typeface="Calibri"/>
                <a:cs typeface="Calibri"/>
                <a:sym typeface="Calibri"/>
              </a:rPr>
              <a:t>familiar</a:t>
            </a:r>
            <a:r>
              <a:rPr lang="tr-TR" sz="2200" dirty="0">
                <a:solidFill>
                  <a:schemeClr val="dk1"/>
                </a:solidFill>
                <a:latin typeface="Calibri"/>
                <a:ea typeface="Calibri"/>
                <a:cs typeface="Calibri"/>
                <a:sym typeface="Calibri"/>
              </a:rPr>
              <a:t> </a:t>
            </a:r>
            <a:r>
              <a:rPr lang="tr-TR" sz="2200" dirty="0" err="1">
                <a:solidFill>
                  <a:schemeClr val="dk1"/>
                </a:solidFill>
                <a:latin typeface="Calibri"/>
                <a:ea typeface="Calibri"/>
                <a:cs typeface="Calibri"/>
                <a:sym typeface="Calibri"/>
              </a:rPr>
              <a:t>with</a:t>
            </a:r>
            <a:r>
              <a:rPr lang="tr-TR" sz="2200" dirty="0">
                <a:solidFill>
                  <a:schemeClr val="dk1"/>
                </a:solidFill>
                <a:latin typeface="Calibri"/>
                <a:ea typeface="Calibri"/>
                <a:cs typeface="Calibri"/>
                <a:sym typeface="Calibri"/>
              </a:rPr>
              <a:t> a </a:t>
            </a:r>
            <a:r>
              <a:rPr lang="tr-TR" sz="2200" dirty="0" err="1">
                <a:solidFill>
                  <a:schemeClr val="dk1"/>
                </a:solidFill>
                <a:latin typeface="Calibri"/>
                <a:ea typeface="Calibri"/>
                <a:cs typeface="Calibri"/>
                <a:sym typeface="Calibri"/>
              </a:rPr>
              <a:t>different</a:t>
            </a:r>
            <a:r>
              <a:rPr lang="tr-TR" sz="2200" dirty="0">
                <a:solidFill>
                  <a:schemeClr val="dk1"/>
                </a:solidFill>
                <a:latin typeface="Calibri"/>
                <a:ea typeface="Calibri"/>
                <a:cs typeface="Calibri"/>
                <a:sym typeface="Calibri"/>
              </a:rPr>
              <a:t> </a:t>
            </a:r>
            <a:r>
              <a:rPr lang="tr-TR" sz="2200" dirty="0" err="1">
                <a:solidFill>
                  <a:schemeClr val="dk1"/>
                </a:solidFill>
                <a:latin typeface="Calibri"/>
                <a:ea typeface="Calibri"/>
                <a:cs typeface="Calibri"/>
                <a:sym typeface="Calibri"/>
              </a:rPr>
              <a:t>healthcare</a:t>
            </a:r>
            <a:r>
              <a:rPr lang="tr-TR" sz="2200" dirty="0">
                <a:solidFill>
                  <a:schemeClr val="dk1"/>
                </a:solidFill>
                <a:latin typeface="Calibri"/>
                <a:ea typeface="Calibri"/>
                <a:cs typeface="Calibri"/>
                <a:sym typeface="Calibri"/>
              </a:rPr>
              <a:t> </a:t>
            </a:r>
            <a:r>
              <a:rPr lang="tr-TR" sz="2200" dirty="0" err="1">
                <a:solidFill>
                  <a:schemeClr val="dk1"/>
                </a:solidFill>
                <a:latin typeface="Calibri"/>
                <a:ea typeface="Calibri"/>
                <a:cs typeface="Calibri"/>
                <a:sym typeface="Calibri"/>
              </a:rPr>
              <a:t>system</a:t>
            </a:r>
            <a:r>
              <a:rPr lang="tr-TR" sz="2200" dirty="0">
                <a:solidFill>
                  <a:schemeClr val="dk1"/>
                </a:solidFill>
                <a:latin typeface="Calibri"/>
                <a:ea typeface="Calibri"/>
                <a:cs typeface="Calibri"/>
                <a:sym typeface="Calibri"/>
              </a:rPr>
              <a:t> </a:t>
            </a:r>
            <a:r>
              <a:rPr lang="tr-TR" sz="2200" dirty="0" err="1">
                <a:solidFill>
                  <a:schemeClr val="dk1"/>
                </a:solidFill>
                <a:latin typeface="Calibri"/>
                <a:ea typeface="Calibri"/>
                <a:cs typeface="Calibri"/>
                <a:sym typeface="Calibri"/>
              </a:rPr>
              <a:t>and</a:t>
            </a:r>
            <a:r>
              <a:rPr lang="tr-TR" sz="2200" dirty="0">
                <a:solidFill>
                  <a:schemeClr val="dk1"/>
                </a:solidFill>
                <a:latin typeface="Calibri"/>
                <a:ea typeface="Calibri"/>
                <a:cs typeface="Calibri"/>
                <a:sym typeface="Calibri"/>
              </a:rPr>
              <a:t> </a:t>
            </a:r>
            <a:r>
              <a:rPr lang="tr-TR" sz="2200" dirty="0" err="1">
                <a:solidFill>
                  <a:schemeClr val="dk1"/>
                </a:solidFill>
                <a:latin typeface="Calibri"/>
                <a:ea typeface="Calibri"/>
                <a:cs typeface="Calibri"/>
                <a:sym typeface="Calibri"/>
              </a:rPr>
              <a:t>center</a:t>
            </a:r>
            <a:endParaRPr sz="2200" dirty="0">
              <a:solidFill>
                <a:schemeClr val="dk1"/>
              </a:solidFill>
              <a:latin typeface="Calibri"/>
              <a:ea typeface="Calibri"/>
              <a:cs typeface="Calibri"/>
              <a:sym typeface="Calibri"/>
            </a:endParaRPr>
          </a:p>
          <a:p>
            <a:pPr marL="457200" lvl="0" indent="-368300" algn="l" rtl="0">
              <a:lnSpc>
                <a:spcPct val="100000"/>
              </a:lnSpc>
              <a:spcBef>
                <a:spcPts val="0"/>
              </a:spcBef>
              <a:spcAft>
                <a:spcPts val="0"/>
              </a:spcAft>
              <a:buClr>
                <a:schemeClr val="dk1"/>
              </a:buClr>
              <a:buSzPts val="2200"/>
              <a:buFont typeface="Calibri"/>
              <a:buChar char="•"/>
            </a:pPr>
            <a:r>
              <a:rPr lang="tr-TR" sz="2200" dirty="0" err="1">
                <a:solidFill>
                  <a:schemeClr val="dk1"/>
                </a:solidFill>
                <a:latin typeface="Calibri"/>
                <a:ea typeface="Calibri"/>
                <a:cs typeface="Calibri"/>
                <a:sym typeface="Calibri"/>
              </a:rPr>
              <a:t>Social</a:t>
            </a:r>
            <a:r>
              <a:rPr lang="tr-TR" sz="2200" dirty="0">
                <a:solidFill>
                  <a:schemeClr val="dk1"/>
                </a:solidFill>
                <a:latin typeface="Calibri"/>
                <a:ea typeface="Calibri"/>
                <a:cs typeface="Calibri"/>
                <a:sym typeface="Calibri"/>
              </a:rPr>
              <a:t> </a:t>
            </a:r>
            <a:r>
              <a:rPr lang="tr-TR" sz="2200" dirty="0" err="1">
                <a:solidFill>
                  <a:schemeClr val="dk1"/>
                </a:solidFill>
                <a:latin typeface="Calibri"/>
                <a:ea typeface="Calibri"/>
                <a:cs typeface="Calibri"/>
                <a:sym typeface="Calibri"/>
              </a:rPr>
              <a:t>activities</a:t>
            </a:r>
            <a:r>
              <a:rPr lang="tr-TR" sz="2200" dirty="0">
                <a:solidFill>
                  <a:schemeClr val="dk1"/>
                </a:solidFill>
                <a:latin typeface="Calibri"/>
                <a:ea typeface="Calibri"/>
                <a:cs typeface="Calibri"/>
                <a:sym typeface="Calibri"/>
              </a:rPr>
              <a:t> </a:t>
            </a:r>
            <a:r>
              <a:rPr lang="tr-TR" sz="2200" dirty="0" err="1">
                <a:solidFill>
                  <a:schemeClr val="dk1"/>
                </a:solidFill>
                <a:latin typeface="Calibri"/>
                <a:ea typeface="Calibri"/>
                <a:cs typeface="Calibri"/>
                <a:sym typeface="Calibri"/>
              </a:rPr>
              <a:t>and</a:t>
            </a:r>
            <a:r>
              <a:rPr lang="tr-TR" sz="2200" dirty="0">
                <a:solidFill>
                  <a:schemeClr val="dk1"/>
                </a:solidFill>
                <a:latin typeface="Calibri"/>
                <a:ea typeface="Calibri"/>
                <a:cs typeface="Calibri"/>
                <a:sym typeface="Calibri"/>
              </a:rPr>
              <a:t> </a:t>
            </a:r>
            <a:r>
              <a:rPr lang="tr-TR" sz="2200" dirty="0" err="1">
                <a:solidFill>
                  <a:schemeClr val="dk1"/>
                </a:solidFill>
                <a:latin typeface="Calibri"/>
                <a:ea typeface="Calibri"/>
                <a:cs typeface="Calibri"/>
                <a:sym typeface="Calibri"/>
              </a:rPr>
              <a:t>accommodation</a:t>
            </a:r>
            <a:r>
              <a:rPr lang="tr-TR" sz="2200" dirty="0">
                <a:solidFill>
                  <a:schemeClr val="dk1"/>
                </a:solidFill>
                <a:latin typeface="Calibri"/>
                <a:ea typeface="Calibri"/>
                <a:cs typeface="Calibri"/>
                <a:sym typeface="Calibri"/>
              </a:rPr>
              <a:t> </a:t>
            </a:r>
            <a:r>
              <a:rPr lang="tr-TR" sz="2200" dirty="0" err="1">
                <a:solidFill>
                  <a:schemeClr val="dk1"/>
                </a:solidFill>
                <a:latin typeface="Calibri"/>
                <a:ea typeface="Calibri"/>
                <a:cs typeface="Calibri"/>
                <a:sym typeface="Calibri"/>
              </a:rPr>
              <a:t>are</a:t>
            </a:r>
            <a:r>
              <a:rPr lang="tr-TR" sz="2200" dirty="0">
                <a:solidFill>
                  <a:schemeClr val="dk1"/>
                </a:solidFill>
                <a:latin typeface="Calibri"/>
                <a:ea typeface="Calibri"/>
                <a:cs typeface="Calibri"/>
                <a:sym typeface="Calibri"/>
              </a:rPr>
              <a:t> </a:t>
            </a:r>
            <a:r>
              <a:rPr lang="tr-TR" sz="2200" dirty="0" err="1">
                <a:solidFill>
                  <a:schemeClr val="dk1"/>
                </a:solidFill>
                <a:latin typeface="Calibri"/>
                <a:ea typeface="Calibri"/>
                <a:cs typeface="Calibri"/>
                <a:sym typeface="Calibri"/>
              </a:rPr>
              <a:t>coordinated</a:t>
            </a:r>
            <a:r>
              <a:rPr lang="tr-TR" sz="2200" dirty="0">
                <a:solidFill>
                  <a:schemeClr val="dk1"/>
                </a:solidFill>
                <a:latin typeface="Calibri"/>
                <a:ea typeface="Calibri"/>
                <a:cs typeface="Calibri"/>
                <a:sym typeface="Calibri"/>
              </a:rPr>
              <a:t> </a:t>
            </a:r>
            <a:r>
              <a:rPr lang="tr-TR" sz="2200" dirty="0" err="1">
                <a:solidFill>
                  <a:schemeClr val="dk1"/>
                </a:solidFill>
                <a:latin typeface="Calibri"/>
                <a:ea typeface="Calibri"/>
                <a:cs typeface="Calibri"/>
                <a:sym typeface="Calibri"/>
              </a:rPr>
              <a:t>by</a:t>
            </a:r>
            <a:r>
              <a:rPr lang="tr-TR" sz="2200" dirty="0">
                <a:solidFill>
                  <a:schemeClr val="dk1"/>
                </a:solidFill>
                <a:latin typeface="Calibri"/>
                <a:ea typeface="Calibri"/>
                <a:cs typeface="Calibri"/>
                <a:sym typeface="Calibri"/>
              </a:rPr>
              <a:t> </a:t>
            </a:r>
            <a:r>
              <a:rPr lang="tr-TR" sz="2200" dirty="0" err="1">
                <a:solidFill>
                  <a:schemeClr val="dk1"/>
                </a:solidFill>
                <a:latin typeface="Calibri"/>
                <a:ea typeface="Calibri"/>
                <a:cs typeface="Calibri"/>
                <a:sym typeface="Calibri"/>
              </a:rPr>
              <a:t>the</a:t>
            </a:r>
            <a:r>
              <a:rPr lang="tr-TR" sz="2200" dirty="0">
                <a:solidFill>
                  <a:schemeClr val="dk1"/>
                </a:solidFill>
                <a:latin typeface="Calibri"/>
                <a:ea typeface="Calibri"/>
                <a:cs typeface="Calibri"/>
                <a:sym typeface="Calibri"/>
              </a:rPr>
              <a:t> </a:t>
            </a:r>
            <a:r>
              <a:rPr lang="tr-TR" sz="2200" dirty="0" err="1">
                <a:solidFill>
                  <a:schemeClr val="dk1"/>
                </a:solidFill>
                <a:latin typeface="Calibri"/>
                <a:ea typeface="Calibri"/>
                <a:cs typeface="Calibri"/>
                <a:sym typeface="Calibri"/>
              </a:rPr>
              <a:t>hosting</a:t>
            </a:r>
            <a:r>
              <a:rPr lang="tr-TR" sz="2200" dirty="0">
                <a:solidFill>
                  <a:schemeClr val="dk1"/>
                </a:solidFill>
                <a:latin typeface="Calibri"/>
                <a:ea typeface="Calibri"/>
                <a:cs typeface="Calibri"/>
                <a:sym typeface="Calibri"/>
              </a:rPr>
              <a:t> </a:t>
            </a:r>
            <a:r>
              <a:rPr lang="tr-TR" sz="2200" dirty="0" err="1">
                <a:solidFill>
                  <a:schemeClr val="dk1"/>
                </a:solidFill>
                <a:latin typeface="Calibri"/>
                <a:ea typeface="Calibri"/>
                <a:cs typeface="Calibri"/>
                <a:sym typeface="Calibri"/>
              </a:rPr>
              <a:t>exchange</a:t>
            </a:r>
            <a:r>
              <a:rPr lang="tr-TR" sz="2200" dirty="0">
                <a:solidFill>
                  <a:schemeClr val="dk1"/>
                </a:solidFill>
                <a:latin typeface="Calibri"/>
                <a:ea typeface="Calibri"/>
                <a:cs typeface="Calibri"/>
                <a:sym typeface="Calibri"/>
              </a:rPr>
              <a:t> </a:t>
            </a:r>
            <a:r>
              <a:rPr lang="tr-TR" sz="2200" dirty="0" err="1">
                <a:solidFill>
                  <a:schemeClr val="dk1"/>
                </a:solidFill>
                <a:latin typeface="Calibri"/>
                <a:ea typeface="Calibri"/>
                <a:cs typeface="Calibri"/>
                <a:sym typeface="Calibri"/>
              </a:rPr>
              <a:t>officers</a:t>
            </a:r>
            <a:endParaRPr sz="2200" dirty="0">
              <a:solidFill>
                <a:schemeClr val="dk1"/>
              </a:solidFill>
              <a:latin typeface="Calibri"/>
              <a:ea typeface="Calibri"/>
              <a:cs typeface="Calibri"/>
              <a:sym typeface="Calibri"/>
            </a:endParaRPr>
          </a:p>
        </p:txBody>
      </p:sp>
      <p:pic>
        <p:nvPicPr>
          <p:cNvPr id="223" name="Google Shape;223;g22d3b3022b4_0_0"/>
          <p:cNvPicPr preferRelativeResize="0"/>
          <p:nvPr/>
        </p:nvPicPr>
        <p:blipFill rotWithShape="1">
          <a:blip r:embed="rId3">
            <a:alphaModFix/>
          </a:blip>
          <a:srcRect/>
          <a:stretch/>
        </p:blipFill>
        <p:spPr>
          <a:xfrm>
            <a:off x="4621225" y="93750"/>
            <a:ext cx="1218775" cy="10301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g2471fcea777_1_55"/>
          <p:cNvSpPr txBox="1">
            <a:spLocks noGrp="1"/>
          </p:cNvSpPr>
          <p:nvPr>
            <p:ph type="title"/>
          </p:nvPr>
        </p:nvSpPr>
        <p:spPr>
          <a:xfrm>
            <a:off x="104425" y="20640"/>
            <a:ext cx="8229600" cy="11430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tr-TR" sz="3200" b="1"/>
              <a:t>Academic Recognition	</a:t>
            </a:r>
            <a:endParaRPr sz="3200" b="1"/>
          </a:p>
        </p:txBody>
      </p:sp>
      <p:sp>
        <p:nvSpPr>
          <p:cNvPr id="230" name="Google Shape;230;g2471fcea777_1_55"/>
          <p:cNvSpPr txBox="1">
            <a:spLocks noGrp="1"/>
          </p:cNvSpPr>
          <p:nvPr>
            <p:ph type="body" idx="1"/>
          </p:nvPr>
        </p:nvSpPr>
        <p:spPr>
          <a:xfrm>
            <a:off x="104425" y="1346202"/>
            <a:ext cx="8229600" cy="400049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40"/>
              </a:spcBef>
              <a:spcAft>
                <a:spcPts val="0"/>
              </a:spcAft>
              <a:buSzPts val="3200"/>
              <a:buNone/>
            </a:pPr>
            <a:r>
              <a:rPr lang="tr-TR" sz="2200" dirty="0"/>
              <a:t>SCOPE </a:t>
            </a:r>
            <a:r>
              <a:rPr lang="tr-TR" sz="2200" dirty="0" err="1"/>
              <a:t>exchanges</a:t>
            </a:r>
            <a:r>
              <a:rPr lang="tr-TR" sz="2200" dirty="0"/>
              <a:t> do NOT </a:t>
            </a:r>
            <a:r>
              <a:rPr lang="tr-TR" sz="2200" dirty="0" err="1"/>
              <a:t>count</a:t>
            </a:r>
            <a:r>
              <a:rPr lang="tr-TR" sz="2200" dirty="0"/>
              <a:t> </a:t>
            </a:r>
            <a:r>
              <a:rPr lang="tr-TR" sz="2200" dirty="0" err="1"/>
              <a:t>for</a:t>
            </a:r>
            <a:r>
              <a:rPr lang="tr-TR" sz="2200" dirty="0"/>
              <a:t> </a:t>
            </a:r>
            <a:r>
              <a:rPr lang="tr-TR" sz="2200" dirty="0" err="1"/>
              <a:t>credit</a:t>
            </a:r>
            <a:r>
              <a:rPr lang="tr-TR" sz="2200" dirty="0"/>
              <a:t> </a:t>
            </a:r>
            <a:r>
              <a:rPr lang="tr-TR" sz="2200" dirty="0" err="1"/>
              <a:t>towards</a:t>
            </a:r>
            <a:r>
              <a:rPr lang="tr-TR" sz="2200" dirty="0"/>
              <a:t> </a:t>
            </a:r>
            <a:r>
              <a:rPr lang="tr-TR" sz="2200" dirty="0" err="1"/>
              <a:t>any</a:t>
            </a:r>
            <a:r>
              <a:rPr lang="tr-TR" sz="2200" dirty="0"/>
              <a:t> </a:t>
            </a:r>
            <a:r>
              <a:rPr lang="tr-TR" sz="2200" dirty="0" err="1"/>
              <a:t>clerkship</a:t>
            </a:r>
            <a:r>
              <a:rPr lang="tr-TR" sz="2200" dirty="0"/>
              <a:t> </a:t>
            </a:r>
            <a:r>
              <a:rPr lang="tr-TR" sz="2200" dirty="0" err="1"/>
              <a:t>rotations</a:t>
            </a:r>
            <a:r>
              <a:rPr lang="tr-TR" sz="2200" dirty="0"/>
              <a:t> in </a:t>
            </a:r>
            <a:r>
              <a:rPr lang="tr-TR" sz="2200" dirty="0" err="1"/>
              <a:t>Canadian</a:t>
            </a:r>
            <a:r>
              <a:rPr lang="tr-TR" sz="2200" dirty="0"/>
              <a:t> </a:t>
            </a:r>
            <a:r>
              <a:rPr lang="tr-TR" sz="2200" dirty="0" err="1"/>
              <a:t>medical</a:t>
            </a:r>
            <a:r>
              <a:rPr lang="tr-TR" sz="2200" dirty="0"/>
              <a:t> </a:t>
            </a:r>
            <a:r>
              <a:rPr lang="tr-TR" sz="2200" dirty="0" err="1"/>
              <a:t>schools</a:t>
            </a:r>
            <a:r>
              <a:rPr lang="tr-TR" sz="2200" dirty="0"/>
              <a:t>. </a:t>
            </a:r>
            <a:r>
              <a:rPr lang="tr-TR" sz="2200" dirty="0" err="1"/>
              <a:t>This</a:t>
            </a:r>
            <a:r>
              <a:rPr lang="tr-TR" sz="2200" dirty="0"/>
              <a:t> is </a:t>
            </a:r>
            <a:r>
              <a:rPr lang="tr-TR" sz="2200" dirty="0" err="1"/>
              <a:t>why</a:t>
            </a:r>
            <a:r>
              <a:rPr lang="tr-TR" sz="2200" dirty="0"/>
              <a:t> </a:t>
            </a:r>
            <a:r>
              <a:rPr lang="tr-TR" sz="2200" dirty="0" err="1"/>
              <a:t>they</a:t>
            </a:r>
            <a:r>
              <a:rPr lang="tr-TR" sz="2200" dirty="0"/>
              <a:t> </a:t>
            </a:r>
            <a:r>
              <a:rPr lang="tr-TR" sz="2200" dirty="0" err="1"/>
              <a:t>are</a:t>
            </a:r>
            <a:r>
              <a:rPr lang="tr-TR" sz="2200" dirty="0"/>
              <a:t> done in </a:t>
            </a:r>
            <a:r>
              <a:rPr lang="tr-TR" sz="2200" dirty="0" err="1"/>
              <a:t>Summer</a:t>
            </a:r>
            <a:r>
              <a:rPr lang="tr-TR" sz="2200" dirty="0"/>
              <a:t> </a:t>
            </a:r>
            <a:r>
              <a:rPr lang="tr-TR" sz="2200" dirty="0" err="1"/>
              <a:t>months</a:t>
            </a:r>
            <a:r>
              <a:rPr lang="tr-TR" sz="2200" dirty="0"/>
              <a:t> </a:t>
            </a:r>
            <a:r>
              <a:rPr lang="tr-TR" sz="2200" dirty="0" err="1"/>
              <a:t>before</a:t>
            </a:r>
            <a:r>
              <a:rPr lang="tr-TR" sz="2200" dirty="0"/>
              <a:t> </a:t>
            </a:r>
            <a:r>
              <a:rPr lang="tr-TR" sz="2200" dirty="0" err="1"/>
              <a:t>clerkship</a:t>
            </a:r>
            <a:r>
              <a:rPr lang="tr-TR" sz="2200" dirty="0"/>
              <a:t>.</a:t>
            </a:r>
            <a:endParaRPr sz="2200" dirty="0"/>
          </a:p>
          <a:p>
            <a:pPr marL="0" lvl="0" indent="0" algn="l" rtl="0">
              <a:lnSpc>
                <a:spcPct val="100000"/>
              </a:lnSpc>
              <a:spcBef>
                <a:spcPts val="640"/>
              </a:spcBef>
              <a:spcAft>
                <a:spcPts val="0"/>
              </a:spcAft>
              <a:buSzPts val="3200"/>
              <a:buNone/>
            </a:pPr>
            <a:endParaRPr sz="2200" dirty="0"/>
          </a:p>
          <a:p>
            <a:pPr marL="0" lvl="0" indent="0" algn="l" rtl="0">
              <a:lnSpc>
                <a:spcPct val="100000"/>
              </a:lnSpc>
              <a:spcBef>
                <a:spcPts val="640"/>
              </a:spcBef>
              <a:spcAft>
                <a:spcPts val="0"/>
              </a:spcAft>
              <a:buSzPts val="3200"/>
              <a:buNone/>
            </a:pPr>
            <a:r>
              <a:rPr lang="tr-TR" sz="2200" dirty="0" err="1"/>
              <a:t>While</a:t>
            </a:r>
            <a:r>
              <a:rPr lang="tr-TR" sz="2200" dirty="0"/>
              <a:t> </a:t>
            </a:r>
            <a:r>
              <a:rPr lang="tr-TR" sz="2200" dirty="0" err="1"/>
              <a:t>you</a:t>
            </a:r>
            <a:r>
              <a:rPr lang="tr-TR" sz="2200" dirty="0"/>
              <a:t> </a:t>
            </a:r>
            <a:r>
              <a:rPr lang="tr-TR" sz="2200" dirty="0" err="1"/>
              <a:t>may</a:t>
            </a:r>
            <a:r>
              <a:rPr lang="tr-TR" sz="2200" dirty="0"/>
              <a:t> </a:t>
            </a:r>
            <a:r>
              <a:rPr lang="tr-TR" sz="2200" dirty="0" err="1"/>
              <a:t>get</a:t>
            </a:r>
            <a:r>
              <a:rPr lang="tr-TR" sz="2200" dirty="0"/>
              <a:t> </a:t>
            </a:r>
            <a:r>
              <a:rPr lang="tr-TR" sz="2200" dirty="0" err="1"/>
              <a:t>international</a:t>
            </a:r>
            <a:r>
              <a:rPr lang="tr-TR" sz="2200" dirty="0"/>
              <a:t> </a:t>
            </a:r>
            <a:r>
              <a:rPr lang="tr-TR" sz="2200" dirty="0" err="1"/>
              <a:t>elective</a:t>
            </a:r>
            <a:r>
              <a:rPr lang="tr-TR" sz="2200" dirty="0"/>
              <a:t> </a:t>
            </a:r>
            <a:r>
              <a:rPr lang="tr-TR" sz="2200" dirty="0" err="1"/>
              <a:t>credit</a:t>
            </a:r>
            <a:r>
              <a:rPr lang="tr-TR" sz="2200" dirty="0"/>
              <a:t> at </a:t>
            </a:r>
            <a:r>
              <a:rPr lang="tr-TR" sz="2200" dirty="0" err="1"/>
              <a:t>some</a:t>
            </a:r>
            <a:r>
              <a:rPr lang="tr-TR" sz="2200" dirty="0"/>
              <a:t> </a:t>
            </a:r>
            <a:r>
              <a:rPr lang="tr-TR" sz="2200" dirty="0" err="1"/>
              <a:t>schools</a:t>
            </a:r>
            <a:r>
              <a:rPr lang="tr-TR" sz="2200" dirty="0"/>
              <a:t>, </a:t>
            </a:r>
            <a:r>
              <a:rPr lang="tr-TR" sz="2200" dirty="0" err="1"/>
              <a:t>this</a:t>
            </a:r>
            <a:r>
              <a:rPr lang="tr-TR" sz="2200" dirty="0"/>
              <a:t> is </a:t>
            </a:r>
            <a:r>
              <a:rPr lang="tr-TR" sz="2200" dirty="0" err="1"/>
              <a:t>dependent</a:t>
            </a:r>
            <a:r>
              <a:rPr lang="tr-TR" sz="2200" dirty="0"/>
              <a:t> on </a:t>
            </a:r>
            <a:r>
              <a:rPr lang="tr-TR" sz="2200" dirty="0" err="1"/>
              <a:t>the</a:t>
            </a:r>
            <a:r>
              <a:rPr lang="tr-TR" sz="2200" dirty="0"/>
              <a:t> </a:t>
            </a:r>
            <a:r>
              <a:rPr lang="tr-TR" sz="2200" dirty="0" err="1"/>
              <a:t>school</a:t>
            </a:r>
            <a:r>
              <a:rPr lang="tr-TR" sz="2200" dirty="0"/>
              <a:t> </a:t>
            </a:r>
            <a:r>
              <a:rPr lang="tr-TR" sz="2200" dirty="0" err="1"/>
              <a:t>and</a:t>
            </a:r>
            <a:r>
              <a:rPr lang="tr-TR" sz="2200" dirty="0"/>
              <a:t> </a:t>
            </a:r>
            <a:r>
              <a:rPr lang="tr-TR" sz="2200" dirty="0" err="1"/>
              <a:t>must</a:t>
            </a:r>
            <a:r>
              <a:rPr lang="tr-TR" sz="2200" dirty="0"/>
              <a:t> be </a:t>
            </a:r>
            <a:r>
              <a:rPr lang="tr-TR" sz="2200" dirty="0" err="1"/>
              <a:t>discussed</a:t>
            </a:r>
            <a:r>
              <a:rPr lang="tr-TR" sz="2200" dirty="0"/>
              <a:t> </a:t>
            </a:r>
            <a:r>
              <a:rPr lang="tr-TR" sz="2200" dirty="0" err="1"/>
              <a:t>with</a:t>
            </a:r>
            <a:r>
              <a:rPr lang="tr-TR" sz="2200" dirty="0"/>
              <a:t> </a:t>
            </a:r>
            <a:r>
              <a:rPr lang="tr-TR" sz="2200" dirty="0" err="1"/>
              <a:t>elective</a:t>
            </a:r>
            <a:r>
              <a:rPr lang="tr-TR" sz="2200" dirty="0"/>
              <a:t> </a:t>
            </a:r>
            <a:r>
              <a:rPr lang="tr-TR" sz="2200" dirty="0" err="1"/>
              <a:t>or</a:t>
            </a:r>
            <a:r>
              <a:rPr lang="tr-TR" sz="2200" dirty="0"/>
              <a:t> global </a:t>
            </a:r>
            <a:r>
              <a:rPr lang="tr-TR" sz="2200" dirty="0" err="1"/>
              <a:t>health</a:t>
            </a:r>
            <a:r>
              <a:rPr lang="tr-TR" sz="2200" dirty="0"/>
              <a:t> </a:t>
            </a:r>
            <a:r>
              <a:rPr lang="tr-TR" sz="2200" dirty="0" err="1"/>
              <a:t>coordinators</a:t>
            </a:r>
            <a:r>
              <a:rPr lang="tr-TR" sz="2200" dirty="0"/>
              <a:t>.</a:t>
            </a:r>
            <a:endParaRPr sz="2200" dirty="0"/>
          </a:p>
          <a:p>
            <a:pPr marL="0" lvl="0" indent="0" algn="l" rtl="0">
              <a:lnSpc>
                <a:spcPct val="100000"/>
              </a:lnSpc>
              <a:spcBef>
                <a:spcPts val="640"/>
              </a:spcBef>
              <a:spcAft>
                <a:spcPts val="0"/>
              </a:spcAft>
              <a:buSzPts val="3200"/>
              <a:buNone/>
            </a:pPr>
            <a:endParaRPr sz="2200" dirty="0"/>
          </a:p>
          <a:p>
            <a:pPr marL="0" lvl="0" indent="0" algn="l" rtl="0">
              <a:lnSpc>
                <a:spcPct val="100000"/>
              </a:lnSpc>
              <a:spcBef>
                <a:spcPts val="640"/>
              </a:spcBef>
              <a:spcAft>
                <a:spcPts val="0"/>
              </a:spcAft>
              <a:buSzPts val="3200"/>
              <a:buNone/>
            </a:pPr>
            <a:r>
              <a:rPr lang="tr-TR" sz="2200" b="1" dirty="0" err="1"/>
              <a:t>This</a:t>
            </a:r>
            <a:r>
              <a:rPr lang="tr-TR" sz="2200" b="1" dirty="0"/>
              <a:t> </a:t>
            </a:r>
            <a:r>
              <a:rPr lang="tr-TR" sz="2200" b="1" dirty="0" err="1"/>
              <a:t>exchange</a:t>
            </a:r>
            <a:r>
              <a:rPr lang="tr-TR" sz="2200" b="1" dirty="0"/>
              <a:t> </a:t>
            </a:r>
            <a:r>
              <a:rPr lang="tr-TR" sz="2200" b="1" dirty="0" err="1"/>
              <a:t>experience</a:t>
            </a:r>
            <a:r>
              <a:rPr lang="tr-TR" sz="2200" b="1" dirty="0"/>
              <a:t> </a:t>
            </a:r>
            <a:r>
              <a:rPr lang="tr-TR" sz="2200" b="1" dirty="0" err="1"/>
              <a:t>qualifies</a:t>
            </a:r>
            <a:r>
              <a:rPr lang="tr-TR" sz="2200" b="1" dirty="0"/>
              <a:t> </a:t>
            </a:r>
            <a:r>
              <a:rPr lang="tr-TR" sz="2200" b="1" dirty="0" err="1"/>
              <a:t>for</a:t>
            </a:r>
            <a:r>
              <a:rPr lang="tr-TR" sz="2200" b="1" dirty="0"/>
              <a:t> </a:t>
            </a:r>
            <a:r>
              <a:rPr lang="tr-TR" sz="2200" b="1" dirty="0" err="1"/>
              <a:t>Summer</a:t>
            </a:r>
            <a:r>
              <a:rPr lang="tr-TR" sz="2200" b="1" dirty="0"/>
              <a:t> </a:t>
            </a:r>
            <a:r>
              <a:rPr lang="tr-TR" sz="2200" b="1" dirty="0" err="1"/>
              <a:t>Early</a:t>
            </a:r>
            <a:r>
              <a:rPr lang="tr-TR" sz="2200" b="1" dirty="0"/>
              <a:t> </a:t>
            </a:r>
            <a:r>
              <a:rPr lang="tr-TR" sz="2200" b="1" dirty="0" err="1"/>
              <a:t>Exposure</a:t>
            </a:r>
            <a:r>
              <a:rPr lang="tr-TR" sz="2200" b="1" dirty="0"/>
              <a:t> </a:t>
            </a:r>
            <a:r>
              <a:rPr lang="tr-TR" sz="2200" b="1" dirty="0" err="1"/>
              <a:t>if</a:t>
            </a:r>
            <a:r>
              <a:rPr lang="tr-TR" sz="2200" b="1" dirty="0"/>
              <a:t> </a:t>
            </a:r>
            <a:r>
              <a:rPr lang="tr-TR" sz="2200" b="1" dirty="0" err="1"/>
              <a:t>you</a:t>
            </a:r>
            <a:r>
              <a:rPr lang="tr-TR" sz="2200" b="1" dirty="0"/>
              <a:t> </a:t>
            </a:r>
            <a:r>
              <a:rPr lang="tr-TR" sz="2200" b="1" dirty="0" err="1"/>
              <a:t>fill</a:t>
            </a:r>
            <a:r>
              <a:rPr lang="tr-TR" sz="2200" b="1" dirty="0"/>
              <a:t> </a:t>
            </a:r>
            <a:r>
              <a:rPr lang="tr-TR" sz="2200" b="1" dirty="0" err="1"/>
              <a:t>out</a:t>
            </a:r>
            <a:r>
              <a:rPr lang="tr-TR" sz="2200" b="1" dirty="0"/>
              <a:t> </a:t>
            </a:r>
            <a:r>
              <a:rPr lang="tr-TR" sz="2200" b="1" dirty="0" err="1"/>
              <a:t>the</a:t>
            </a:r>
            <a:r>
              <a:rPr lang="tr-TR" sz="2200" b="1" dirty="0"/>
              <a:t> </a:t>
            </a:r>
            <a:r>
              <a:rPr lang="tr-TR" sz="2200" b="1" dirty="0" err="1"/>
              <a:t>forms</a:t>
            </a:r>
            <a:r>
              <a:rPr lang="tr-TR" sz="2200" b="1" dirty="0"/>
              <a:t> </a:t>
            </a:r>
            <a:r>
              <a:rPr lang="tr-TR" sz="2200" b="1" dirty="0" err="1"/>
              <a:t>by</a:t>
            </a:r>
            <a:r>
              <a:rPr lang="tr-TR" sz="2200" b="1" dirty="0"/>
              <a:t> </a:t>
            </a:r>
            <a:r>
              <a:rPr lang="tr-TR" sz="2200" b="1" dirty="0" err="1"/>
              <a:t>all</a:t>
            </a:r>
            <a:r>
              <a:rPr lang="tr-TR" sz="2200" b="1" dirty="0"/>
              <a:t> </a:t>
            </a:r>
            <a:r>
              <a:rPr lang="tr-TR" sz="2200" b="1" dirty="0" err="1"/>
              <a:t>the</a:t>
            </a:r>
            <a:r>
              <a:rPr lang="tr-TR" sz="2200" b="1" dirty="0"/>
              <a:t> </a:t>
            </a:r>
            <a:r>
              <a:rPr lang="tr-TR" sz="2200" b="1" dirty="0" err="1"/>
              <a:t>deadlines</a:t>
            </a:r>
            <a:r>
              <a:rPr lang="tr-TR" sz="2200" b="1" dirty="0"/>
              <a:t>.</a:t>
            </a:r>
            <a:endParaRPr sz="2200" b="1" dirty="0"/>
          </a:p>
        </p:txBody>
      </p:sp>
      <p:pic>
        <p:nvPicPr>
          <p:cNvPr id="231" name="Google Shape;231;g2471fcea777_1_55"/>
          <p:cNvPicPr preferRelativeResize="0"/>
          <p:nvPr/>
        </p:nvPicPr>
        <p:blipFill rotWithShape="1">
          <a:blip r:embed="rId3">
            <a:alphaModFix/>
          </a:blip>
          <a:srcRect/>
          <a:stretch/>
        </p:blipFill>
        <p:spPr>
          <a:xfrm>
            <a:off x="4621225" y="93750"/>
            <a:ext cx="1218775" cy="10301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g22d5249e29e_0_7"/>
          <p:cNvSpPr txBox="1">
            <a:spLocks noGrp="1"/>
          </p:cNvSpPr>
          <p:nvPr>
            <p:ph type="title"/>
          </p:nvPr>
        </p:nvSpPr>
        <p:spPr>
          <a:xfrm>
            <a:off x="383125" y="181590"/>
            <a:ext cx="8229600" cy="11430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tr-TR" b="1"/>
              <a:t>NEO Contact</a:t>
            </a:r>
            <a:endParaRPr b="1"/>
          </a:p>
        </p:txBody>
      </p:sp>
      <p:sp>
        <p:nvSpPr>
          <p:cNvPr id="249" name="Google Shape;249;g22d5249e29e_0_7"/>
          <p:cNvSpPr txBox="1">
            <a:spLocks noGrp="1"/>
          </p:cNvSpPr>
          <p:nvPr>
            <p:ph type="body" idx="1"/>
          </p:nvPr>
        </p:nvSpPr>
        <p:spPr>
          <a:xfrm>
            <a:off x="383125" y="1628751"/>
            <a:ext cx="8229600" cy="2313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40"/>
              </a:spcBef>
              <a:spcAft>
                <a:spcPts val="0"/>
              </a:spcAft>
              <a:buSzPts val="3200"/>
              <a:buNone/>
            </a:pPr>
            <a:r>
              <a:rPr lang="tr-TR" sz="3100" b="1" dirty="0"/>
              <a:t>Dean </a:t>
            </a:r>
            <a:r>
              <a:rPr lang="tr-TR" sz="3100" b="1" dirty="0" err="1"/>
              <a:t>Chiong</a:t>
            </a:r>
            <a:r>
              <a:rPr lang="tr-TR" sz="3100" b="1" dirty="0"/>
              <a:t> (NEO </a:t>
            </a:r>
            <a:r>
              <a:rPr lang="tr-TR" sz="3100" b="1" dirty="0" err="1"/>
              <a:t>Senior</a:t>
            </a:r>
            <a:r>
              <a:rPr lang="tr-TR" sz="3100" b="1" dirty="0"/>
              <a:t>)</a:t>
            </a:r>
          </a:p>
          <a:p>
            <a:pPr marL="0" lvl="0" indent="0" algn="l" rtl="0">
              <a:lnSpc>
                <a:spcPct val="100000"/>
              </a:lnSpc>
              <a:spcBef>
                <a:spcPts val="640"/>
              </a:spcBef>
              <a:spcAft>
                <a:spcPts val="0"/>
              </a:spcAft>
              <a:buSzPts val="3200"/>
              <a:buNone/>
            </a:pPr>
            <a:r>
              <a:rPr lang="tr-TR" dirty="0" err="1"/>
              <a:t>neo@cfms.org</a:t>
            </a:r>
            <a:endParaRPr dirty="0"/>
          </a:p>
        </p:txBody>
      </p:sp>
      <p:pic>
        <p:nvPicPr>
          <p:cNvPr id="250" name="Google Shape;250;g22d5249e29e_0_7"/>
          <p:cNvPicPr preferRelativeResize="0"/>
          <p:nvPr/>
        </p:nvPicPr>
        <p:blipFill rotWithShape="1">
          <a:blip r:embed="rId3">
            <a:alphaModFix/>
          </a:blip>
          <a:srcRect/>
          <a:stretch/>
        </p:blipFill>
        <p:spPr>
          <a:xfrm>
            <a:off x="4621225" y="93750"/>
            <a:ext cx="1218775" cy="10301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g243f488e990_0_0"/>
          <p:cNvSpPr txBox="1">
            <a:spLocks noGrp="1"/>
          </p:cNvSpPr>
          <p:nvPr>
            <p:ph type="body" idx="1"/>
          </p:nvPr>
        </p:nvSpPr>
        <p:spPr>
          <a:xfrm>
            <a:off x="1582850" y="2263975"/>
            <a:ext cx="5854500" cy="886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640"/>
              </a:spcBef>
              <a:spcAft>
                <a:spcPts val="0"/>
              </a:spcAft>
              <a:buSzPts val="3200"/>
              <a:buNone/>
            </a:pPr>
            <a:r>
              <a:rPr lang="tr-TR" b="1" dirty="0" err="1"/>
              <a:t>Exchanges</a:t>
            </a:r>
            <a:r>
              <a:rPr lang="tr-TR" b="1" dirty="0"/>
              <a:t> </a:t>
            </a:r>
            <a:r>
              <a:rPr lang="tr-TR" b="1" dirty="0" err="1"/>
              <a:t>Summer</a:t>
            </a:r>
            <a:r>
              <a:rPr lang="tr-TR" b="1" dirty="0"/>
              <a:t> 2025</a:t>
            </a:r>
            <a:endParaRPr b="1" dirty="0"/>
          </a:p>
        </p:txBody>
      </p:sp>
      <p:pic>
        <p:nvPicPr>
          <p:cNvPr id="257" name="Google Shape;257;g243f488e990_0_0"/>
          <p:cNvPicPr preferRelativeResize="0"/>
          <p:nvPr/>
        </p:nvPicPr>
        <p:blipFill rotWithShape="1">
          <a:blip r:embed="rId3">
            <a:alphaModFix/>
          </a:blip>
          <a:srcRect/>
          <a:stretch/>
        </p:blipFill>
        <p:spPr>
          <a:xfrm>
            <a:off x="4621225" y="93750"/>
            <a:ext cx="1218775" cy="10301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g243f488e990_0_6"/>
          <p:cNvSpPr txBox="1">
            <a:spLocks noGrp="1"/>
          </p:cNvSpPr>
          <p:nvPr>
            <p:ph type="title"/>
          </p:nvPr>
        </p:nvSpPr>
        <p:spPr>
          <a:xfrm>
            <a:off x="104425" y="203190"/>
            <a:ext cx="8229600" cy="11430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tr-TR" b="1" dirty="0" err="1"/>
              <a:t>Timeline</a:t>
            </a:r>
            <a:r>
              <a:rPr lang="tr-TR" b="1" dirty="0"/>
              <a:t> – </a:t>
            </a:r>
            <a:r>
              <a:rPr lang="tr-TR" b="1" dirty="0" err="1"/>
              <a:t>Last</a:t>
            </a:r>
            <a:r>
              <a:rPr lang="tr-TR" b="1" dirty="0"/>
              <a:t> </a:t>
            </a:r>
            <a:r>
              <a:rPr lang="tr-TR" b="1" dirty="0" err="1"/>
              <a:t>Year</a:t>
            </a:r>
            <a:endParaRPr b="1" dirty="0"/>
          </a:p>
        </p:txBody>
      </p:sp>
      <p:sp>
        <p:nvSpPr>
          <p:cNvPr id="264" name="Google Shape;264;g243f488e990_0_6"/>
          <p:cNvSpPr txBox="1">
            <a:spLocks noGrp="1"/>
          </p:cNvSpPr>
          <p:nvPr>
            <p:ph type="body" idx="1"/>
          </p:nvPr>
        </p:nvSpPr>
        <p:spPr>
          <a:xfrm>
            <a:off x="104425" y="1041400"/>
            <a:ext cx="4490700" cy="5090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40"/>
              </a:spcBef>
              <a:spcAft>
                <a:spcPts val="0"/>
              </a:spcAft>
              <a:buSzPts val="3200"/>
              <a:buNone/>
            </a:pPr>
            <a:r>
              <a:rPr lang="tr-TR" sz="2000" b="1"/>
              <a:t>September 25:</a:t>
            </a:r>
            <a:r>
              <a:rPr lang="tr-TR" sz="2000"/>
              <a:t> applications open</a:t>
            </a:r>
            <a:endParaRPr sz="2000"/>
          </a:p>
          <a:p>
            <a:pPr marL="0" lvl="0" indent="0" algn="l" rtl="0">
              <a:lnSpc>
                <a:spcPct val="100000"/>
              </a:lnSpc>
              <a:spcBef>
                <a:spcPts val="640"/>
              </a:spcBef>
              <a:spcAft>
                <a:spcPts val="0"/>
              </a:spcAft>
              <a:buSzPts val="3200"/>
              <a:buNone/>
            </a:pPr>
            <a:r>
              <a:rPr lang="tr-TR" sz="2000" b="1"/>
              <a:t>October 13:</a:t>
            </a:r>
            <a:r>
              <a:rPr lang="tr-TR" sz="2000"/>
              <a:t> applications due</a:t>
            </a:r>
            <a:endParaRPr sz="2000"/>
          </a:p>
          <a:p>
            <a:pPr marL="0" lvl="0" indent="0" algn="l" rtl="0">
              <a:lnSpc>
                <a:spcPct val="100000"/>
              </a:lnSpc>
              <a:spcBef>
                <a:spcPts val="640"/>
              </a:spcBef>
              <a:spcAft>
                <a:spcPts val="0"/>
              </a:spcAft>
              <a:buSzPts val="3200"/>
              <a:buNone/>
            </a:pPr>
            <a:r>
              <a:rPr lang="tr-TR" sz="2000" b="1"/>
              <a:t>October 14:</a:t>
            </a:r>
            <a:r>
              <a:rPr lang="tr-TR" sz="2000"/>
              <a:t> application review begins</a:t>
            </a:r>
            <a:endParaRPr sz="2000"/>
          </a:p>
          <a:p>
            <a:pPr marL="0" lvl="0" indent="0" algn="l" rtl="0">
              <a:lnSpc>
                <a:spcPct val="100000"/>
              </a:lnSpc>
              <a:spcBef>
                <a:spcPts val="640"/>
              </a:spcBef>
              <a:spcAft>
                <a:spcPts val="0"/>
              </a:spcAft>
              <a:buSzPts val="3200"/>
              <a:buNone/>
            </a:pPr>
            <a:r>
              <a:rPr lang="tr-TR" sz="2000" b="1"/>
              <a:t>October 27: </a:t>
            </a:r>
            <a:r>
              <a:rPr lang="tr-TR" sz="2000"/>
              <a:t>results released for first iteration</a:t>
            </a:r>
            <a:endParaRPr sz="2000"/>
          </a:p>
          <a:p>
            <a:pPr marL="0" lvl="0" indent="0" algn="l" rtl="0">
              <a:lnSpc>
                <a:spcPct val="100000"/>
              </a:lnSpc>
              <a:spcBef>
                <a:spcPts val="640"/>
              </a:spcBef>
              <a:spcAft>
                <a:spcPts val="0"/>
              </a:spcAft>
              <a:buSzPts val="3200"/>
              <a:buNone/>
            </a:pPr>
            <a:endParaRPr sz="2000"/>
          </a:p>
          <a:p>
            <a:pPr marL="0" lvl="0" indent="0" algn="l" rtl="0">
              <a:lnSpc>
                <a:spcPct val="100000"/>
              </a:lnSpc>
              <a:spcBef>
                <a:spcPts val="640"/>
              </a:spcBef>
              <a:spcAft>
                <a:spcPts val="0"/>
              </a:spcAft>
              <a:buSzPts val="3200"/>
              <a:buNone/>
            </a:pPr>
            <a:r>
              <a:rPr lang="tr-TR" sz="2000"/>
              <a:t>There may be second and third iterations depending on how the first cycle goes.</a:t>
            </a:r>
            <a:endParaRPr sz="2000"/>
          </a:p>
          <a:p>
            <a:pPr marL="0" lvl="0" indent="0" algn="l" rtl="0">
              <a:lnSpc>
                <a:spcPct val="100000"/>
              </a:lnSpc>
              <a:spcBef>
                <a:spcPts val="640"/>
              </a:spcBef>
              <a:spcAft>
                <a:spcPts val="0"/>
              </a:spcAft>
              <a:buSzPts val="3200"/>
              <a:buNone/>
            </a:pPr>
            <a:endParaRPr sz="2000"/>
          </a:p>
          <a:p>
            <a:pPr marL="0" marR="0" lvl="0" indent="0" algn="l" rtl="0">
              <a:lnSpc>
                <a:spcPct val="100000"/>
              </a:lnSpc>
              <a:spcBef>
                <a:spcPts val="640"/>
              </a:spcBef>
              <a:spcAft>
                <a:spcPts val="0"/>
              </a:spcAft>
              <a:buSzPts val="3200"/>
              <a:buNone/>
            </a:pPr>
            <a:endParaRPr sz="2000"/>
          </a:p>
        </p:txBody>
      </p:sp>
      <p:pic>
        <p:nvPicPr>
          <p:cNvPr id="265" name="Google Shape;265;g243f488e990_0_6"/>
          <p:cNvPicPr preferRelativeResize="0"/>
          <p:nvPr/>
        </p:nvPicPr>
        <p:blipFill rotWithShape="1">
          <a:blip r:embed="rId3">
            <a:alphaModFix/>
          </a:blip>
          <a:srcRect/>
          <a:stretch/>
        </p:blipFill>
        <p:spPr>
          <a:xfrm>
            <a:off x="4763000" y="1099415"/>
            <a:ext cx="4244076" cy="4244076"/>
          </a:xfrm>
          <a:prstGeom prst="rect">
            <a:avLst/>
          </a:prstGeom>
          <a:noFill/>
          <a:ln>
            <a:noFill/>
          </a:ln>
        </p:spPr>
      </p:pic>
      <p:pic>
        <p:nvPicPr>
          <p:cNvPr id="266" name="Google Shape;266;g243f488e990_0_6"/>
          <p:cNvPicPr preferRelativeResize="0"/>
          <p:nvPr/>
        </p:nvPicPr>
        <p:blipFill rotWithShape="1">
          <a:blip r:embed="rId4">
            <a:alphaModFix/>
          </a:blip>
          <a:srcRect/>
          <a:stretch/>
        </p:blipFill>
        <p:spPr>
          <a:xfrm>
            <a:off x="4621225" y="93750"/>
            <a:ext cx="1218775" cy="1030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3"/>
          <p:cNvSpPr txBox="1">
            <a:spLocks noGrp="1"/>
          </p:cNvSpPr>
          <p:nvPr>
            <p:ph type="body" idx="1"/>
          </p:nvPr>
        </p:nvSpPr>
        <p:spPr>
          <a:xfrm>
            <a:off x="117850" y="1665526"/>
            <a:ext cx="8229600" cy="3125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372851"/>
              </a:buClr>
              <a:buSzPts val="3200"/>
              <a:buFont typeface="Arial"/>
              <a:buNone/>
            </a:pPr>
            <a:r>
              <a:rPr lang="tr-TR" sz="2400" b="1" i="0" u="none" strike="noStrike" cap="none">
                <a:solidFill>
                  <a:srgbClr val="1E1954"/>
                </a:solidFill>
                <a:latin typeface="Arial"/>
                <a:ea typeface="Arial"/>
                <a:cs typeface="Arial"/>
                <a:sym typeface="Arial"/>
              </a:rPr>
              <a:t>	I</a:t>
            </a:r>
            <a:r>
              <a:rPr lang="tr-TR" sz="2400" b="0" i="0" u="none" strike="noStrike" cap="none">
                <a:solidFill>
                  <a:srgbClr val="1E1954"/>
                </a:solidFill>
                <a:latin typeface="Arial"/>
                <a:ea typeface="Arial"/>
                <a:cs typeface="Arial"/>
                <a:sym typeface="Arial"/>
              </a:rPr>
              <a:t>nternational </a:t>
            </a:r>
            <a:r>
              <a:rPr lang="tr-TR" sz="2400" b="1" i="0" u="none" strike="noStrike" cap="none">
                <a:solidFill>
                  <a:srgbClr val="1E1954"/>
                </a:solidFill>
                <a:latin typeface="Arial"/>
                <a:ea typeface="Arial"/>
                <a:cs typeface="Arial"/>
                <a:sym typeface="Arial"/>
              </a:rPr>
              <a:t>F</a:t>
            </a:r>
            <a:r>
              <a:rPr lang="tr-TR" sz="2400" b="0" i="0" u="none" strike="noStrike" cap="none">
                <a:solidFill>
                  <a:srgbClr val="1E1954"/>
                </a:solidFill>
                <a:latin typeface="Arial"/>
                <a:ea typeface="Arial"/>
                <a:cs typeface="Arial"/>
                <a:sym typeface="Arial"/>
              </a:rPr>
              <a:t>ederation of </a:t>
            </a:r>
            <a:r>
              <a:rPr lang="tr-TR" sz="2400" b="1" i="0" u="none" strike="noStrike" cap="none">
                <a:solidFill>
                  <a:srgbClr val="1E1954"/>
                </a:solidFill>
                <a:latin typeface="Arial"/>
                <a:ea typeface="Arial"/>
                <a:cs typeface="Arial"/>
                <a:sym typeface="Arial"/>
              </a:rPr>
              <a:t>M</a:t>
            </a:r>
            <a:r>
              <a:rPr lang="tr-TR" sz="2400" b="0" i="0" u="none" strike="noStrike" cap="none">
                <a:solidFill>
                  <a:srgbClr val="1E1954"/>
                </a:solidFill>
                <a:latin typeface="Arial"/>
                <a:ea typeface="Arial"/>
                <a:cs typeface="Arial"/>
                <a:sym typeface="Arial"/>
              </a:rPr>
              <a:t>edical </a:t>
            </a:r>
            <a:r>
              <a:rPr lang="tr-TR" sz="2400" b="1" i="0" u="none" strike="noStrike" cap="none">
                <a:solidFill>
                  <a:srgbClr val="1E1954"/>
                </a:solidFill>
                <a:latin typeface="Arial"/>
                <a:ea typeface="Arial"/>
                <a:cs typeface="Arial"/>
                <a:sym typeface="Arial"/>
              </a:rPr>
              <a:t>S</a:t>
            </a:r>
            <a:r>
              <a:rPr lang="tr-TR" sz="2400" b="0" i="0" u="none" strike="noStrike" cap="none">
                <a:solidFill>
                  <a:srgbClr val="1E1954"/>
                </a:solidFill>
                <a:latin typeface="Arial"/>
                <a:ea typeface="Arial"/>
                <a:cs typeface="Arial"/>
                <a:sym typeface="Arial"/>
              </a:rPr>
              <a:t>tudents’ </a:t>
            </a:r>
            <a:r>
              <a:rPr lang="tr-TR" sz="2400" b="1" i="0" u="none" strike="noStrike" cap="none">
                <a:solidFill>
                  <a:srgbClr val="1E1954"/>
                </a:solidFill>
                <a:latin typeface="Arial"/>
                <a:ea typeface="Arial"/>
                <a:cs typeface="Arial"/>
                <a:sym typeface="Arial"/>
              </a:rPr>
              <a:t>A</a:t>
            </a:r>
            <a:r>
              <a:rPr lang="tr-TR" sz="2400" b="0" i="0" u="none" strike="noStrike" cap="none">
                <a:solidFill>
                  <a:srgbClr val="1E1954"/>
                </a:solidFill>
                <a:latin typeface="Arial"/>
                <a:ea typeface="Arial"/>
                <a:cs typeface="Arial"/>
                <a:sym typeface="Arial"/>
              </a:rPr>
              <a:t>ssociations</a:t>
            </a:r>
            <a:endParaRPr sz="2400">
              <a:solidFill>
                <a:srgbClr val="1E1954"/>
              </a:solidFill>
            </a:endParaRPr>
          </a:p>
          <a:p>
            <a:pPr marL="342900" marR="0" lvl="0" indent="-266700" algn="l" rtl="0">
              <a:lnSpc>
                <a:spcPct val="100000"/>
              </a:lnSpc>
              <a:spcBef>
                <a:spcPts val="240"/>
              </a:spcBef>
              <a:spcAft>
                <a:spcPts val="0"/>
              </a:spcAft>
              <a:buClr>
                <a:srgbClr val="1E1954"/>
              </a:buClr>
              <a:buSzPts val="1200"/>
              <a:buFont typeface="Arial"/>
              <a:buNone/>
            </a:pPr>
            <a:endParaRPr sz="400" b="1" i="0" u="none" strike="noStrike" cap="none">
              <a:solidFill>
                <a:srgbClr val="1E1954"/>
              </a:solidFill>
              <a:latin typeface="Arial"/>
              <a:ea typeface="Arial"/>
              <a:cs typeface="Arial"/>
              <a:sym typeface="Arial"/>
            </a:endParaRPr>
          </a:p>
          <a:p>
            <a:pPr marL="342900" marR="0" lvl="0" indent="-342900" algn="l" rtl="0">
              <a:lnSpc>
                <a:spcPct val="100000"/>
              </a:lnSpc>
              <a:spcBef>
                <a:spcPts val="640"/>
              </a:spcBef>
              <a:spcAft>
                <a:spcPts val="0"/>
              </a:spcAft>
              <a:buClr>
                <a:srgbClr val="372851"/>
              </a:buClr>
              <a:buSzPts val="3200"/>
              <a:buFont typeface="Arial"/>
              <a:buNone/>
            </a:pPr>
            <a:r>
              <a:rPr lang="tr-TR" sz="2400" b="1" i="0" u="none" strike="noStrike" cap="none">
                <a:solidFill>
                  <a:srgbClr val="1E1954"/>
                </a:solidFill>
                <a:latin typeface="Arial"/>
                <a:ea typeface="Arial"/>
                <a:cs typeface="Arial"/>
                <a:sym typeface="Arial"/>
              </a:rPr>
              <a:t>	</a:t>
            </a:r>
            <a:r>
              <a:rPr lang="tr-TR" sz="2400" b="1">
                <a:solidFill>
                  <a:srgbClr val="1E1954"/>
                </a:solidFill>
              </a:rPr>
              <a:t>139</a:t>
            </a:r>
            <a:r>
              <a:rPr lang="tr-TR" sz="2400" b="1" i="0" u="none" strike="noStrike" cap="none">
                <a:solidFill>
                  <a:srgbClr val="1E1954"/>
                </a:solidFill>
                <a:latin typeface="Arial"/>
                <a:ea typeface="Arial"/>
                <a:cs typeface="Arial"/>
                <a:sym typeface="Arial"/>
              </a:rPr>
              <a:t> national member organizations </a:t>
            </a:r>
            <a:r>
              <a:rPr lang="tr-TR" sz="2400">
                <a:solidFill>
                  <a:srgbClr val="1E1954"/>
                </a:solidFill>
              </a:rPr>
              <a:t>(NMOs)</a:t>
            </a:r>
            <a:r>
              <a:rPr lang="tr-TR" sz="2400" b="1" i="0" u="none" strike="noStrike" cap="none">
                <a:solidFill>
                  <a:srgbClr val="1E1954"/>
                </a:solidFill>
                <a:latin typeface="Arial"/>
                <a:ea typeface="Arial"/>
                <a:cs typeface="Arial"/>
                <a:sym typeface="Arial"/>
              </a:rPr>
              <a:t> </a:t>
            </a:r>
            <a:r>
              <a:rPr lang="tr-TR" sz="2400" b="0" i="0" u="none" strike="noStrike" cap="none">
                <a:solidFill>
                  <a:srgbClr val="1E1954"/>
                </a:solidFill>
                <a:latin typeface="Arial"/>
                <a:ea typeface="Arial"/>
                <a:cs typeface="Arial"/>
                <a:sym typeface="Arial"/>
              </a:rPr>
              <a:t>representing a network of </a:t>
            </a:r>
            <a:r>
              <a:rPr lang="tr-TR" sz="2400" b="1" i="0" u="none" strike="noStrike" cap="none">
                <a:solidFill>
                  <a:srgbClr val="1E1954"/>
                </a:solidFill>
                <a:latin typeface="Arial"/>
                <a:ea typeface="Arial"/>
                <a:cs typeface="Arial"/>
                <a:sym typeface="Arial"/>
              </a:rPr>
              <a:t>1.3 million</a:t>
            </a:r>
            <a:r>
              <a:rPr lang="tr-TR" sz="2400" b="0" i="0" u="none" strike="noStrike" cap="none">
                <a:solidFill>
                  <a:srgbClr val="1E1954"/>
                </a:solidFill>
                <a:latin typeface="Arial"/>
                <a:ea typeface="Arial"/>
                <a:cs typeface="Arial"/>
                <a:sym typeface="Arial"/>
              </a:rPr>
              <a:t> medical students in </a:t>
            </a:r>
            <a:r>
              <a:rPr lang="tr-TR" sz="2400" b="1" i="0" u="none" strike="noStrike" cap="none">
                <a:solidFill>
                  <a:srgbClr val="1E1954"/>
                </a:solidFill>
                <a:latin typeface="Arial"/>
                <a:ea typeface="Arial"/>
                <a:cs typeface="Arial"/>
                <a:sym typeface="Arial"/>
              </a:rPr>
              <a:t>more than</a:t>
            </a:r>
            <a:r>
              <a:rPr lang="tr-TR" sz="2400" b="0" i="0" u="none" strike="noStrike" cap="none">
                <a:solidFill>
                  <a:srgbClr val="1E1954"/>
                </a:solidFill>
                <a:latin typeface="Arial"/>
                <a:ea typeface="Arial"/>
                <a:cs typeface="Arial"/>
                <a:sym typeface="Arial"/>
              </a:rPr>
              <a:t> </a:t>
            </a:r>
            <a:r>
              <a:rPr lang="tr-TR" sz="2400" b="1" i="0" u="none" strike="noStrike" cap="none">
                <a:solidFill>
                  <a:srgbClr val="1E1954"/>
                </a:solidFill>
                <a:latin typeface="Arial"/>
                <a:ea typeface="Arial"/>
                <a:cs typeface="Arial"/>
                <a:sym typeface="Arial"/>
              </a:rPr>
              <a:t>1</a:t>
            </a:r>
            <a:r>
              <a:rPr lang="tr-TR" sz="2400" b="1">
                <a:solidFill>
                  <a:srgbClr val="1E1954"/>
                </a:solidFill>
              </a:rPr>
              <a:t>30</a:t>
            </a:r>
            <a:r>
              <a:rPr lang="tr-TR" sz="2400" b="0" i="0" u="none" strike="noStrike" cap="none">
                <a:solidFill>
                  <a:srgbClr val="1E1954"/>
                </a:solidFill>
                <a:latin typeface="Arial"/>
                <a:ea typeface="Arial"/>
                <a:cs typeface="Arial"/>
                <a:sym typeface="Arial"/>
              </a:rPr>
              <a:t> countries</a:t>
            </a:r>
            <a:endParaRPr sz="2400" b="0" i="0" u="none" strike="noStrike" cap="none">
              <a:solidFill>
                <a:srgbClr val="1E1954"/>
              </a:solidFill>
              <a:latin typeface="Arial"/>
              <a:ea typeface="Arial"/>
              <a:cs typeface="Arial"/>
              <a:sym typeface="Arial"/>
            </a:endParaRPr>
          </a:p>
          <a:p>
            <a:pPr marL="342900" marR="0" lvl="0" indent="-266700" algn="l" rtl="0">
              <a:lnSpc>
                <a:spcPct val="100000"/>
              </a:lnSpc>
              <a:spcBef>
                <a:spcPts val="240"/>
              </a:spcBef>
              <a:spcAft>
                <a:spcPts val="0"/>
              </a:spcAft>
              <a:buClr>
                <a:srgbClr val="1E1954"/>
              </a:buClr>
              <a:buSzPts val="1200"/>
              <a:buFont typeface="Arial"/>
              <a:buNone/>
            </a:pPr>
            <a:endParaRPr sz="400" b="0" i="0" u="none" strike="noStrike" cap="none">
              <a:solidFill>
                <a:srgbClr val="1E1954"/>
              </a:solidFill>
              <a:latin typeface="Arial"/>
              <a:ea typeface="Arial"/>
              <a:cs typeface="Arial"/>
              <a:sym typeface="Arial"/>
            </a:endParaRPr>
          </a:p>
          <a:p>
            <a:pPr marL="342900" marR="0" lvl="0" indent="-342900" algn="l" rtl="0">
              <a:lnSpc>
                <a:spcPct val="100000"/>
              </a:lnSpc>
              <a:spcBef>
                <a:spcPts val="640"/>
              </a:spcBef>
              <a:spcAft>
                <a:spcPts val="0"/>
              </a:spcAft>
              <a:buClr>
                <a:srgbClr val="404040"/>
              </a:buClr>
              <a:buSzPts val="3200"/>
              <a:buFont typeface="Arial"/>
              <a:buNone/>
            </a:pPr>
            <a:r>
              <a:rPr lang="tr-TR" sz="2400" b="0" i="0" u="none" strike="noStrike" cap="none">
                <a:solidFill>
                  <a:srgbClr val="1E1954"/>
                </a:solidFill>
                <a:latin typeface="Arial"/>
                <a:ea typeface="Arial"/>
                <a:cs typeface="Arial"/>
                <a:sym typeface="Arial"/>
              </a:rPr>
              <a:t>	Founded in </a:t>
            </a:r>
            <a:r>
              <a:rPr lang="tr-TR" sz="2400" b="1" i="0" u="none" strike="noStrike" cap="none">
                <a:solidFill>
                  <a:srgbClr val="1E1954"/>
                </a:solidFill>
                <a:latin typeface="Arial"/>
                <a:ea typeface="Arial"/>
                <a:cs typeface="Arial"/>
                <a:sym typeface="Arial"/>
              </a:rPr>
              <a:t>1951</a:t>
            </a:r>
            <a:r>
              <a:rPr lang="tr-TR" sz="2400" b="0" i="0" u="none" strike="noStrike" cap="none">
                <a:solidFill>
                  <a:srgbClr val="1E1954"/>
                </a:solidFill>
                <a:latin typeface="Arial"/>
                <a:ea typeface="Arial"/>
                <a:cs typeface="Arial"/>
                <a:sym typeface="Arial"/>
              </a:rPr>
              <a:t> in Denmark</a:t>
            </a:r>
            <a:endParaRPr sz="2400" b="0" i="0" u="none" strike="noStrike" cap="none">
              <a:solidFill>
                <a:srgbClr val="1E1954"/>
              </a:solidFill>
              <a:latin typeface="Arial"/>
              <a:ea typeface="Arial"/>
              <a:cs typeface="Arial"/>
              <a:sym typeface="Arial"/>
            </a:endParaRPr>
          </a:p>
        </p:txBody>
      </p:sp>
      <p:sp>
        <p:nvSpPr>
          <p:cNvPr id="92" name="Google Shape;92;p3"/>
          <p:cNvSpPr txBox="1">
            <a:spLocks noGrp="1"/>
          </p:cNvSpPr>
          <p:nvPr>
            <p:ph type="title"/>
          </p:nvPr>
        </p:nvSpPr>
        <p:spPr>
          <a:xfrm>
            <a:off x="399700" y="220665"/>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1400"/>
              <a:buNone/>
            </a:pPr>
            <a:r>
              <a:rPr lang="tr-TR" b="1"/>
              <a:t>About</a:t>
            </a:r>
            <a:endParaRPr sz="3400" b="1" i="0" u="none" strike="noStrike" cap="none">
              <a:solidFill>
                <a:srgbClr val="1E1954"/>
              </a:solidFill>
            </a:endParaRPr>
          </a:p>
        </p:txBody>
      </p:sp>
      <p:pic>
        <p:nvPicPr>
          <p:cNvPr id="93" name="Google Shape;93;p3"/>
          <p:cNvPicPr preferRelativeResize="0"/>
          <p:nvPr/>
        </p:nvPicPr>
        <p:blipFill rotWithShape="1">
          <a:blip r:embed="rId3">
            <a:alphaModFix/>
          </a:blip>
          <a:srcRect/>
          <a:stretch/>
        </p:blipFill>
        <p:spPr>
          <a:xfrm>
            <a:off x="4621225" y="93750"/>
            <a:ext cx="1218775" cy="10301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g2471fcea777_1_62"/>
          <p:cNvSpPr txBox="1">
            <a:spLocks noGrp="1"/>
          </p:cNvSpPr>
          <p:nvPr>
            <p:ph type="title"/>
          </p:nvPr>
        </p:nvSpPr>
        <p:spPr>
          <a:xfrm>
            <a:off x="104425" y="20640"/>
            <a:ext cx="8229600" cy="11430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tr-TR" b="1"/>
              <a:t>Exchange Timing</a:t>
            </a:r>
            <a:endParaRPr b="1"/>
          </a:p>
        </p:txBody>
      </p:sp>
      <p:sp>
        <p:nvSpPr>
          <p:cNvPr id="273" name="Google Shape;273;g2471fcea777_1_62"/>
          <p:cNvSpPr txBox="1">
            <a:spLocks noGrp="1"/>
          </p:cNvSpPr>
          <p:nvPr>
            <p:ph type="body" idx="1"/>
          </p:nvPr>
        </p:nvSpPr>
        <p:spPr>
          <a:xfrm>
            <a:off x="104425" y="1346202"/>
            <a:ext cx="8229600" cy="452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40"/>
              </a:spcBef>
              <a:spcAft>
                <a:spcPts val="0"/>
              </a:spcAft>
              <a:buSzPts val="3200"/>
              <a:buNone/>
            </a:pPr>
            <a:r>
              <a:rPr lang="tr-TR" sz="1800"/>
              <a:t>Outgoing exchanges occur in the Summer months (May-August). You can specify the months you are available based on your school’s Summer break.</a:t>
            </a:r>
            <a:endParaRPr sz="1800"/>
          </a:p>
          <a:p>
            <a:pPr marL="0" lvl="0" indent="0" algn="l" rtl="0">
              <a:lnSpc>
                <a:spcPct val="100000"/>
              </a:lnSpc>
              <a:spcBef>
                <a:spcPts val="640"/>
              </a:spcBef>
              <a:spcAft>
                <a:spcPts val="0"/>
              </a:spcAft>
              <a:buSzPts val="3200"/>
              <a:buNone/>
            </a:pPr>
            <a:endParaRPr sz="1800"/>
          </a:p>
          <a:p>
            <a:pPr marL="0" lvl="0" indent="0" algn="l" rtl="0">
              <a:lnSpc>
                <a:spcPct val="100000"/>
              </a:lnSpc>
              <a:spcBef>
                <a:spcPts val="640"/>
              </a:spcBef>
              <a:spcAft>
                <a:spcPts val="0"/>
              </a:spcAft>
              <a:buSzPts val="3200"/>
              <a:buNone/>
            </a:pPr>
            <a:r>
              <a:rPr lang="tr-TR" sz="1800"/>
              <a:t>Host country’s have different times that exchanges are available. Most countries we have signed with have an unspecified time for accepting incoming students, but details are listed on the exchange conditions page for each country.</a:t>
            </a:r>
            <a:endParaRPr sz="1800"/>
          </a:p>
          <a:p>
            <a:pPr marL="0" lvl="0" indent="0" algn="l" rtl="0">
              <a:lnSpc>
                <a:spcPct val="100000"/>
              </a:lnSpc>
              <a:spcBef>
                <a:spcPts val="640"/>
              </a:spcBef>
              <a:spcAft>
                <a:spcPts val="0"/>
              </a:spcAft>
              <a:buSzPts val="3200"/>
              <a:buNone/>
            </a:pPr>
            <a:endParaRPr sz="1800"/>
          </a:p>
          <a:p>
            <a:pPr marL="0" lvl="0" indent="0" algn="l" rtl="0">
              <a:lnSpc>
                <a:spcPct val="100000"/>
              </a:lnSpc>
              <a:spcBef>
                <a:spcPts val="640"/>
              </a:spcBef>
              <a:spcAft>
                <a:spcPts val="0"/>
              </a:spcAft>
              <a:buClr>
                <a:schemeClr val="dk1"/>
              </a:buClr>
              <a:buSzPts val="1100"/>
              <a:buFont typeface="Arial"/>
              <a:buNone/>
            </a:pPr>
            <a:r>
              <a:rPr lang="tr-TR" sz="1800"/>
              <a:t>Exact dates of an exchange will be determined after you confirm your country match. The NEO/NORE will then coordinate with the host country NEO/NORE. Generally exchanges start at the beginning of each month. </a:t>
            </a:r>
            <a:endParaRPr sz="18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g243f488e990_0_12"/>
          <p:cNvSpPr txBox="1">
            <a:spLocks noGrp="1"/>
          </p:cNvSpPr>
          <p:nvPr>
            <p:ph type="title"/>
          </p:nvPr>
        </p:nvSpPr>
        <p:spPr>
          <a:xfrm>
            <a:off x="308775" y="203190"/>
            <a:ext cx="8229600" cy="11430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tr-TR" b="1"/>
              <a:t>Application</a:t>
            </a:r>
            <a:endParaRPr b="1"/>
          </a:p>
        </p:txBody>
      </p:sp>
      <p:sp>
        <p:nvSpPr>
          <p:cNvPr id="280" name="Google Shape;280;g243f488e990_0_12"/>
          <p:cNvSpPr txBox="1">
            <a:spLocks noGrp="1"/>
          </p:cNvSpPr>
          <p:nvPr>
            <p:ph type="body" idx="1"/>
          </p:nvPr>
        </p:nvSpPr>
        <p:spPr>
          <a:xfrm>
            <a:off x="457200" y="1346200"/>
            <a:ext cx="8229600" cy="4013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40"/>
              </a:spcBef>
              <a:spcAft>
                <a:spcPts val="0"/>
              </a:spcAft>
              <a:buSzPts val="3200"/>
              <a:buNone/>
            </a:pPr>
            <a:r>
              <a:rPr lang="tr-TR" sz="2000"/>
              <a:t>Evaluation will be done by exchange committee members (excluding those who have applied), NEOs, and NOREs.</a:t>
            </a:r>
            <a:endParaRPr sz="2000"/>
          </a:p>
          <a:p>
            <a:pPr marL="0" lvl="0" indent="0" algn="l" rtl="0">
              <a:lnSpc>
                <a:spcPct val="100000"/>
              </a:lnSpc>
              <a:spcBef>
                <a:spcPts val="640"/>
              </a:spcBef>
              <a:spcAft>
                <a:spcPts val="0"/>
              </a:spcAft>
              <a:buSzPts val="3200"/>
              <a:buNone/>
            </a:pPr>
            <a:r>
              <a:rPr lang="tr-TR" sz="2000"/>
              <a:t>Applications will be anonymized and scored. Those with the highest scores will get matched to countries.</a:t>
            </a:r>
            <a:endParaRPr sz="2000"/>
          </a:p>
          <a:p>
            <a:pPr marL="0" lvl="0" indent="0" algn="l" rtl="0">
              <a:lnSpc>
                <a:spcPct val="100000"/>
              </a:lnSpc>
              <a:spcBef>
                <a:spcPts val="640"/>
              </a:spcBef>
              <a:spcAft>
                <a:spcPts val="0"/>
              </a:spcAft>
              <a:buSzPts val="3200"/>
              <a:buNone/>
            </a:pPr>
            <a:endParaRPr sz="2000"/>
          </a:p>
          <a:p>
            <a:pPr marL="0" lvl="0" indent="0" algn="l" rtl="0">
              <a:lnSpc>
                <a:spcPct val="100000"/>
              </a:lnSpc>
              <a:spcBef>
                <a:spcPts val="640"/>
              </a:spcBef>
              <a:spcAft>
                <a:spcPts val="0"/>
              </a:spcAft>
              <a:buSzPts val="3200"/>
              <a:buNone/>
            </a:pPr>
            <a:r>
              <a:rPr lang="tr-TR" sz="2000"/>
              <a:t>Preference may be given to students who know a second language in the country they are applying for. Although second languages are not mandatory, it may be helpful especially in a clinical setting.</a:t>
            </a:r>
            <a:endParaRPr sz="2000"/>
          </a:p>
          <a:p>
            <a:pPr marL="0" lvl="0" indent="0" algn="l" rtl="0">
              <a:lnSpc>
                <a:spcPct val="100000"/>
              </a:lnSpc>
              <a:spcBef>
                <a:spcPts val="640"/>
              </a:spcBef>
              <a:spcAft>
                <a:spcPts val="0"/>
              </a:spcAft>
              <a:buSzPts val="3200"/>
              <a:buNone/>
            </a:pPr>
            <a:endParaRPr sz="2000"/>
          </a:p>
          <a:p>
            <a:pPr marL="0" lvl="0" indent="0" algn="l" rtl="0">
              <a:lnSpc>
                <a:spcPct val="100000"/>
              </a:lnSpc>
              <a:spcBef>
                <a:spcPts val="640"/>
              </a:spcBef>
              <a:spcAft>
                <a:spcPts val="0"/>
              </a:spcAft>
              <a:buSzPts val="3200"/>
              <a:buNone/>
            </a:pPr>
            <a:r>
              <a:rPr lang="tr-TR" sz="2000"/>
              <a:t>Bonus points will given to students from schools with existing SCOPE/SCORE contracts</a:t>
            </a:r>
            <a:endParaRPr sz="2000"/>
          </a:p>
          <a:p>
            <a:pPr marL="0" lvl="0" indent="0" algn="l" rtl="0">
              <a:lnSpc>
                <a:spcPct val="100000"/>
              </a:lnSpc>
              <a:spcBef>
                <a:spcPts val="640"/>
              </a:spcBef>
              <a:spcAft>
                <a:spcPts val="0"/>
              </a:spcAft>
              <a:buSzPts val="3200"/>
              <a:buNone/>
            </a:pPr>
            <a:endParaRPr sz="2700"/>
          </a:p>
          <a:p>
            <a:pPr marL="0" lvl="0" indent="0" algn="l" rtl="0">
              <a:lnSpc>
                <a:spcPct val="100000"/>
              </a:lnSpc>
              <a:spcBef>
                <a:spcPts val="640"/>
              </a:spcBef>
              <a:spcAft>
                <a:spcPts val="0"/>
              </a:spcAft>
              <a:buSzPts val="3200"/>
              <a:buNone/>
            </a:pPr>
            <a:endParaRPr sz="2700"/>
          </a:p>
        </p:txBody>
      </p:sp>
      <p:pic>
        <p:nvPicPr>
          <p:cNvPr id="281" name="Google Shape;281;g243f488e990_0_12"/>
          <p:cNvPicPr preferRelativeResize="0"/>
          <p:nvPr/>
        </p:nvPicPr>
        <p:blipFill rotWithShape="1">
          <a:blip r:embed="rId3">
            <a:alphaModFix/>
          </a:blip>
          <a:srcRect/>
          <a:stretch/>
        </p:blipFill>
        <p:spPr>
          <a:xfrm>
            <a:off x="4621225" y="93750"/>
            <a:ext cx="1218775" cy="10301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g2471fcea777_1_48"/>
          <p:cNvSpPr txBox="1">
            <a:spLocks noGrp="1"/>
          </p:cNvSpPr>
          <p:nvPr>
            <p:ph type="title"/>
          </p:nvPr>
        </p:nvSpPr>
        <p:spPr>
          <a:xfrm>
            <a:off x="104425" y="20640"/>
            <a:ext cx="8229600" cy="11430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tr-TR" b="1"/>
              <a:t>Finances</a:t>
            </a:r>
            <a:endParaRPr b="1"/>
          </a:p>
        </p:txBody>
      </p:sp>
      <p:sp>
        <p:nvSpPr>
          <p:cNvPr id="288" name="Google Shape;288;g2471fcea777_1_48"/>
          <p:cNvSpPr txBox="1">
            <a:spLocks noGrp="1"/>
          </p:cNvSpPr>
          <p:nvPr>
            <p:ph type="body" idx="1"/>
          </p:nvPr>
        </p:nvSpPr>
        <p:spPr>
          <a:xfrm>
            <a:off x="104425" y="1117600"/>
            <a:ext cx="8745900" cy="452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40"/>
              </a:spcBef>
              <a:spcAft>
                <a:spcPts val="0"/>
              </a:spcAft>
              <a:buSzPts val="3200"/>
              <a:buNone/>
            </a:pPr>
            <a:r>
              <a:rPr lang="tr-TR" sz="1900" dirty="0" err="1"/>
              <a:t>Students</a:t>
            </a:r>
            <a:r>
              <a:rPr lang="tr-TR" sz="1900" dirty="0"/>
              <a:t> pay a </a:t>
            </a:r>
            <a:r>
              <a:rPr lang="tr-TR" sz="1900" dirty="0" err="1"/>
              <a:t>flat</a:t>
            </a:r>
            <a:r>
              <a:rPr lang="tr-TR" sz="1900" dirty="0"/>
              <a:t> </a:t>
            </a:r>
            <a:r>
              <a:rPr lang="tr-TR" sz="1900" dirty="0" err="1"/>
              <a:t>fee</a:t>
            </a:r>
            <a:r>
              <a:rPr lang="tr-TR" sz="1900" dirty="0"/>
              <a:t> of </a:t>
            </a:r>
            <a:r>
              <a:rPr lang="tr-TR" sz="1900" b="1" dirty="0"/>
              <a:t>$1350</a:t>
            </a:r>
            <a:r>
              <a:rPr lang="tr-TR" sz="1900" dirty="0"/>
              <a:t> </a:t>
            </a:r>
            <a:r>
              <a:rPr lang="tr-TR" sz="1900" dirty="0" err="1"/>
              <a:t>to</a:t>
            </a:r>
            <a:r>
              <a:rPr lang="tr-TR" sz="1900" dirty="0"/>
              <a:t> CFMS </a:t>
            </a:r>
            <a:r>
              <a:rPr lang="tr-TR" sz="1900" dirty="0" err="1"/>
              <a:t>for</a:t>
            </a:r>
            <a:r>
              <a:rPr lang="tr-TR" sz="1900" dirty="0"/>
              <a:t> a 4 </a:t>
            </a:r>
            <a:r>
              <a:rPr lang="tr-TR" sz="1900" dirty="0" err="1"/>
              <a:t>week</a:t>
            </a:r>
            <a:r>
              <a:rPr lang="tr-TR" sz="1900" dirty="0"/>
              <a:t> </a:t>
            </a:r>
            <a:r>
              <a:rPr lang="tr-TR" sz="1900" dirty="0" err="1"/>
              <a:t>exchange</a:t>
            </a:r>
            <a:endParaRPr sz="1900" dirty="0"/>
          </a:p>
          <a:p>
            <a:pPr marL="0" lvl="0" indent="0" algn="l" rtl="0">
              <a:lnSpc>
                <a:spcPct val="100000"/>
              </a:lnSpc>
              <a:spcBef>
                <a:spcPts val="640"/>
              </a:spcBef>
              <a:spcAft>
                <a:spcPts val="0"/>
              </a:spcAft>
              <a:buSzPts val="3200"/>
              <a:buNone/>
            </a:pPr>
            <a:r>
              <a:rPr lang="tr-TR" sz="1900" dirty="0"/>
              <a:t>	</a:t>
            </a:r>
            <a:r>
              <a:rPr lang="tr-TR" sz="1900" dirty="0" err="1"/>
              <a:t>This</a:t>
            </a:r>
            <a:r>
              <a:rPr lang="tr-TR" sz="1900" dirty="0"/>
              <a:t> </a:t>
            </a:r>
            <a:r>
              <a:rPr lang="tr-TR" sz="1900" dirty="0" err="1"/>
              <a:t>covers</a:t>
            </a:r>
            <a:r>
              <a:rPr lang="tr-TR" sz="1900" dirty="0"/>
              <a:t> </a:t>
            </a:r>
            <a:r>
              <a:rPr lang="tr-TR" sz="1900" dirty="0" err="1"/>
              <a:t>accommodation</a:t>
            </a:r>
            <a:r>
              <a:rPr lang="tr-TR" sz="1900" dirty="0"/>
              <a:t>, </a:t>
            </a:r>
            <a:r>
              <a:rPr lang="tr-TR" sz="1900" dirty="0" err="1"/>
              <a:t>transportation</a:t>
            </a:r>
            <a:r>
              <a:rPr lang="tr-TR" sz="1900" dirty="0"/>
              <a:t> </a:t>
            </a:r>
            <a:r>
              <a:rPr lang="tr-TR" sz="1900" dirty="0" err="1"/>
              <a:t>and</a:t>
            </a:r>
            <a:r>
              <a:rPr lang="tr-TR" sz="1900" dirty="0"/>
              <a:t> </a:t>
            </a:r>
            <a:r>
              <a:rPr lang="tr-TR" sz="1900" dirty="0" err="1"/>
              <a:t>social</a:t>
            </a:r>
            <a:r>
              <a:rPr lang="tr-TR" sz="1900" dirty="0"/>
              <a:t> </a:t>
            </a:r>
            <a:r>
              <a:rPr lang="tr-TR" sz="1900" dirty="0" err="1"/>
              <a:t>activities</a:t>
            </a:r>
            <a:r>
              <a:rPr lang="tr-TR" sz="1900" dirty="0"/>
              <a:t> in </a:t>
            </a:r>
            <a:r>
              <a:rPr lang="tr-TR" sz="1900" dirty="0" err="1"/>
              <a:t>the</a:t>
            </a:r>
            <a:r>
              <a:rPr lang="tr-TR" sz="1900" dirty="0"/>
              <a:t> host </a:t>
            </a:r>
            <a:r>
              <a:rPr lang="tr-TR" sz="1900" dirty="0" err="1"/>
              <a:t>country</a:t>
            </a:r>
            <a:r>
              <a:rPr lang="tr-TR" sz="1900" dirty="0"/>
              <a:t>, as </a:t>
            </a:r>
            <a:r>
              <a:rPr lang="tr-TR" sz="1900" dirty="0" err="1"/>
              <a:t>well</a:t>
            </a:r>
            <a:r>
              <a:rPr lang="tr-TR" sz="1900" dirty="0"/>
              <a:t> as CFMS </a:t>
            </a:r>
            <a:r>
              <a:rPr lang="tr-TR" sz="1900" dirty="0" err="1"/>
              <a:t>administrative</a:t>
            </a:r>
            <a:r>
              <a:rPr lang="tr-TR" sz="1900" dirty="0"/>
              <a:t> </a:t>
            </a:r>
            <a:r>
              <a:rPr lang="tr-TR" sz="1900" dirty="0" err="1"/>
              <a:t>fees</a:t>
            </a:r>
            <a:r>
              <a:rPr lang="tr-TR" sz="1900" dirty="0"/>
              <a:t>. </a:t>
            </a:r>
            <a:r>
              <a:rPr lang="tr-TR" sz="1900" dirty="0" err="1"/>
              <a:t>Payment</a:t>
            </a:r>
            <a:r>
              <a:rPr lang="tr-TR" sz="1900" dirty="0"/>
              <a:t> </a:t>
            </a:r>
            <a:r>
              <a:rPr lang="tr-TR" sz="1900" dirty="0" err="1"/>
              <a:t>will</a:t>
            </a:r>
            <a:r>
              <a:rPr lang="tr-TR" sz="1900" dirty="0"/>
              <a:t> be </a:t>
            </a:r>
            <a:r>
              <a:rPr lang="tr-TR" sz="1900" dirty="0" err="1"/>
              <a:t>made</a:t>
            </a:r>
            <a:r>
              <a:rPr lang="tr-TR" sz="1900" dirty="0"/>
              <a:t> </a:t>
            </a:r>
            <a:r>
              <a:rPr lang="tr-TR" sz="1900" dirty="0" err="1"/>
              <a:t>through</a:t>
            </a:r>
            <a:r>
              <a:rPr lang="tr-TR" sz="1900" dirty="0"/>
              <a:t> </a:t>
            </a:r>
            <a:r>
              <a:rPr lang="tr-TR" sz="1900" dirty="0" err="1"/>
              <a:t>the</a:t>
            </a:r>
            <a:r>
              <a:rPr lang="tr-TR" sz="1900" dirty="0"/>
              <a:t> CFMS online </a:t>
            </a:r>
            <a:r>
              <a:rPr lang="tr-TR" sz="1900" dirty="0" err="1"/>
              <a:t>payment</a:t>
            </a:r>
            <a:r>
              <a:rPr lang="tr-TR" sz="1900" dirty="0"/>
              <a:t> portal </a:t>
            </a:r>
            <a:r>
              <a:rPr lang="tr-TR" sz="1900" dirty="0" err="1"/>
              <a:t>once</a:t>
            </a:r>
            <a:r>
              <a:rPr lang="tr-TR" sz="1900" dirty="0"/>
              <a:t> a </a:t>
            </a:r>
            <a:r>
              <a:rPr lang="tr-TR" sz="1900" dirty="0" err="1"/>
              <a:t>student</a:t>
            </a:r>
            <a:r>
              <a:rPr lang="tr-TR" sz="1900" dirty="0"/>
              <a:t> </a:t>
            </a:r>
            <a:r>
              <a:rPr lang="tr-TR" sz="1900" dirty="0" err="1"/>
              <a:t>accepts</a:t>
            </a:r>
            <a:r>
              <a:rPr lang="tr-TR" sz="1900" dirty="0"/>
              <a:t> </a:t>
            </a:r>
            <a:r>
              <a:rPr lang="tr-TR" sz="1900" dirty="0" err="1"/>
              <a:t>their</a:t>
            </a:r>
            <a:r>
              <a:rPr lang="tr-TR" sz="1900" dirty="0"/>
              <a:t> </a:t>
            </a:r>
            <a:r>
              <a:rPr lang="tr-TR" sz="1900" dirty="0" err="1"/>
              <a:t>country</a:t>
            </a:r>
            <a:r>
              <a:rPr lang="tr-TR" sz="1900" dirty="0"/>
              <a:t> </a:t>
            </a:r>
            <a:r>
              <a:rPr lang="tr-TR" sz="1900" dirty="0" err="1"/>
              <a:t>match</a:t>
            </a:r>
            <a:r>
              <a:rPr lang="tr-TR" sz="1900" dirty="0"/>
              <a:t>.</a:t>
            </a:r>
            <a:endParaRPr sz="1900" dirty="0"/>
          </a:p>
          <a:p>
            <a:pPr marL="0" lvl="0" indent="0" algn="l" rtl="0">
              <a:lnSpc>
                <a:spcPct val="100000"/>
              </a:lnSpc>
              <a:spcBef>
                <a:spcPts val="640"/>
              </a:spcBef>
              <a:spcAft>
                <a:spcPts val="0"/>
              </a:spcAft>
              <a:buSzPts val="3200"/>
              <a:buNone/>
            </a:pPr>
            <a:endParaRPr sz="1900" dirty="0"/>
          </a:p>
          <a:p>
            <a:pPr marL="0" lvl="0" indent="0" algn="l" rtl="0">
              <a:lnSpc>
                <a:spcPct val="100000"/>
              </a:lnSpc>
              <a:spcBef>
                <a:spcPts val="640"/>
              </a:spcBef>
              <a:spcAft>
                <a:spcPts val="0"/>
              </a:spcAft>
              <a:buSzPts val="3200"/>
              <a:buNone/>
            </a:pPr>
            <a:r>
              <a:rPr lang="tr-TR" sz="1900" dirty="0" err="1"/>
              <a:t>Students</a:t>
            </a:r>
            <a:r>
              <a:rPr lang="tr-TR" sz="1900" dirty="0"/>
              <a:t> </a:t>
            </a:r>
            <a:r>
              <a:rPr lang="tr-TR" sz="1900" dirty="0" err="1"/>
              <a:t>are</a:t>
            </a:r>
            <a:r>
              <a:rPr lang="tr-TR" sz="1900" dirty="0"/>
              <a:t> </a:t>
            </a:r>
            <a:r>
              <a:rPr lang="tr-TR" sz="1900" dirty="0" err="1"/>
              <a:t>responsible</a:t>
            </a:r>
            <a:r>
              <a:rPr lang="tr-TR" sz="1900" dirty="0"/>
              <a:t> </a:t>
            </a:r>
            <a:r>
              <a:rPr lang="tr-TR" sz="1900" dirty="0" err="1"/>
              <a:t>for</a:t>
            </a:r>
            <a:r>
              <a:rPr lang="tr-TR" sz="1900" dirty="0"/>
              <a:t> </a:t>
            </a:r>
            <a:r>
              <a:rPr lang="tr-TR" sz="1900" dirty="0" err="1"/>
              <a:t>arranging</a:t>
            </a:r>
            <a:r>
              <a:rPr lang="tr-TR" sz="1900" dirty="0"/>
              <a:t> </a:t>
            </a:r>
            <a:r>
              <a:rPr lang="tr-TR" sz="1900" dirty="0" err="1"/>
              <a:t>and</a:t>
            </a:r>
            <a:r>
              <a:rPr lang="tr-TR" sz="1900" dirty="0"/>
              <a:t> </a:t>
            </a:r>
            <a:r>
              <a:rPr lang="tr-TR" sz="1900" dirty="0" err="1"/>
              <a:t>covering</a:t>
            </a:r>
            <a:r>
              <a:rPr lang="tr-TR" sz="1900" dirty="0"/>
              <a:t> </a:t>
            </a:r>
            <a:r>
              <a:rPr lang="tr-TR" sz="1900" dirty="0" err="1"/>
              <a:t>their</a:t>
            </a:r>
            <a:r>
              <a:rPr lang="tr-TR" sz="1900" dirty="0"/>
              <a:t> </a:t>
            </a:r>
            <a:r>
              <a:rPr lang="tr-TR" sz="1900" dirty="0" err="1"/>
              <a:t>own</a:t>
            </a:r>
            <a:r>
              <a:rPr lang="tr-TR" sz="1900" dirty="0"/>
              <a:t> </a:t>
            </a:r>
            <a:r>
              <a:rPr lang="tr-TR" sz="1900" dirty="0" err="1"/>
              <a:t>flights</a:t>
            </a:r>
            <a:r>
              <a:rPr lang="tr-TR" sz="1900" dirty="0"/>
              <a:t> </a:t>
            </a:r>
            <a:r>
              <a:rPr lang="tr-TR" sz="1900" dirty="0" err="1"/>
              <a:t>to</a:t>
            </a:r>
            <a:r>
              <a:rPr lang="tr-TR" sz="1900" dirty="0"/>
              <a:t>/</a:t>
            </a:r>
            <a:r>
              <a:rPr lang="tr-TR" sz="1900" dirty="0" err="1"/>
              <a:t>from</a:t>
            </a:r>
            <a:r>
              <a:rPr lang="tr-TR" sz="1900" dirty="0"/>
              <a:t> </a:t>
            </a:r>
            <a:r>
              <a:rPr lang="tr-TR" sz="1900" dirty="0" err="1"/>
              <a:t>the</a:t>
            </a:r>
            <a:r>
              <a:rPr lang="tr-TR" sz="1900" dirty="0"/>
              <a:t> </a:t>
            </a:r>
            <a:r>
              <a:rPr lang="tr-TR" sz="1900" dirty="0" err="1"/>
              <a:t>exchange</a:t>
            </a:r>
            <a:r>
              <a:rPr lang="tr-TR" sz="1900" dirty="0"/>
              <a:t> </a:t>
            </a:r>
            <a:r>
              <a:rPr lang="tr-TR" sz="1900" dirty="0" err="1"/>
              <a:t>destination</a:t>
            </a:r>
            <a:r>
              <a:rPr lang="tr-TR" sz="1900" dirty="0"/>
              <a:t>, as </a:t>
            </a:r>
            <a:r>
              <a:rPr lang="tr-TR" sz="1900" dirty="0" err="1"/>
              <a:t>well</a:t>
            </a:r>
            <a:r>
              <a:rPr lang="tr-TR" sz="1900" dirty="0"/>
              <a:t> as </a:t>
            </a:r>
            <a:r>
              <a:rPr lang="tr-TR" sz="1900" dirty="0" err="1"/>
              <a:t>food</a:t>
            </a:r>
            <a:r>
              <a:rPr lang="tr-TR" sz="1900" dirty="0"/>
              <a:t> </a:t>
            </a:r>
            <a:r>
              <a:rPr lang="tr-TR" sz="1900" dirty="0" err="1"/>
              <a:t>and</a:t>
            </a:r>
            <a:r>
              <a:rPr lang="tr-TR" sz="1900" dirty="0"/>
              <a:t> </a:t>
            </a:r>
            <a:r>
              <a:rPr lang="tr-TR" sz="1900" dirty="0" err="1"/>
              <a:t>extra</a:t>
            </a:r>
            <a:r>
              <a:rPr lang="tr-TR" sz="1900" dirty="0"/>
              <a:t> </a:t>
            </a:r>
            <a:r>
              <a:rPr lang="tr-TR" sz="1900" dirty="0" err="1"/>
              <a:t>pocket</a:t>
            </a:r>
            <a:r>
              <a:rPr lang="tr-TR" sz="1900" dirty="0"/>
              <a:t> </a:t>
            </a:r>
            <a:r>
              <a:rPr lang="tr-TR" sz="1900" dirty="0" err="1"/>
              <a:t>money</a:t>
            </a:r>
            <a:r>
              <a:rPr lang="tr-TR" sz="1900" dirty="0"/>
              <a:t>. </a:t>
            </a:r>
            <a:r>
              <a:rPr lang="tr-TR" sz="1900" dirty="0" err="1"/>
              <a:t>Some</a:t>
            </a:r>
            <a:r>
              <a:rPr lang="tr-TR" sz="1900" dirty="0"/>
              <a:t> </a:t>
            </a:r>
            <a:r>
              <a:rPr lang="tr-TR" sz="1900" dirty="0" err="1"/>
              <a:t>countries</a:t>
            </a:r>
            <a:r>
              <a:rPr lang="tr-TR" sz="1900" dirty="0"/>
              <a:t> </a:t>
            </a:r>
            <a:r>
              <a:rPr lang="tr-TR" sz="1900" dirty="0" err="1"/>
              <a:t>require</a:t>
            </a:r>
            <a:r>
              <a:rPr lang="tr-TR" sz="1900" dirty="0"/>
              <a:t> </a:t>
            </a:r>
            <a:r>
              <a:rPr lang="tr-TR" sz="1900" dirty="0" err="1"/>
              <a:t>you</a:t>
            </a:r>
            <a:r>
              <a:rPr lang="tr-TR" sz="1900" dirty="0"/>
              <a:t> </a:t>
            </a:r>
            <a:r>
              <a:rPr lang="tr-TR" sz="1900" dirty="0" err="1"/>
              <a:t>to</a:t>
            </a:r>
            <a:r>
              <a:rPr lang="tr-TR" sz="1900" dirty="0"/>
              <a:t> </a:t>
            </a:r>
            <a:r>
              <a:rPr lang="tr-TR" sz="1900" dirty="0" err="1"/>
              <a:t>purchase</a:t>
            </a:r>
            <a:r>
              <a:rPr lang="tr-TR" sz="1900" dirty="0"/>
              <a:t> </a:t>
            </a:r>
            <a:r>
              <a:rPr lang="tr-TR" sz="1900" dirty="0" err="1"/>
              <a:t>health</a:t>
            </a:r>
            <a:r>
              <a:rPr lang="tr-TR" sz="1900" dirty="0"/>
              <a:t>/</a:t>
            </a:r>
            <a:r>
              <a:rPr lang="tr-TR" sz="1900" dirty="0" err="1"/>
              <a:t>travel</a:t>
            </a:r>
            <a:r>
              <a:rPr lang="tr-TR" sz="1900" dirty="0"/>
              <a:t>/</a:t>
            </a:r>
            <a:r>
              <a:rPr lang="tr-TR" sz="1900" dirty="0" err="1"/>
              <a:t>malpractice</a:t>
            </a:r>
            <a:r>
              <a:rPr lang="tr-TR" sz="1900" dirty="0"/>
              <a:t> </a:t>
            </a:r>
            <a:r>
              <a:rPr lang="tr-TR" sz="1900" dirty="0" err="1"/>
              <a:t>insurance</a:t>
            </a:r>
            <a:r>
              <a:rPr lang="tr-TR" sz="1900" dirty="0"/>
              <a:t> (</a:t>
            </a:r>
            <a:r>
              <a:rPr lang="tr-TR" sz="1900" dirty="0" err="1"/>
              <a:t>details</a:t>
            </a:r>
            <a:r>
              <a:rPr lang="tr-TR" sz="1900" dirty="0"/>
              <a:t> in </a:t>
            </a:r>
            <a:r>
              <a:rPr lang="tr-TR" sz="1900" dirty="0" err="1"/>
              <a:t>exchange</a:t>
            </a:r>
            <a:r>
              <a:rPr lang="tr-TR" sz="1900" dirty="0"/>
              <a:t> </a:t>
            </a:r>
            <a:r>
              <a:rPr lang="tr-TR" sz="1900" dirty="0" err="1"/>
              <a:t>conditions</a:t>
            </a:r>
            <a:r>
              <a:rPr lang="tr-TR" sz="1900" dirty="0"/>
              <a:t>).</a:t>
            </a:r>
            <a:endParaRPr sz="1900" dirty="0"/>
          </a:p>
          <a:p>
            <a:pPr marL="0" lvl="0" indent="0" algn="l" rtl="0">
              <a:lnSpc>
                <a:spcPct val="100000"/>
              </a:lnSpc>
              <a:spcBef>
                <a:spcPts val="640"/>
              </a:spcBef>
              <a:spcAft>
                <a:spcPts val="0"/>
              </a:spcAft>
              <a:buSzPts val="3200"/>
              <a:buNone/>
            </a:pPr>
            <a:endParaRPr sz="1900" dirty="0"/>
          </a:p>
          <a:p>
            <a:pPr marL="0" lvl="0" indent="0" algn="l" rtl="0">
              <a:lnSpc>
                <a:spcPct val="100000"/>
              </a:lnSpc>
              <a:spcBef>
                <a:spcPts val="640"/>
              </a:spcBef>
              <a:spcAft>
                <a:spcPts val="0"/>
              </a:spcAft>
              <a:buSzPts val="3200"/>
              <a:buNone/>
            </a:pPr>
            <a:r>
              <a:rPr lang="tr-TR" sz="1900" dirty="0" err="1"/>
              <a:t>There</a:t>
            </a:r>
            <a:r>
              <a:rPr lang="tr-TR" sz="1900" dirty="0"/>
              <a:t> is </a:t>
            </a:r>
            <a:r>
              <a:rPr lang="tr-TR" sz="1900" dirty="0" err="1"/>
              <a:t>no</a:t>
            </a:r>
            <a:r>
              <a:rPr lang="tr-TR" sz="1900" dirty="0"/>
              <a:t> </a:t>
            </a:r>
            <a:r>
              <a:rPr lang="tr-TR" sz="1900" dirty="0" err="1"/>
              <a:t>exchange-specific</a:t>
            </a:r>
            <a:r>
              <a:rPr lang="tr-TR" sz="1900" dirty="0"/>
              <a:t> </a:t>
            </a:r>
            <a:r>
              <a:rPr lang="tr-TR" sz="1900" dirty="0" err="1"/>
              <a:t>stipend</a:t>
            </a:r>
            <a:r>
              <a:rPr lang="tr-TR" sz="1900" dirty="0"/>
              <a:t> </a:t>
            </a:r>
            <a:r>
              <a:rPr lang="tr-TR" sz="1900" dirty="0" err="1"/>
              <a:t>or</a:t>
            </a:r>
            <a:r>
              <a:rPr lang="tr-TR" sz="1900" dirty="0"/>
              <a:t> </a:t>
            </a:r>
            <a:r>
              <a:rPr lang="tr-TR" sz="1900" dirty="0" err="1"/>
              <a:t>coverage</a:t>
            </a:r>
            <a:r>
              <a:rPr lang="tr-TR" sz="1900" dirty="0"/>
              <a:t> </a:t>
            </a:r>
            <a:r>
              <a:rPr lang="tr-TR" sz="1900" dirty="0" err="1"/>
              <a:t>available</a:t>
            </a:r>
            <a:r>
              <a:rPr lang="tr-TR" sz="1900" dirty="0"/>
              <a:t> </a:t>
            </a:r>
            <a:r>
              <a:rPr lang="tr-TR" sz="1900" dirty="0" err="1"/>
              <a:t>through</a:t>
            </a:r>
            <a:r>
              <a:rPr lang="tr-TR" sz="1900" dirty="0"/>
              <a:t> CFMS </a:t>
            </a:r>
            <a:r>
              <a:rPr lang="tr-TR" sz="1900" dirty="0" err="1"/>
              <a:t>this</a:t>
            </a:r>
            <a:r>
              <a:rPr lang="tr-TR" sz="1900" dirty="0"/>
              <a:t> </a:t>
            </a:r>
            <a:r>
              <a:rPr lang="tr-TR" sz="1900" dirty="0" err="1"/>
              <a:t>year</a:t>
            </a:r>
            <a:r>
              <a:rPr lang="tr-TR" sz="1900" dirty="0"/>
              <a:t>, but </a:t>
            </a:r>
            <a:r>
              <a:rPr lang="tr-TR" sz="1900" dirty="0" err="1"/>
              <a:t>you</a:t>
            </a:r>
            <a:r>
              <a:rPr lang="tr-TR" sz="1900" dirty="0"/>
              <a:t> </a:t>
            </a:r>
            <a:r>
              <a:rPr lang="tr-TR" sz="1900" dirty="0" err="1"/>
              <a:t>may</a:t>
            </a:r>
            <a:r>
              <a:rPr lang="tr-TR" sz="1900" dirty="0"/>
              <a:t> </a:t>
            </a:r>
            <a:r>
              <a:rPr lang="tr-TR" sz="1900" dirty="0" err="1"/>
              <a:t>have</a:t>
            </a:r>
            <a:r>
              <a:rPr lang="tr-TR" sz="1900" dirty="0"/>
              <a:t> </a:t>
            </a:r>
            <a:r>
              <a:rPr lang="tr-TR" sz="1900" dirty="0" err="1"/>
              <a:t>funding</a:t>
            </a:r>
            <a:r>
              <a:rPr lang="tr-TR" sz="1900" dirty="0"/>
              <a:t> </a:t>
            </a:r>
            <a:r>
              <a:rPr lang="tr-TR" sz="1900" dirty="0" err="1"/>
              <a:t>through</a:t>
            </a:r>
            <a:r>
              <a:rPr lang="tr-TR" sz="1900" dirty="0"/>
              <a:t> </a:t>
            </a:r>
            <a:r>
              <a:rPr lang="tr-TR" sz="1900" dirty="0" err="1"/>
              <a:t>your</a:t>
            </a:r>
            <a:r>
              <a:rPr lang="tr-TR" sz="1900" dirty="0"/>
              <a:t> </a:t>
            </a:r>
            <a:r>
              <a:rPr lang="tr-TR" sz="1900" dirty="0" err="1"/>
              <a:t>individual</a:t>
            </a:r>
            <a:r>
              <a:rPr lang="tr-TR" sz="1900" dirty="0"/>
              <a:t> </a:t>
            </a:r>
            <a:r>
              <a:rPr lang="tr-TR" sz="1900" dirty="0" err="1"/>
              <a:t>schools</a:t>
            </a:r>
            <a:r>
              <a:rPr lang="tr-TR" sz="1900" dirty="0"/>
              <a:t>.</a:t>
            </a:r>
            <a:endParaRPr sz="1900" dirty="0"/>
          </a:p>
        </p:txBody>
      </p:sp>
      <p:pic>
        <p:nvPicPr>
          <p:cNvPr id="289" name="Google Shape;289;g2471fcea777_1_48"/>
          <p:cNvPicPr preferRelativeResize="0"/>
          <p:nvPr/>
        </p:nvPicPr>
        <p:blipFill rotWithShape="1">
          <a:blip r:embed="rId3">
            <a:alphaModFix/>
          </a:blip>
          <a:srcRect/>
          <a:stretch/>
        </p:blipFill>
        <p:spPr>
          <a:xfrm>
            <a:off x="4621225" y="93750"/>
            <a:ext cx="1218775" cy="10301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g243f488e990_0_18"/>
          <p:cNvSpPr txBox="1">
            <a:spLocks noGrp="1"/>
          </p:cNvSpPr>
          <p:nvPr>
            <p:ph type="title"/>
          </p:nvPr>
        </p:nvSpPr>
        <p:spPr>
          <a:xfrm>
            <a:off x="104425" y="20640"/>
            <a:ext cx="8229600" cy="11430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tr-TR" b="1"/>
              <a:t>Role of LEOs</a:t>
            </a:r>
            <a:endParaRPr b="1"/>
          </a:p>
        </p:txBody>
      </p:sp>
      <p:sp>
        <p:nvSpPr>
          <p:cNvPr id="296" name="Google Shape;296;g243f488e990_0_18"/>
          <p:cNvSpPr txBox="1">
            <a:spLocks noGrp="1"/>
          </p:cNvSpPr>
          <p:nvPr>
            <p:ph type="body" idx="1"/>
          </p:nvPr>
        </p:nvSpPr>
        <p:spPr>
          <a:xfrm>
            <a:off x="104425" y="1346200"/>
            <a:ext cx="8229600" cy="3591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40"/>
              </a:spcBef>
              <a:spcAft>
                <a:spcPts val="0"/>
              </a:spcAft>
              <a:buSzPts val="3200"/>
              <a:buNone/>
            </a:pPr>
            <a:r>
              <a:rPr lang="tr-TR" sz="2500"/>
              <a:t>LEOs will be your main point of contact leading up to your exchange departure. There is at least one at every school.</a:t>
            </a:r>
            <a:endParaRPr sz="2500"/>
          </a:p>
          <a:p>
            <a:pPr marL="0" lvl="0" indent="0" algn="l" rtl="0">
              <a:lnSpc>
                <a:spcPct val="100000"/>
              </a:lnSpc>
              <a:spcBef>
                <a:spcPts val="640"/>
              </a:spcBef>
              <a:spcAft>
                <a:spcPts val="0"/>
              </a:spcAft>
              <a:buSzPts val="3200"/>
              <a:buNone/>
            </a:pPr>
            <a:endParaRPr sz="2500"/>
          </a:p>
          <a:p>
            <a:pPr marL="0" lvl="0" indent="0" algn="l" rtl="0">
              <a:lnSpc>
                <a:spcPct val="100000"/>
              </a:lnSpc>
              <a:spcBef>
                <a:spcPts val="640"/>
              </a:spcBef>
              <a:spcAft>
                <a:spcPts val="0"/>
              </a:spcAft>
              <a:buSzPts val="3200"/>
              <a:buNone/>
            </a:pPr>
            <a:r>
              <a:rPr lang="tr-TR" sz="2500"/>
              <a:t>They also find accommodation, transport, plan social activities, and support incoming exchange students throughout their exchange experience.</a:t>
            </a:r>
            <a:endParaRPr sz="2500"/>
          </a:p>
        </p:txBody>
      </p:sp>
      <p:pic>
        <p:nvPicPr>
          <p:cNvPr id="297" name="Google Shape;297;g243f488e990_0_18"/>
          <p:cNvPicPr preferRelativeResize="0"/>
          <p:nvPr/>
        </p:nvPicPr>
        <p:blipFill rotWithShape="1">
          <a:blip r:embed="rId3">
            <a:alphaModFix/>
          </a:blip>
          <a:srcRect/>
          <a:stretch/>
        </p:blipFill>
        <p:spPr>
          <a:xfrm>
            <a:off x="4621225" y="93750"/>
            <a:ext cx="1218775" cy="10301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g2471fcea777_1_0"/>
          <p:cNvSpPr txBox="1">
            <a:spLocks noGrp="1"/>
          </p:cNvSpPr>
          <p:nvPr>
            <p:ph type="title"/>
          </p:nvPr>
        </p:nvSpPr>
        <p:spPr>
          <a:xfrm>
            <a:off x="104425" y="20640"/>
            <a:ext cx="8229600" cy="11430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tr-TR" b="1"/>
              <a:t>Next Steps</a:t>
            </a:r>
            <a:endParaRPr b="1"/>
          </a:p>
        </p:txBody>
      </p:sp>
      <p:sp>
        <p:nvSpPr>
          <p:cNvPr id="304" name="Google Shape;304;g2471fcea777_1_0"/>
          <p:cNvSpPr txBox="1">
            <a:spLocks noGrp="1"/>
          </p:cNvSpPr>
          <p:nvPr>
            <p:ph type="body" idx="1"/>
          </p:nvPr>
        </p:nvSpPr>
        <p:spPr>
          <a:xfrm>
            <a:off x="104425" y="1346202"/>
            <a:ext cx="8229600" cy="452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40"/>
              </a:spcBef>
              <a:spcAft>
                <a:spcPts val="0"/>
              </a:spcAft>
              <a:buSzPts val="3200"/>
              <a:buNone/>
            </a:pPr>
            <a:r>
              <a:rPr lang="tr-TR" sz="2300" dirty="0" err="1"/>
              <a:t>Visit</a:t>
            </a:r>
            <a:r>
              <a:rPr lang="tr-TR" sz="2300" dirty="0"/>
              <a:t> </a:t>
            </a:r>
            <a:r>
              <a:rPr lang="tr-TR" sz="2300" dirty="0" err="1"/>
              <a:t>the</a:t>
            </a:r>
            <a:r>
              <a:rPr lang="tr-TR" sz="2300" dirty="0"/>
              <a:t> CFMS </a:t>
            </a:r>
            <a:r>
              <a:rPr lang="tr-TR" sz="2300" dirty="0" err="1"/>
              <a:t>Exchanges</a:t>
            </a:r>
            <a:r>
              <a:rPr lang="tr-TR" sz="2300" dirty="0"/>
              <a:t> </a:t>
            </a:r>
            <a:r>
              <a:rPr lang="tr-TR" sz="2300" dirty="0" err="1"/>
              <a:t>webpage</a:t>
            </a:r>
            <a:r>
              <a:rPr lang="tr-TR" sz="2300" dirty="0"/>
              <a:t>: </a:t>
            </a:r>
            <a:r>
              <a:rPr lang="tr-TR" sz="1800" u="sng" dirty="0">
                <a:solidFill>
                  <a:schemeClr val="hlink"/>
                </a:solidFill>
                <a:hlinkClick r:id="rId3"/>
              </a:rPr>
              <a:t>https://www.cfms.org/what-we-do/global-health/international-exchanges</a:t>
            </a:r>
            <a:r>
              <a:rPr lang="tr-TR" sz="3900" dirty="0"/>
              <a:t> </a:t>
            </a:r>
            <a:endParaRPr sz="3900" dirty="0"/>
          </a:p>
          <a:p>
            <a:pPr marL="0" lvl="0" indent="0" algn="l" rtl="0">
              <a:lnSpc>
                <a:spcPct val="100000"/>
              </a:lnSpc>
              <a:spcBef>
                <a:spcPts val="640"/>
              </a:spcBef>
              <a:spcAft>
                <a:spcPts val="0"/>
              </a:spcAft>
              <a:buSzPts val="3200"/>
              <a:buNone/>
            </a:pPr>
            <a:endParaRPr sz="2300" dirty="0"/>
          </a:p>
          <a:p>
            <a:pPr marL="0" lvl="0" indent="0" algn="l" rtl="0">
              <a:lnSpc>
                <a:spcPct val="100000"/>
              </a:lnSpc>
              <a:spcBef>
                <a:spcPts val="640"/>
              </a:spcBef>
              <a:spcAft>
                <a:spcPts val="0"/>
              </a:spcAft>
              <a:buSzPts val="3200"/>
              <a:buNone/>
            </a:pPr>
            <a:r>
              <a:rPr lang="tr-TR" sz="2300" dirty="0"/>
              <a:t>Reach </a:t>
            </a:r>
            <a:r>
              <a:rPr lang="tr-TR" sz="2300" dirty="0" err="1"/>
              <a:t>out</a:t>
            </a:r>
            <a:r>
              <a:rPr lang="tr-TR" sz="2300" dirty="0"/>
              <a:t> </a:t>
            </a:r>
            <a:r>
              <a:rPr lang="tr-TR" sz="2300" dirty="0" err="1"/>
              <a:t>to</a:t>
            </a:r>
            <a:r>
              <a:rPr lang="tr-TR" sz="2300" dirty="0"/>
              <a:t> </a:t>
            </a:r>
            <a:r>
              <a:rPr lang="tr-TR" sz="2300" dirty="0" err="1"/>
              <a:t>your</a:t>
            </a:r>
            <a:r>
              <a:rPr lang="tr-TR" sz="2300" dirty="0"/>
              <a:t> LEO </a:t>
            </a:r>
            <a:r>
              <a:rPr lang="tr-TR" sz="2300" dirty="0" err="1"/>
              <a:t>or</a:t>
            </a:r>
            <a:r>
              <a:rPr lang="tr-TR" sz="2300" dirty="0"/>
              <a:t> </a:t>
            </a:r>
            <a:r>
              <a:rPr lang="tr-TR" sz="2300" dirty="0" err="1"/>
              <a:t>the</a:t>
            </a:r>
            <a:r>
              <a:rPr lang="tr-TR" sz="2300" dirty="0"/>
              <a:t> NEO/</a:t>
            </a:r>
            <a:r>
              <a:rPr lang="tr-TR" sz="2300" dirty="0" err="1"/>
              <a:t>NOREs</a:t>
            </a:r>
            <a:r>
              <a:rPr lang="tr-TR" sz="2300" dirty="0"/>
              <a:t> </a:t>
            </a:r>
            <a:r>
              <a:rPr lang="tr-TR" sz="2300" dirty="0" err="1"/>
              <a:t>with</a:t>
            </a:r>
            <a:r>
              <a:rPr lang="tr-TR" sz="2300" dirty="0"/>
              <a:t> </a:t>
            </a:r>
            <a:r>
              <a:rPr lang="tr-TR" sz="2300" dirty="0" err="1"/>
              <a:t>further</a:t>
            </a:r>
            <a:r>
              <a:rPr lang="tr-TR" sz="2300" dirty="0"/>
              <a:t> </a:t>
            </a:r>
            <a:r>
              <a:rPr lang="tr-TR" sz="2300" dirty="0" err="1"/>
              <a:t>questions</a:t>
            </a:r>
            <a:endParaRPr sz="2300" dirty="0"/>
          </a:p>
        </p:txBody>
      </p:sp>
      <p:pic>
        <p:nvPicPr>
          <p:cNvPr id="305" name="Google Shape;305;g2471fcea777_1_0"/>
          <p:cNvPicPr preferRelativeResize="0"/>
          <p:nvPr/>
        </p:nvPicPr>
        <p:blipFill rotWithShape="1">
          <a:blip r:embed="rId4">
            <a:alphaModFix/>
          </a:blip>
          <a:srcRect/>
          <a:stretch/>
        </p:blipFill>
        <p:spPr>
          <a:xfrm>
            <a:off x="4621225" y="93750"/>
            <a:ext cx="1218775" cy="10301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g243f488e990_0_36"/>
          <p:cNvSpPr txBox="1">
            <a:spLocks noGrp="1"/>
          </p:cNvSpPr>
          <p:nvPr>
            <p:ph type="body" idx="1"/>
          </p:nvPr>
        </p:nvSpPr>
        <p:spPr>
          <a:xfrm>
            <a:off x="2069700" y="2232225"/>
            <a:ext cx="5004600" cy="886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640"/>
              </a:spcBef>
              <a:spcAft>
                <a:spcPts val="0"/>
              </a:spcAft>
              <a:buSzPts val="3200"/>
              <a:buNone/>
            </a:pPr>
            <a:r>
              <a:rPr lang="tr-TR" b="1" dirty="0" err="1"/>
              <a:t>Questions</a:t>
            </a:r>
            <a:r>
              <a:rPr lang="tr-TR" b="1" dirty="0"/>
              <a:t>?</a:t>
            </a:r>
          </a:p>
          <a:p>
            <a:pPr marL="0" lvl="0" indent="0" algn="ctr" rtl="0">
              <a:lnSpc>
                <a:spcPct val="100000"/>
              </a:lnSpc>
              <a:spcBef>
                <a:spcPts val="640"/>
              </a:spcBef>
              <a:spcAft>
                <a:spcPts val="0"/>
              </a:spcAft>
              <a:buSzPts val="3200"/>
              <a:buNone/>
            </a:pPr>
            <a:endParaRPr lang="tr-TR" b="1" dirty="0"/>
          </a:p>
          <a:p>
            <a:pPr marL="0" lvl="0" indent="0" algn="ctr" rtl="0">
              <a:lnSpc>
                <a:spcPct val="100000"/>
              </a:lnSpc>
              <a:spcBef>
                <a:spcPts val="640"/>
              </a:spcBef>
              <a:spcAft>
                <a:spcPts val="0"/>
              </a:spcAft>
              <a:buSzPts val="3200"/>
              <a:buNone/>
            </a:pPr>
            <a:r>
              <a:rPr lang="tr-TR" sz="1800" b="1" dirty="0" err="1"/>
              <a:t>You</a:t>
            </a:r>
            <a:r>
              <a:rPr lang="tr-TR" sz="1800" b="1" dirty="0"/>
              <a:t> can </a:t>
            </a:r>
            <a:r>
              <a:rPr lang="tr-TR" sz="1800" b="1" dirty="0" err="1"/>
              <a:t>contact</a:t>
            </a:r>
            <a:r>
              <a:rPr lang="tr-TR" sz="1800" b="1" dirty="0"/>
              <a:t> me Jun Kim at </a:t>
            </a:r>
            <a:r>
              <a:rPr lang="tr-TR" sz="1800" b="1" dirty="0" err="1"/>
              <a:t>associatepresident@cfms.org</a:t>
            </a:r>
            <a:endParaRPr sz="1800" b="1" dirty="0"/>
          </a:p>
        </p:txBody>
      </p:sp>
      <p:pic>
        <p:nvPicPr>
          <p:cNvPr id="319" name="Google Shape;319;g243f488e990_0_36"/>
          <p:cNvPicPr preferRelativeResize="0"/>
          <p:nvPr/>
        </p:nvPicPr>
        <p:blipFill rotWithShape="1">
          <a:blip r:embed="rId3">
            <a:alphaModFix/>
          </a:blip>
          <a:srcRect/>
          <a:stretch/>
        </p:blipFill>
        <p:spPr>
          <a:xfrm>
            <a:off x="4621225" y="93750"/>
            <a:ext cx="1218775" cy="1030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4"/>
          <p:cNvSpPr txBox="1">
            <a:spLocks noGrp="1"/>
          </p:cNvSpPr>
          <p:nvPr>
            <p:ph type="title"/>
          </p:nvPr>
        </p:nvSpPr>
        <p:spPr>
          <a:xfrm>
            <a:off x="742600" y="249240"/>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1400"/>
              <a:buNone/>
            </a:pPr>
            <a:r>
              <a:rPr lang="tr-TR" b="1"/>
              <a:t>Vision</a:t>
            </a:r>
            <a:endParaRPr sz="3400" b="1" i="0" u="none" strike="noStrike" cap="none">
              <a:solidFill>
                <a:srgbClr val="1E1954"/>
              </a:solidFill>
            </a:endParaRPr>
          </a:p>
        </p:txBody>
      </p:sp>
      <p:sp>
        <p:nvSpPr>
          <p:cNvPr id="100" name="Google Shape;100;p4"/>
          <p:cNvSpPr txBox="1">
            <a:spLocks noGrp="1"/>
          </p:cNvSpPr>
          <p:nvPr>
            <p:ph type="body" idx="1"/>
          </p:nvPr>
        </p:nvSpPr>
        <p:spPr>
          <a:xfrm>
            <a:off x="397240" y="2057400"/>
            <a:ext cx="8229600" cy="2743200"/>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100000"/>
              </a:lnSpc>
              <a:spcBef>
                <a:spcPts val="0"/>
              </a:spcBef>
              <a:spcAft>
                <a:spcPts val="0"/>
              </a:spcAft>
              <a:buClr>
                <a:srgbClr val="1E1954"/>
              </a:buClr>
              <a:buSzPts val="3200"/>
              <a:buFont typeface="Arial"/>
              <a:buNone/>
            </a:pPr>
            <a:r>
              <a:rPr lang="tr-TR" sz="2500" b="0" i="0" u="none" strike="noStrike" cap="none">
                <a:solidFill>
                  <a:srgbClr val="1E1954"/>
                </a:solidFill>
                <a:latin typeface="Arial"/>
                <a:ea typeface="Arial"/>
                <a:cs typeface="Arial"/>
                <a:sym typeface="Arial"/>
              </a:rPr>
              <a:t>“IFMSA envisions a world in which medical students unite for </a:t>
            </a:r>
            <a:r>
              <a:rPr lang="tr-TR" sz="2500" b="1" i="0" u="none" strike="noStrike" cap="none">
                <a:solidFill>
                  <a:srgbClr val="372851"/>
                </a:solidFill>
                <a:latin typeface="Arial"/>
                <a:ea typeface="Arial"/>
                <a:cs typeface="Arial"/>
                <a:sym typeface="Arial"/>
              </a:rPr>
              <a:t>global health </a:t>
            </a:r>
            <a:r>
              <a:rPr lang="tr-TR" sz="2500" b="0" i="0" u="none" strike="noStrike" cap="none">
                <a:solidFill>
                  <a:srgbClr val="1E1954"/>
                </a:solidFill>
                <a:latin typeface="Arial"/>
                <a:ea typeface="Arial"/>
                <a:cs typeface="Arial"/>
                <a:sym typeface="Arial"/>
              </a:rPr>
              <a:t>and are equipped with the knowledge, skills and values to take on </a:t>
            </a:r>
            <a:r>
              <a:rPr lang="tr-TR" sz="2500" b="1" i="0" u="none" strike="noStrike" cap="none">
                <a:solidFill>
                  <a:srgbClr val="372851"/>
                </a:solidFill>
                <a:latin typeface="Arial"/>
                <a:ea typeface="Arial"/>
                <a:cs typeface="Arial"/>
                <a:sym typeface="Arial"/>
              </a:rPr>
              <a:t>health leadership roles </a:t>
            </a:r>
            <a:r>
              <a:rPr lang="tr-TR" sz="2500" b="0" i="0" u="none" strike="noStrike" cap="none">
                <a:solidFill>
                  <a:srgbClr val="1E1954"/>
                </a:solidFill>
                <a:latin typeface="Arial"/>
                <a:ea typeface="Arial"/>
                <a:cs typeface="Arial"/>
                <a:sym typeface="Arial"/>
              </a:rPr>
              <a:t>locally and globally”</a:t>
            </a:r>
            <a:r>
              <a:rPr lang="tr-TR" sz="3200" b="0" i="0" u="none" strike="noStrike" cap="none">
                <a:solidFill>
                  <a:srgbClr val="1E1954"/>
                </a:solidFill>
                <a:latin typeface="Arial"/>
                <a:ea typeface="Arial"/>
                <a:cs typeface="Arial"/>
                <a:sym typeface="Arial"/>
              </a:rPr>
              <a:t> </a:t>
            </a:r>
            <a:endParaRPr/>
          </a:p>
        </p:txBody>
      </p:sp>
      <p:pic>
        <p:nvPicPr>
          <p:cNvPr id="101" name="Google Shape;101;p4"/>
          <p:cNvPicPr preferRelativeResize="0"/>
          <p:nvPr/>
        </p:nvPicPr>
        <p:blipFill rotWithShape="1">
          <a:blip r:embed="rId3">
            <a:alphaModFix/>
          </a:blip>
          <a:srcRect/>
          <a:stretch/>
        </p:blipFill>
        <p:spPr>
          <a:xfrm>
            <a:off x="4621225" y="93750"/>
            <a:ext cx="1218775" cy="1030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g2471fcea777_1_41"/>
          <p:cNvSpPr txBox="1">
            <a:spLocks noGrp="1"/>
          </p:cNvSpPr>
          <p:nvPr>
            <p:ph type="title"/>
          </p:nvPr>
        </p:nvSpPr>
        <p:spPr>
          <a:xfrm>
            <a:off x="291175" y="203190"/>
            <a:ext cx="8229600" cy="11430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tr-TR" sz="2800" b="1"/>
              <a:t>CFMS-IFMSA Exchanges</a:t>
            </a:r>
            <a:endParaRPr sz="2800" b="1"/>
          </a:p>
        </p:txBody>
      </p:sp>
      <p:sp>
        <p:nvSpPr>
          <p:cNvPr id="108" name="Google Shape;108;g2471fcea777_1_41"/>
          <p:cNvSpPr txBox="1">
            <a:spLocks noGrp="1"/>
          </p:cNvSpPr>
          <p:nvPr>
            <p:ph type="body" idx="1"/>
          </p:nvPr>
        </p:nvSpPr>
        <p:spPr>
          <a:xfrm>
            <a:off x="104425" y="1346202"/>
            <a:ext cx="8229600" cy="4526100"/>
          </a:xfrm>
          <a:prstGeom prst="rect">
            <a:avLst/>
          </a:prstGeom>
          <a:noFill/>
          <a:ln>
            <a:noFill/>
          </a:ln>
        </p:spPr>
        <p:txBody>
          <a:bodyPr spcFirstLastPara="1" wrap="square" lIns="91425" tIns="91425" rIns="91425" bIns="91425" anchor="t" anchorCtr="0">
            <a:noAutofit/>
          </a:bodyPr>
          <a:lstStyle/>
          <a:p>
            <a:pPr marL="457200" lvl="0" indent="-361950" algn="l" rtl="0">
              <a:lnSpc>
                <a:spcPct val="100000"/>
              </a:lnSpc>
              <a:spcBef>
                <a:spcPts val="640"/>
              </a:spcBef>
              <a:spcAft>
                <a:spcPts val="0"/>
              </a:spcAft>
              <a:buSzPts val="2100"/>
              <a:buChar char="•"/>
            </a:pPr>
            <a:r>
              <a:rPr lang="tr-TR" sz="2100"/>
              <a:t>Organized by CFMS, as opposed to individual medical schools</a:t>
            </a:r>
            <a:endParaRPr sz="2100"/>
          </a:p>
          <a:p>
            <a:pPr marL="457200" lvl="0" indent="-361950" algn="l" rtl="0">
              <a:lnSpc>
                <a:spcPct val="100000"/>
              </a:lnSpc>
              <a:spcBef>
                <a:spcPts val="0"/>
              </a:spcBef>
              <a:spcAft>
                <a:spcPts val="0"/>
              </a:spcAft>
              <a:buSzPts val="2100"/>
              <a:buChar char="•"/>
            </a:pPr>
            <a:r>
              <a:rPr lang="tr-TR" sz="2100"/>
              <a:t>Available to any medical student from a CFMS member university</a:t>
            </a:r>
            <a:endParaRPr sz="2100"/>
          </a:p>
          <a:p>
            <a:pPr marL="457200" lvl="0" indent="-361950" algn="l" rtl="0">
              <a:lnSpc>
                <a:spcPct val="100000"/>
              </a:lnSpc>
              <a:spcBef>
                <a:spcPts val="0"/>
              </a:spcBef>
              <a:spcAft>
                <a:spcPts val="0"/>
              </a:spcAft>
              <a:buSzPts val="2100"/>
              <a:buChar char="•"/>
            </a:pPr>
            <a:r>
              <a:rPr lang="tr-TR" sz="2100"/>
              <a:t>Partner countries vary each year, but include a range of geographical locations</a:t>
            </a:r>
            <a:endParaRPr sz="2100"/>
          </a:p>
          <a:p>
            <a:pPr marL="457200" lvl="0" indent="-361950" algn="l" rtl="0">
              <a:lnSpc>
                <a:spcPct val="100000"/>
              </a:lnSpc>
              <a:spcBef>
                <a:spcPts val="0"/>
              </a:spcBef>
              <a:spcAft>
                <a:spcPts val="0"/>
              </a:spcAft>
              <a:buSzPts val="2100"/>
              <a:buChar char="•"/>
            </a:pPr>
            <a:r>
              <a:rPr lang="tr-TR" sz="2100"/>
              <a:t>A great opportunity to meet international medical students, learn about another healthcare system, and explore a different country</a:t>
            </a:r>
            <a:endParaRPr sz="2100"/>
          </a:p>
          <a:p>
            <a:pPr marL="457200" lvl="0" indent="-361950" algn="l" rtl="0">
              <a:lnSpc>
                <a:spcPct val="100000"/>
              </a:lnSpc>
              <a:spcBef>
                <a:spcPts val="0"/>
              </a:spcBef>
              <a:spcAft>
                <a:spcPts val="0"/>
              </a:spcAft>
              <a:buSzPts val="2100"/>
              <a:buChar char="•"/>
            </a:pPr>
            <a:r>
              <a:rPr lang="tr-TR" sz="2100"/>
              <a:t>English is the only language requirement</a:t>
            </a:r>
            <a:endParaRPr sz="2100"/>
          </a:p>
        </p:txBody>
      </p:sp>
      <p:pic>
        <p:nvPicPr>
          <p:cNvPr id="109" name="Google Shape;109;g2471fcea777_1_41"/>
          <p:cNvPicPr preferRelativeResize="0"/>
          <p:nvPr/>
        </p:nvPicPr>
        <p:blipFill rotWithShape="1">
          <a:blip r:embed="rId3">
            <a:alphaModFix/>
          </a:blip>
          <a:srcRect/>
          <a:stretch/>
        </p:blipFill>
        <p:spPr>
          <a:xfrm>
            <a:off x="4621225" y="93750"/>
            <a:ext cx="1218775" cy="1030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g243f488e990_0_24"/>
          <p:cNvSpPr txBox="1">
            <a:spLocks noGrp="1"/>
          </p:cNvSpPr>
          <p:nvPr>
            <p:ph type="body" idx="1"/>
          </p:nvPr>
        </p:nvSpPr>
        <p:spPr>
          <a:xfrm>
            <a:off x="2069700" y="2232225"/>
            <a:ext cx="5004600" cy="886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640"/>
              </a:spcBef>
              <a:spcAft>
                <a:spcPts val="0"/>
              </a:spcAft>
              <a:buSzPts val="3200"/>
              <a:buNone/>
            </a:pPr>
            <a:r>
              <a:rPr lang="tr-TR" sz="5000" b="1"/>
              <a:t>SCORE</a:t>
            </a:r>
            <a:endParaRPr sz="5000" b="1"/>
          </a:p>
        </p:txBody>
      </p:sp>
      <p:pic>
        <p:nvPicPr>
          <p:cNvPr id="116" name="Google Shape;116;g243f488e990_0_24"/>
          <p:cNvPicPr preferRelativeResize="0"/>
          <p:nvPr/>
        </p:nvPicPr>
        <p:blipFill rotWithShape="1">
          <a:blip r:embed="rId3">
            <a:alphaModFix/>
          </a:blip>
          <a:srcRect/>
          <a:stretch/>
        </p:blipFill>
        <p:spPr>
          <a:xfrm>
            <a:off x="4621225" y="93750"/>
            <a:ext cx="1218775" cy="1030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22cff9821fa_0_6"/>
          <p:cNvSpPr txBox="1">
            <a:spLocks noGrp="1"/>
          </p:cNvSpPr>
          <p:nvPr>
            <p:ph type="title"/>
          </p:nvPr>
        </p:nvSpPr>
        <p:spPr>
          <a:xfrm>
            <a:off x="257675" y="203190"/>
            <a:ext cx="8229600" cy="11430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tr-TR" b="1"/>
              <a:t>What is SCORE?</a:t>
            </a:r>
            <a:endParaRPr b="1"/>
          </a:p>
        </p:txBody>
      </p:sp>
      <p:sp>
        <p:nvSpPr>
          <p:cNvPr id="123" name="Google Shape;123;g22cff9821fa_0_6"/>
          <p:cNvSpPr txBox="1">
            <a:spLocks noGrp="1"/>
          </p:cNvSpPr>
          <p:nvPr>
            <p:ph type="body" idx="1"/>
          </p:nvPr>
        </p:nvSpPr>
        <p:spPr>
          <a:xfrm>
            <a:off x="104425" y="1346200"/>
            <a:ext cx="3816300" cy="3894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40"/>
              </a:spcBef>
              <a:spcAft>
                <a:spcPts val="0"/>
              </a:spcAft>
              <a:buSzPts val="3200"/>
              <a:buNone/>
            </a:pPr>
            <a:r>
              <a:rPr lang="tr-TR" sz="2000" b="1"/>
              <a:t>S</a:t>
            </a:r>
            <a:r>
              <a:rPr lang="tr-TR" sz="2000"/>
              <a:t>tanding </a:t>
            </a:r>
            <a:r>
              <a:rPr lang="tr-TR" sz="2000" b="1"/>
              <a:t>C</a:t>
            </a:r>
            <a:r>
              <a:rPr lang="tr-TR" sz="2000"/>
              <a:t>ommittee on </a:t>
            </a:r>
            <a:r>
              <a:rPr lang="tr-TR" sz="2000" b="1"/>
              <a:t>R</a:t>
            </a:r>
            <a:r>
              <a:rPr lang="tr-TR" sz="2000"/>
              <a:t>esearch </a:t>
            </a:r>
            <a:r>
              <a:rPr lang="tr-TR" sz="2000" b="1"/>
              <a:t>E</a:t>
            </a:r>
            <a:r>
              <a:rPr lang="tr-TR" sz="2000"/>
              <a:t>xchanges (SCORE)</a:t>
            </a:r>
            <a:endParaRPr sz="2000"/>
          </a:p>
          <a:p>
            <a:pPr marL="457200" lvl="0" indent="-355600" algn="l" rtl="0">
              <a:lnSpc>
                <a:spcPct val="100000"/>
              </a:lnSpc>
              <a:spcBef>
                <a:spcPts val="640"/>
              </a:spcBef>
              <a:spcAft>
                <a:spcPts val="0"/>
              </a:spcAft>
              <a:buSzPts val="2000"/>
              <a:buChar char="•"/>
            </a:pPr>
            <a:r>
              <a:rPr lang="tr-TR" sz="2000"/>
              <a:t>Involves 65+ active NMOs, offering over 3000 research projects to over 2400 medical students worldwide </a:t>
            </a:r>
            <a:endParaRPr sz="2000"/>
          </a:p>
          <a:p>
            <a:pPr marL="0" lvl="0" indent="0" algn="l" rtl="0">
              <a:lnSpc>
                <a:spcPct val="100000"/>
              </a:lnSpc>
              <a:spcBef>
                <a:spcPts val="640"/>
              </a:spcBef>
              <a:spcAft>
                <a:spcPts val="0"/>
              </a:spcAft>
              <a:buSzPts val="3200"/>
              <a:buNone/>
            </a:pPr>
            <a:endParaRPr sz="1800"/>
          </a:p>
          <a:p>
            <a:pPr marL="0" lvl="0" indent="0" algn="l" rtl="0">
              <a:lnSpc>
                <a:spcPct val="100000"/>
              </a:lnSpc>
              <a:spcBef>
                <a:spcPts val="640"/>
              </a:spcBef>
              <a:spcAft>
                <a:spcPts val="0"/>
              </a:spcAft>
              <a:buSzPts val="3200"/>
              <a:buNone/>
            </a:pPr>
            <a:endParaRPr sz="1800"/>
          </a:p>
        </p:txBody>
      </p:sp>
      <p:pic>
        <p:nvPicPr>
          <p:cNvPr id="124" name="Google Shape;124;g22cff9821fa_0_6"/>
          <p:cNvPicPr preferRelativeResize="0"/>
          <p:nvPr/>
        </p:nvPicPr>
        <p:blipFill rotWithShape="1">
          <a:blip r:embed="rId3">
            <a:alphaModFix/>
          </a:blip>
          <a:srcRect/>
          <a:stretch/>
        </p:blipFill>
        <p:spPr>
          <a:xfrm>
            <a:off x="3997426" y="1441679"/>
            <a:ext cx="5007352" cy="3564424"/>
          </a:xfrm>
          <a:prstGeom prst="rect">
            <a:avLst/>
          </a:prstGeom>
          <a:noFill/>
          <a:ln>
            <a:noFill/>
          </a:ln>
        </p:spPr>
      </p:pic>
      <p:pic>
        <p:nvPicPr>
          <p:cNvPr id="125" name="Google Shape;125;g22cff9821fa_0_6"/>
          <p:cNvPicPr preferRelativeResize="0"/>
          <p:nvPr/>
        </p:nvPicPr>
        <p:blipFill rotWithShape="1">
          <a:blip r:embed="rId4">
            <a:alphaModFix/>
          </a:blip>
          <a:srcRect/>
          <a:stretch/>
        </p:blipFill>
        <p:spPr>
          <a:xfrm>
            <a:off x="4621225" y="93750"/>
            <a:ext cx="1218775" cy="1030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g22cff9821fa_0_50"/>
          <p:cNvSpPr txBox="1">
            <a:spLocks noGrp="1"/>
          </p:cNvSpPr>
          <p:nvPr>
            <p:ph type="title"/>
          </p:nvPr>
        </p:nvSpPr>
        <p:spPr>
          <a:xfrm>
            <a:off x="457200" y="148340"/>
            <a:ext cx="8229600" cy="11430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tr-TR" b="1"/>
              <a:t>SCORE Mission</a:t>
            </a:r>
            <a:endParaRPr b="1"/>
          </a:p>
        </p:txBody>
      </p:sp>
      <p:sp>
        <p:nvSpPr>
          <p:cNvPr id="132" name="Google Shape;132;g22cff9821fa_0_50"/>
          <p:cNvSpPr txBox="1">
            <a:spLocks noGrp="1"/>
          </p:cNvSpPr>
          <p:nvPr>
            <p:ph type="body" idx="1"/>
          </p:nvPr>
        </p:nvSpPr>
        <p:spPr>
          <a:xfrm>
            <a:off x="590050" y="1405427"/>
            <a:ext cx="8229600" cy="452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40"/>
              </a:spcBef>
              <a:spcAft>
                <a:spcPts val="0"/>
              </a:spcAft>
              <a:buSzPts val="3200"/>
              <a:buNone/>
            </a:pPr>
            <a:r>
              <a:rPr lang="tr-TR" sz="2500"/>
              <a:t>To offer future physicians an opportunity to experience </a:t>
            </a:r>
            <a:r>
              <a:rPr lang="tr-TR" sz="2500" b="1"/>
              <a:t>research and</a:t>
            </a:r>
            <a:r>
              <a:rPr lang="tr-TR" sz="2500"/>
              <a:t> </a:t>
            </a:r>
            <a:r>
              <a:rPr lang="tr-TR" sz="2500" b="1"/>
              <a:t>diversity</a:t>
            </a:r>
            <a:r>
              <a:rPr lang="tr-TR" sz="2500"/>
              <a:t> in countries all over the world. This is achieved by providing a network of locally and internationally active students that globally facilitate access to research exchange projects. Through our programming and opportunities, we aim to develop both </a:t>
            </a:r>
            <a:r>
              <a:rPr lang="tr-TR" sz="2500" b="1"/>
              <a:t>culturally sensitive students and skilled researchers</a:t>
            </a:r>
            <a:r>
              <a:rPr lang="tr-TR" sz="2500"/>
              <a:t> intent on shaping the world of science.</a:t>
            </a:r>
            <a:endParaRPr sz="2500"/>
          </a:p>
        </p:txBody>
      </p:sp>
      <p:pic>
        <p:nvPicPr>
          <p:cNvPr id="133" name="Google Shape;133;g22cff9821fa_0_50"/>
          <p:cNvPicPr preferRelativeResize="0"/>
          <p:nvPr/>
        </p:nvPicPr>
        <p:blipFill rotWithShape="1">
          <a:blip r:embed="rId3">
            <a:alphaModFix/>
          </a:blip>
          <a:srcRect/>
          <a:stretch/>
        </p:blipFill>
        <p:spPr>
          <a:xfrm>
            <a:off x="4621225" y="93750"/>
            <a:ext cx="1218775" cy="10301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g22cff9821fa_0_40"/>
          <p:cNvSpPr txBox="1">
            <a:spLocks noGrp="1"/>
          </p:cNvSpPr>
          <p:nvPr>
            <p:ph type="title"/>
          </p:nvPr>
        </p:nvSpPr>
        <p:spPr>
          <a:xfrm>
            <a:off x="640800" y="93740"/>
            <a:ext cx="8229600" cy="11430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tr-TR" b="1"/>
              <a:t>SCORE Objectives</a:t>
            </a:r>
            <a:endParaRPr b="1"/>
          </a:p>
        </p:txBody>
      </p:sp>
      <p:sp>
        <p:nvSpPr>
          <p:cNvPr id="140" name="Google Shape;140;g22cff9821fa_0_40"/>
          <p:cNvSpPr txBox="1">
            <a:spLocks noGrp="1"/>
          </p:cNvSpPr>
          <p:nvPr>
            <p:ph type="body" idx="1"/>
          </p:nvPr>
        </p:nvSpPr>
        <p:spPr>
          <a:xfrm>
            <a:off x="457200" y="1307000"/>
            <a:ext cx="8229600" cy="35313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640"/>
              </a:spcBef>
              <a:spcAft>
                <a:spcPts val="0"/>
              </a:spcAft>
              <a:buSzPts val="2000"/>
              <a:buChar char="•"/>
            </a:pPr>
            <a:r>
              <a:rPr lang="tr-TR" sz="2000"/>
              <a:t>Enable students to take responsibility for their own</a:t>
            </a:r>
            <a:r>
              <a:rPr lang="tr-TR" sz="2000" b="1"/>
              <a:t> learning </a:t>
            </a:r>
            <a:r>
              <a:rPr lang="tr-TR" sz="2000"/>
              <a:t>according to their personal interests.</a:t>
            </a:r>
            <a:endParaRPr sz="2000"/>
          </a:p>
          <a:p>
            <a:pPr marL="457200" lvl="0" indent="-355600" algn="l" rtl="0">
              <a:lnSpc>
                <a:spcPct val="100000"/>
              </a:lnSpc>
              <a:spcBef>
                <a:spcPts val="0"/>
              </a:spcBef>
              <a:spcAft>
                <a:spcPts val="0"/>
              </a:spcAft>
              <a:buSzPts val="2000"/>
              <a:buChar char="•"/>
            </a:pPr>
            <a:r>
              <a:rPr lang="tr-TR" sz="2000"/>
              <a:t>Introduce them to the basic </a:t>
            </a:r>
            <a:r>
              <a:rPr lang="tr-TR" sz="2000" b="1"/>
              <a:t>principles of medical research</a:t>
            </a:r>
            <a:endParaRPr sz="2000" b="1"/>
          </a:p>
          <a:p>
            <a:pPr marL="457200" lvl="0" indent="-355600" algn="l" rtl="0">
              <a:lnSpc>
                <a:spcPct val="100000"/>
              </a:lnSpc>
              <a:spcBef>
                <a:spcPts val="0"/>
              </a:spcBef>
              <a:spcAft>
                <a:spcPts val="0"/>
              </a:spcAft>
              <a:buSzPts val="2000"/>
              <a:buChar char="•"/>
            </a:pPr>
            <a:r>
              <a:rPr lang="tr-TR" sz="2000"/>
              <a:t>Widen their horizons and provide the opportunity to </a:t>
            </a:r>
            <a:r>
              <a:rPr lang="tr-TR" sz="2000" b="1"/>
              <a:t>experience different approaches</a:t>
            </a:r>
            <a:r>
              <a:rPr lang="tr-TR" sz="2000"/>
              <a:t> to health care, ethical research standards, medical research, education, and treatment.</a:t>
            </a:r>
            <a:endParaRPr sz="2000"/>
          </a:p>
          <a:p>
            <a:pPr marL="457200" lvl="0" indent="-355600" algn="l" rtl="0">
              <a:lnSpc>
                <a:spcPct val="100000"/>
              </a:lnSpc>
              <a:spcBef>
                <a:spcPts val="0"/>
              </a:spcBef>
              <a:spcAft>
                <a:spcPts val="0"/>
              </a:spcAft>
              <a:buSzPts val="2000"/>
              <a:buChar char="•"/>
            </a:pPr>
            <a:r>
              <a:rPr lang="tr-TR" sz="2000"/>
              <a:t>Enhance the academic quality of the medical student curricula and achieve </a:t>
            </a:r>
            <a:r>
              <a:rPr lang="tr-TR" sz="2000" b="1"/>
              <a:t>educational benefits </a:t>
            </a:r>
            <a:r>
              <a:rPr lang="tr-TR" sz="2000"/>
              <a:t>of practical and theoretical knowledge in the field of medical research.</a:t>
            </a:r>
            <a:endParaRPr sz="2000"/>
          </a:p>
          <a:p>
            <a:pPr marL="457200" lvl="0" indent="-355600" algn="l" rtl="0">
              <a:lnSpc>
                <a:spcPct val="100000"/>
              </a:lnSpc>
              <a:spcBef>
                <a:spcPts val="0"/>
              </a:spcBef>
              <a:spcAft>
                <a:spcPts val="0"/>
              </a:spcAft>
              <a:buSzPts val="2000"/>
              <a:buChar char="•"/>
            </a:pPr>
            <a:r>
              <a:rPr lang="tr-TR" sz="2000"/>
              <a:t>Facilitate </a:t>
            </a:r>
            <a:r>
              <a:rPr lang="tr-TR" sz="2000" b="1"/>
              <a:t>collaboration and partnership </a:t>
            </a:r>
            <a:r>
              <a:rPr lang="tr-TR" sz="2000"/>
              <a:t>between medical universities, research institutions and allied medical students across the globe in order to share and spread new achievements in medical research.</a:t>
            </a:r>
            <a:endParaRPr sz="2000"/>
          </a:p>
        </p:txBody>
      </p:sp>
      <p:pic>
        <p:nvPicPr>
          <p:cNvPr id="141" name="Google Shape;141;g22cff9821fa_0_40"/>
          <p:cNvPicPr preferRelativeResize="0"/>
          <p:nvPr/>
        </p:nvPicPr>
        <p:blipFill rotWithShape="1">
          <a:blip r:embed="rId3">
            <a:alphaModFix/>
          </a:blip>
          <a:srcRect/>
          <a:stretch/>
        </p:blipFill>
        <p:spPr>
          <a:xfrm>
            <a:off x="4621225" y="93750"/>
            <a:ext cx="1218775" cy="10301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22cff9821fa_0_0"/>
          <p:cNvSpPr txBox="1">
            <a:spLocks noGrp="1"/>
          </p:cNvSpPr>
          <p:nvPr>
            <p:ph type="title"/>
          </p:nvPr>
        </p:nvSpPr>
        <p:spPr>
          <a:xfrm>
            <a:off x="564175" y="93740"/>
            <a:ext cx="8229600" cy="11430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tr-TR" b="1"/>
              <a:t>SCORE Project</a:t>
            </a:r>
            <a:endParaRPr b="1"/>
          </a:p>
        </p:txBody>
      </p:sp>
      <p:sp>
        <p:nvSpPr>
          <p:cNvPr id="148" name="Google Shape;148;g22cff9821fa_0_0"/>
          <p:cNvSpPr txBox="1">
            <a:spLocks noGrp="1"/>
          </p:cNvSpPr>
          <p:nvPr>
            <p:ph type="body" idx="1"/>
          </p:nvPr>
        </p:nvSpPr>
        <p:spPr>
          <a:xfrm>
            <a:off x="457200" y="1346202"/>
            <a:ext cx="8229600" cy="45261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Clr>
                <a:srgbClr val="000000"/>
              </a:buClr>
              <a:buSzPts val="2000"/>
              <a:buChar char="●"/>
            </a:pPr>
            <a:r>
              <a:rPr lang="tr-TR" sz="2000" dirty="0">
                <a:solidFill>
                  <a:srgbClr val="000000"/>
                </a:solidFill>
              </a:rPr>
              <a:t>4 </a:t>
            </a:r>
            <a:r>
              <a:rPr lang="tr-TR" sz="2000" dirty="0" err="1">
                <a:solidFill>
                  <a:srgbClr val="000000"/>
                </a:solidFill>
              </a:rPr>
              <a:t>week</a:t>
            </a:r>
            <a:r>
              <a:rPr lang="tr-TR" sz="2000" dirty="0">
                <a:solidFill>
                  <a:srgbClr val="000000"/>
                </a:solidFill>
              </a:rPr>
              <a:t> </a:t>
            </a:r>
            <a:r>
              <a:rPr lang="tr-TR" sz="2000" dirty="0" err="1">
                <a:solidFill>
                  <a:srgbClr val="000000"/>
                </a:solidFill>
              </a:rPr>
              <a:t>exchange</a:t>
            </a:r>
            <a:r>
              <a:rPr lang="tr-TR" sz="2000" dirty="0">
                <a:solidFill>
                  <a:srgbClr val="000000"/>
                </a:solidFill>
              </a:rPr>
              <a:t> </a:t>
            </a:r>
            <a:r>
              <a:rPr lang="tr-TR" sz="2000" dirty="0" err="1">
                <a:solidFill>
                  <a:srgbClr val="000000"/>
                </a:solidFill>
              </a:rPr>
              <a:t>to</a:t>
            </a:r>
            <a:r>
              <a:rPr lang="tr-TR" sz="2000" dirty="0">
                <a:solidFill>
                  <a:srgbClr val="000000"/>
                </a:solidFill>
              </a:rPr>
              <a:t> </a:t>
            </a:r>
            <a:r>
              <a:rPr lang="tr-TR" sz="2000" dirty="0" err="1">
                <a:solidFill>
                  <a:srgbClr val="000000"/>
                </a:solidFill>
              </a:rPr>
              <a:t>work</a:t>
            </a:r>
            <a:r>
              <a:rPr lang="tr-TR" sz="2000" dirty="0">
                <a:solidFill>
                  <a:srgbClr val="000000"/>
                </a:solidFill>
              </a:rPr>
              <a:t> on a </a:t>
            </a:r>
            <a:r>
              <a:rPr lang="tr-TR" sz="2000" dirty="0" err="1">
                <a:solidFill>
                  <a:srgbClr val="000000"/>
                </a:solidFill>
              </a:rPr>
              <a:t>supervised</a:t>
            </a:r>
            <a:r>
              <a:rPr lang="tr-TR" sz="2000" dirty="0">
                <a:solidFill>
                  <a:srgbClr val="000000"/>
                </a:solidFill>
              </a:rPr>
              <a:t> </a:t>
            </a:r>
            <a:r>
              <a:rPr lang="tr-TR" sz="2000" dirty="0" err="1">
                <a:solidFill>
                  <a:srgbClr val="000000"/>
                </a:solidFill>
              </a:rPr>
              <a:t>basic</a:t>
            </a:r>
            <a:r>
              <a:rPr lang="tr-TR" sz="2000" dirty="0">
                <a:solidFill>
                  <a:srgbClr val="000000"/>
                </a:solidFill>
              </a:rPr>
              <a:t> </a:t>
            </a:r>
            <a:r>
              <a:rPr lang="tr-TR" sz="2000" dirty="0" err="1">
                <a:solidFill>
                  <a:srgbClr val="000000"/>
                </a:solidFill>
              </a:rPr>
              <a:t>sciences</a:t>
            </a:r>
            <a:r>
              <a:rPr lang="tr-TR" sz="2000" dirty="0">
                <a:solidFill>
                  <a:srgbClr val="000000"/>
                </a:solidFill>
              </a:rPr>
              <a:t> </a:t>
            </a:r>
            <a:r>
              <a:rPr lang="tr-TR" sz="2000" dirty="0" err="1">
                <a:solidFill>
                  <a:srgbClr val="000000"/>
                </a:solidFill>
              </a:rPr>
              <a:t>or</a:t>
            </a:r>
            <a:r>
              <a:rPr lang="tr-TR" sz="2000" dirty="0">
                <a:solidFill>
                  <a:srgbClr val="000000"/>
                </a:solidFill>
              </a:rPr>
              <a:t> </a:t>
            </a:r>
            <a:r>
              <a:rPr lang="tr-TR" sz="2000" dirty="0" err="1">
                <a:solidFill>
                  <a:srgbClr val="000000"/>
                </a:solidFill>
              </a:rPr>
              <a:t>clinical</a:t>
            </a:r>
            <a:r>
              <a:rPr lang="tr-TR" sz="2000" dirty="0">
                <a:solidFill>
                  <a:srgbClr val="000000"/>
                </a:solidFill>
              </a:rPr>
              <a:t> </a:t>
            </a:r>
            <a:r>
              <a:rPr lang="tr-TR" sz="2000" dirty="0" err="1">
                <a:solidFill>
                  <a:srgbClr val="000000"/>
                </a:solidFill>
              </a:rPr>
              <a:t>research</a:t>
            </a:r>
            <a:r>
              <a:rPr lang="tr-TR" sz="2000" dirty="0">
                <a:solidFill>
                  <a:srgbClr val="000000"/>
                </a:solidFill>
              </a:rPr>
              <a:t> </a:t>
            </a:r>
            <a:r>
              <a:rPr lang="tr-TR" sz="2000" dirty="0" err="1">
                <a:solidFill>
                  <a:srgbClr val="000000"/>
                </a:solidFill>
              </a:rPr>
              <a:t>project</a:t>
            </a:r>
            <a:r>
              <a:rPr lang="tr-TR" sz="2000" dirty="0">
                <a:solidFill>
                  <a:srgbClr val="000000"/>
                </a:solidFill>
              </a:rPr>
              <a:t>. </a:t>
            </a:r>
            <a:r>
              <a:rPr lang="tr-TR" sz="2000" b="1" dirty="0" err="1">
                <a:solidFill>
                  <a:srgbClr val="000000"/>
                </a:solidFill>
              </a:rPr>
              <a:t>Majority</a:t>
            </a:r>
            <a:r>
              <a:rPr lang="tr-TR" sz="2000" b="1" dirty="0">
                <a:solidFill>
                  <a:srgbClr val="000000"/>
                </a:solidFill>
              </a:rPr>
              <a:t> of </a:t>
            </a:r>
            <a:r>
              <a:rPr lang="tr-TR" sz="2000" b="1" dirty="0" err="1">
                <a:solidFill>
                  <a:srgbClr val="000000"/>
                </a:solidFill>
              </a:rPr>
              <a:t>opportunities</a:t>
            </a:r>
            <a:r>
              <a:rPr lang="tr-TR" sz="2000" b="1" dirty="0">
                <a:solidFill>
                  <a:srgbClr val="000000"/>
                </a:solidFill>
              </a:rPr>
              <a:t> </a:t>
            </a:r>
            <a:r>
              <a:rPr lang="tr-TR" sz="2000" b="1" dirty="0" err="1">
                <a:solidFill>
                  <a:srgbClr val="000000"/>
                </a:solidFill>
              </a:rPr>
              <a:t>are</a:t>
            </a:r>
            <a:r>
              <a:rPr lang="tr-TR" sz="2000" b="1" dirty="0">
                <a:solidFill>
                  <a:srgbClr val="000000"/>
                </a:solidFill>
              </a:rPr>
              <a:t> 4 </a:t>
            </a:r>
            <a:r>
              <a:rPr lang="tr-TR" sz="2000" b="1" dirty="0" err="1">
                <a:solidFill>
                  <a:srgbClr val="000000"/>
                </a:solidFill>
              </a:rPr>
              <a:t>weeks</a:t>
            </a:r>
            <a:r>
              <a:rPr lang="tr-TR" sz="2000" b="1" dirty="0">
                <a:solidFill>
                  <a:srgbClr val="000000"/>
                </a:solidFill>
              </a:rPr>
              <a:t>.</a:t>
            </a:r>
            <a:endParaRPr sz="2000" b="1" dirty="0">
              <a:solidFill>
                <a:srgbClr val="000000"/>
              </a:solidFill>
            </a:endParaRPr>
          </a:p>
          <a:p>
            <a:pPr marL="457200" lvl="0" indent="-355600" algn="l" rtl="0">
              <a:lnSpc>
                <a:spcPct val="100000"/>
              </a:lnSpc>
              <a:spcBef>
                <a:spcPts val="0"/>
              </a:spcBef>
              <a:spcAft>
                <a:spcPts val="0"/>
              </a:spcAft>
              <a:buClr>
                <a:srgbClr val="000000"/>
              </a:buClr>
              <a:buSzPts val="2000"/>
              <a:buChar char="●"/>
            </a:pPr>
            <a:r>
              <a:rPr lang="tr-TR" sz="2000" dirty="0" err="1">
                <a:solidFill>
                  <a:srgbClr val="000000"/>
                </a:solidFill>
              </a:rPr>
              <a:t>Students</a:t>
            </a:r>
            <a:r>
              <a:rPr lang="tr-TR" sz="2000" dirty="0">
                <a:solidFill>
                  <a:srgbClr val="000000"/>
                </a:solidFill>
              </a:rPr>
              <a:t> </a:t>
            </a:r>
            <a:r>
              <a:rPr lang="tr-TR" sz="2000" dirty="0" err="1">
                <a:solidFill>
                  <a:srgbClr val="000000"/>
                </a:solidFill>
              </a:rPr>
              <a:t>are</a:t>
            </a:r>
            <a:r>
              <a:rPr lang="tr-TR" sz="2000" dirty="0">
                <a:solidFill>
                  <a:srgbClr val="000000"/>
                </a:solidFill>
              </a:rPr>
              <a:t> </a:t>
            </a:r>
            <a:r>
              <a:rPr lang="tr-TR" sz="2000" dirty="0" err="1">
                <a:solidFill>
                  <a:srgbClr val="000000"/>
                </a:solidFill>
              </a:rPr>
              <a:t>guided</a:t>
            </a:r>
            <a:r>
              <a:rPr lang="tr-TR" sz="2000" dirty="0">
                <a:solidFill>
                  <a:srgbClr val="000000"/>
                </a:solidFill>
              </a:rPr>
              <a:t> </a:t>
            </a:r>
            <a:r>
              <a:rPr lang="tr-TR" sz="2000" dirty="0" err="1">
                <a:solidFill>
                  <a:srgbClr val="000000"/>
                </a:solidFill>
              </a:rPr>
              <a:t>through</a:t>
            </a:r>
            <a:r>
              <a:rPr lang="tr-TR" sz="2000" dirty="0">
                <a:solidFill>
                  <a:srgbClr val="000000"/>
                </a:solidFill>
              </a:rPr>
              <a:t> </a:t>
            </a:r>
            <a:r>
              <a:rPr lang="tr-TR" sz="2000" dirty="0" err="1">
                <a:solidFill>
                  <a:srgbClr val="000000"/>
                </a:solidFill>
              </a:rPr>
              <a:t>basic</a:t>
            </a:r>
            <a:r>
              <a:rPr lang="tr-TR" sz="2000" dirty="0">
                <a:solidFill>
                  <a:srgbClr val="000000"/>
                </a:solidFill>
              </a:rPr>
              <a:t> </a:t>
            </a:r>
            <a:r>
              <a:rPr lang="tr-TR" sz="2000" dirty="0" err="1">
                <a:solidFill>
                  <a:srgbClr val="000000"/>
                </a:solidFill>
              </a:rPr>
              <a:t>principles</a:t>
            </a:r>
            <a:r>
              <a:rPr lang="tr-TR" sz="2000" dirty="0">
                <a:solidFill>
                  <a:srgbClr val="000000"/>
                </a:solidFill>
              </a:rPr>
              <a:t> of </a:t>
            </a:r>
            <a:r>
              <a:rPr lang="tr-TR" sz="2000" dirty="0" err="1">
                <a:solidFill>
                  <a:srgbClr val="000000"/>
                </a:solidFill>
              </a:rPr>
              <a:t>research</a:t>
            </a:r>
            <a:r>
              <a:rPr lang="tr-TR" sz="2000" dirty="0">
                <a:solidFill>
                  <a:srgbClr val="000000"/>
                </a:solidFill>
              </a:rPr>
              <a:t> </a:t>
            </a:r>
            <a:r>
              <a:rPr lang="tr-TR" sz="2000" dirty="0" err="1">
                <a:solidFill>
                  <a:srgbClr val="000000"/>
                </a:solidFill>
              </a:rPr>
              <a:t>such</a:t>
            </a:r>
            <a:r>
              <a:rPr lang="tr-TR" sz="2000" dirty="0">
                <a:solidFill>
                  <a:srgbClr val="000000"/>
                </a:solidFill>
              </a:rPr>
              <a:t> as </a:t>
            </a:r>
            <a:r>
              <a:rPr lang="tr-TR" sz="2000" dirty="0" err="1">
                <a:solidFill>
                  <a:srgbClr val="000000"/>
                </a:solidFill>
              </a:rPr>
              <a:t>literature</a:t>
            </a:r>
            <a:r>
              <a:rPr lang="tr-TR" sz="2000" dirty="0">
                <a:solidFill>
                  <a:srgbClr val="000000"/>
                </a:solidFill>
              </a:rPr>
              <a:t> </a:t>
            </a:r>
            <a:r>
              <a:rPr lang="tr-TR" sz="2000" dirty="0" err="1">
                <a:solidFill>
                  <a:srgbClr val="000000"/>
                </a:solidFill>
              </a:rPr>
              <a:t>studies</a:t>
            </a:r>
            <a:r>
              <a:rPr lang="tr-TR" sz="2000" dirty="0">
                <a:solidFill>
                  <a:srgbClr val="000000"/>
                </a:solidFill>
              </a:rPr>
              <a:t>, </a:t>
            </a:r>
            <a:r>
              <a:rPr lang="tr-TR" sz="2000" dirty="0" err="1">
                <a:solidFill>
                  <a:srgbClr val="000000"/>
                </a:solidFill>
              </a:rPr>
              <a:t>collecting</a:t>
            </a:r>
            <a:r>
              <a:rPr lang="tr-TR" sz="2000" dirty="0">
                <a:solidFill>
                  <a:srgbClr val="000000"/>
                </a:solidFill>
              </a:rPr>
              <a:t> data, </a:t>
            </a:r>
            <a:r>
              <a:rPr lang="tr-TR" sz="2000" dirty="0" err="1">
                <a:solidFill>
                  <a:srgbClr val="000000"/>
                </a:solidFill>
              </a:rPr>
              <a:t>scientific</a:t>
            </a:r>
            <a:r>
              <a:rPr lang="tr-TR" sz="2000" dirty="0">
                <a:solidFill>
                  <a:srgbClr val="000000"/>
                </a:solidFill>
              </a:rPr>
              <a:t> </a:t>
            </a:r>
            <a:r>
              <a:rPr lang="tr-TR" sz="2000" dirty="0" err="1">
                <a:solidFill>
                  <a:srgbClr val="000000"/>
                </a:solidFill>
              </a:rPr>
              <a:t>writing</a:t>
            </a:r>
            <a:r>
              <a:rPr lang="tr-TR" sz="2000" dirty="0">
                <a:solidFill>
                  <a:srgbClr val="000000"/>
                </a:solidFill>
              </a:rPr>
              <a:t>, as </a:t>
            </a:r>
            <a:r>
              <a:rPr lang="tr-TR" sz="2000" dirty="0" err="1">
                <a:solidFill>
                  <a:srgbClr val="000000"/>
                </a:solidFill>
              </a:rPr>
              <a:t>well</a:t>
            </a:r>
            <a:r>
              <a:rPr lang="tr-TR" sz="2000" dirty="0">
                <a:solidFill>
                  <a:srgbClr val="000000"/>
                </a:solidFill>
              </a:rPr>
              <a:t> as </a:t>
            </a:r>
            <a:r>
              <a:rPr lang="tr-TR" sz="2000" dirty="0" err="1">
                <a:solidFill>
                  <a:srgbClr val="000000"/>
                </a:solidFill>
              </a:rPr>
              <a:t>statistics</a:t>
            </a:r>
            <a:r>
              <a:rPr lang="tr-TR" sz="2000" dirty="0">
                <a:solidFill>
                  <a:srgbClr val="000000"/>
                </a:solidFill>
              </a:rPr>
              <a:t>.</a:t>
            </a:r>
            <a:endParaRPr sz="2000" dirty="0">
              <a:solidFill>
                <a:srgbClr val="000000"/>
              </a:solidFill>
            </a:endParaRPr>
          </a:p>
          <a:p>
            <a:pPr marL="457200" lvl="0" indent="-355600" algn="l" rtl="0">
              <a:lnSpc>
                <a:spcPct val="100000"/>
              </a:lnSpc>
              <a:spcBef>
                <a:spcPts val="0"/>
              </a:spcBef>
              <a:spcAft>
                <a:spcPts val="0"/>
              </a:spcAft>
              <a:buClr>
                <a:srgbClr val="000000"/>
              </a:buClr>
              <a:buSzPts val="2000"/>
              <a:buChar char="●"/>
            </a:pPr>
            <a:r>
              <a:rPr lang="tr-TR" sz="2000" dirty="0" err="1">
                <a:solidFill>
                  <a:srgbClr val="000000"/>
                </a:solidFill>
              </a:rPr>
              <a:t>Students</a:t>
            </a:r>
            <a:r>
              <a:rPr lang="tr-TR" sz="2000" dirty="0">
                <a:solidFill>
                  <a:srgbClr val="000000"/>
                </a:solidFill>
              </a:rPr>
              <a:t> </a:t>
            </a:r>
            <a:r>
              <a:rPr lang="tr-TR" sz="2000" dirty="0" err="1">
                <a:solidFill>
                  <a:srgbClr val="000000"/>
                </a:solidFill>
              </a:rPr>
              <a:t>might</a:t>
            </a:r>
            <a:r>
              <a:rPr lang="tr-TR" sz="2000" dirty="0">
                <a:solidFill>
                  <a:srgbClr val="000000"/>
                </a:solidFill>
              </a:rPr>
              <a:t> be </a:t>
            </a:r>
            <a:r>
              <a:rPr lang="tr-TR" sz="2000" dirty="0" err="1">
                <a:solidFill>
                  <a:srgbClr val="000000"/>
                </a:solidFill>
              </a:rPr>
              <a:t>expected</a:t>
            </a:r>
            <a:r>
              <a:rPr lang="tr-TR" sz="2000" dirty="0">
                <a:solidFill>
                  <a:srgbClr val="000000"/>
                </a:solidFill>
              </a:rPr>
              <a:t> </a:t>
            </a:r>
            <a:r>
              <a:rPr lang="tr-TR" sz="2000" dirty="0" err="1">
                <a:solidFill>
                  <a:srgbClr val="000000"/>
                </a:solidFill>
              </a:rPr>
              <a:t>to</a:t>
            </a:r>
            <a:r>
              <a:rPr lang="tr-TR" sz="2000" dirty="0">
                <a:solidFill>
                  <a:srgbClr val="000000"/>
                </a:solidFill>
              </a:rPr>
              <a:t> </a:t>
            </a:r>
            <a:r>
              <a:rPr lang="tr-TR" sz="2000" dirty="0" err="1">
                <a:solidFill>
                  <a:srgbClr val="000000"/>
                </a:solidFill>
              </a:rPr>
              <a:t>write</a:t>
            </a:r>
            <a:r>
              <a:rPr lang="tr-TR" sz="2000" dirty="0">
                <a:solidFill>
                  <a:srgbClr val="000000"/>
                </a:solidFill>
              </a:rPr>
              <a:t> a </a:t>
            </a:r>
            <a:r>
              <a:rPr lang="tr-TR" sz="2000" dirty="0" err="1">
                <a:solidFill>
                  <a:srgbClr val="000000"/>
                </a:solidFill>
              </a:rPr>
              <a:t>short</a:t>
            </a:r>
            <a:r>
              <a:rPr lang="tr-TR" sz="2000" dirty="0">
                <a:solidFill>
                  <a:srgbClr val="000000"/>
                </a:solidFill>
              </a:rPr>
              <a:t> </a:t>
            </a:r>
            <a:r>
              <a:rPr lang="tr-TR" sz="2000" dirty="0" err="1">
                <a:solidFill>
                  <a:srgbClr val="000000"/>
                </a:solidFill>
              </a:rPr>
              <a:t>report</a:t>
            </a:r>
            <a:r>
              <a:rPr lang="tr-TR" sz="2000" dirty="0">
                <a:solidFill>
                  <a:srgbClr val="000000"/>
                </a:solidFill>
              </a:rPr>
              <a:t> </a:t>
            </a:r>
            <a:r>
              <a:rPr lang="tr-TR" sz="2000" dirty="0" err="1">
                <a:solidFill>
                  <a:srgbClr val="000000"/>
                </a:solidFill>
              </a:rPr>
              <a:t>or</a:t>
            </a:r>
            <a:r>
              <a:rPr lang="tr-TR" sz="2000" dirty="0">
                <a:solidFill>
                  <a:srgbClr val="000000"/>
                </a:solidFill>
              </a:rPr>
              <a:t> </a:t>
            </a:r>
            <a:r>
              <a:rPr lang="tr-TR" sz="2000" dirty="0" err="1">
                <a:solidFill>
                  <a:srgbClr val="000000"/>
                </a:solidFill>
              </a:rPr>
              <a:t>presentation</a:t>
            </a:r>
            <a:r>
              <a:rPr lang="tr-TR" sz="2000" dirty="0">
                <a:solidFill>
                  <a:srgbClr val="000000"/>
                </a:solidFill>
              </a:rPr>
              <a:t> </a:t>
            </a:r>
            <a:r>
              <a:rPr lang="tr-TR" sz="2000" dirty="0" err="1">
                <a:solidFill>
                  <a:srgbClr val="000000"/>
                </a:solidFill>
              </a:rPr>
              <a:t>about</a:t>
            </a:r>
            <a:r>
              <a:rPr lang="tr-TR" sz="2000" dirty="0">
                <a:solidFill>
                  <a:srgbClr val="000000"/>
                </a:solidFill>
              </a:rPr>
              <a:t> </a:t>
            </a:r>
            <a:r>
              <a:rPr lang="tr-TR" sz="2000" dirty="0" err="1">
                <a:solidFill>
                  <a:srgbClr val="000000"/>
                </a:solidFill>
              </a:rPr>
              <a:t>their</a:t>
            </a:r>
            <a:r>
              <a:rPr lang="tr-TR" sz="2000" dirty="0">
                <a:solidFill>
                  <a:srgbClr val="000000"/>
                </a:solidFill>
              </a:rPr>
              <a:t> </a:t>
            </a:r>
            <a:r>
              <a:rPr lang="tr-TR" sz="2000" dirty="0" err="1">
                <a:solidFill>
                  <a:srgbClr val="000000"/>
                </a:solidFill>
              </a:rPr>
              <a:t>results</a:t>
            </a:r>
            <a:r>
              <a:rPr lang="tr-TR" sz="2000" dirty="0">
                <a:solidFill>
                  <a:srgbClr val="000000"/>
                </a:solidFill>
              </a:rPr>
              <a:t> </a:t>
            </a:r>
            <a:r>
              <a:rPr lang="tr-TR" sz="2000" dirty="0" err="1">
                <a:solidFill>
                  <a:srgbClr val="000000"/>
                </a:solidFill>
              </a:rPr>
              <a:t>and</a:t>
            </a:r>
            <a:r>
              <a:rPr lang="tr-TR" sz="2000" dirty="0">
                <a:solidFill>
                  <a:srgbClr val="000000"/>
                </a:solidFill>
              </a:rPr>
              <a:t> </a:t>
            </a:r>
            <a:r>
              <a:rPr lang="tr-TR" sz="2000" dirty="0" err="1">
                <a:solidFill>
                  <a:srgbClr val="000000"/>
                </a:solidFill>
              </a:rPr>
              <a:t>achievements</a:t>
            </a:r>
            <a:r>
              <a:rPr lang="tr-TR" sz="2000" dirty="0">
                <a:solidFill>
                  <a:srgbClr val="000000"/>
                </a:solidFill>
              </a:rPr>
              <a:t>.</a:t>
            </a:r>
            <a:endParaRPr sz="2000" dirty="0">
              <a:solidFill>
                <a:srgbClr val="000000"/>
              </a:solidFill>
            </a:endParaRPr>
          </a:p>
          <a:p>
            <a:pPr marL="457200" lvl="0" indent="-355600" algn="l" rtl="0">
              <a:lnSpc>
                <a:spcPct val="100000"/>
              </a:lnSpc>
              <a:spcBef>
                <a:spcPts val="0"/>
              </a:spcBef>
              <a:spcAft>
                <a:spcPts val="0"/>
              </a:spcAft>
              <a:buClr>
                <a:srgbClr val="000000"/>
              </a:buClr>
              <a:buSzPts val="2000"/>
              <a:buChar char="●"/>
            </a:pPr>
            <a:r>
              <a:rPr lang="tr-TR" sz="2000" dirty="0">
                <a:solidFill>
                  <a:srgbClr val="000000"/>
                </a:solidFill>
              </a:rPr>
              <a:t>At </a:t>
            </a:r>
            <a:r>
              <a:rPr lang="tr-TR" sz="2000" dirty="0" err="1">
                <a:solidFill>
                  <a:srgbClr val="000000"/>
                </a:solidFill>
              </a:rPr>
              <a:t>the</a:t>
            </a:r>
            <a:r>
              <a:rPr lang="tr-TR" sz="2000" dirty="0">
                <a:solidFill>
                  <a:srgbClr val="000000"/>
                </a:solidFill>
              </a:rPr>
              <a:t> </a:t>
            </a:r>
            <a:r>
              <a:rPr lang="tr-TR" sz="2000" dirty="0" err="1">
                <a:solidFill>
                  <a:srgbClr val="000000"/>
                </a:solidFill>
              </a:rPr>
              <a:t>end</a:t>
            </a:r>
            <a:r>
              <a:rPr lang="tr-TR" sz="2000" dirty="0">
                <a:solidFill>
                  <a:srgbClr val="000000"/>
                </a:solidFill>
              </a:rPr>
              <a:t> of </a:t>
            </a:r>
            <a:r>
              <a:rPr lang="tr-TR" sz="2000" dirty="0" err="1">
                <a:solidFill>
                  <a:srgbClr val="000000"/>
                </a:solidFill>
              </a:rPr>
              <a:t>the</a:t>
            </a:r>
            <a:r>
              <a:rPr lang="tr-TR" sz="2000" dirty="0">
                <a:solidFill>
                  <a:srgbClr val="000000"/>
                </a:solidFill>
              </a:rPr>
              <a:t> </a:t>
            </a:r>
            <a:r>
              <a:rPr lang="tr-TR" sz="2000" dirty="0" err="1">
                <a:solidFill>
                  <a:srgbClr val="000000"/>
                </a:solidFill>
              </a:rPr>
              <a:t>exchange</a:t>
            </a:r>
            <a:r>
              <a:rPr lang="tr-TR" sz="2000" dirty="0">
                <a:solidFill>
                  <a:srgbClr val="000000"/>
                </a:solidFill>
              </a:rPr>
              <a:t>, </a:t>
            </a:r>
            <a:r>
              <a:rPr lang="tr-TR" sz="2000" dirty="0" err="1">
                <a:solidFill>
                  <a:srgbClr val="000000"/>
                </a:solidFill>
              </a:rPr>
              <a:t>students</a:t>
            </a:r>
            <a:r>
              <a:rPr lang="tr-TR" sz="2000" dirty="0">
                <a:solidFill>
                  <a:srgbClr val="000000"/>
                </a:solidFill>
              </a:rPr>
              <a:t> </a:t>
            </a:r>
            <a:r>
              <a:rPr lang="tr-TR" sz="2000" dirty="0" err="1">
                <a:solidFill>
                  <a:srgbClr val="000000"/>
                </a:solidFill>
              </a:rPr>
              <a:t>send</a:t>
            </a:r>
            <a:r>
              <a:rPr lang="tr-TR" sz="2000" dirty="0">
                <a:solidFill>
                  <a:srgbClr val="000000"/>
                </a:solidFill>
              </a:rPr>
              <a:t> a </a:t>
            </a:r>
            <a:r>
              <a:rPr lang="tr-TR" sz="2000" dirty="0" err="1">
                <a:solidFill>
                  <a:srgbClr val="000000"/>
                </a:solidFill>
              </a:rPr>
              <a:t>scientific</a:t>
            </a:r>
            <a:r>
              <a:rPr lang="tr-TR" sz="2000" dirty="0">
                <a:solidFill>
                  <a:srgbClr val="000000"/>
                </a:solidFill>
              </a:rPr>
              <a:t> </a:t>
            </a:r>
            <a:r>
              <a:rPr lang="tr-TR" sz="2000" dirty="0" err="1">
                <a:solidFill>
                  <a:srgbClr val="000000"/>
                </a:solidFill>
              </a:rPr>
              <a:t>report</a:t>
            </a:r>
            <a:r>
              <a:rPr lang="tr-TR" sz="2000" dirty="0">
                <a:solidFill>
                  <a:srgbClr val="000000"/>
                </a:solidFill>
              </a:rPr>
              <a:t> (</a:t>
            </a:r>
            <a:r>
              <a:rPr lang="tr-TR" sz="2000" dirty="0" err="1">
                <a:solidFill>
                  <a:srgbClr val="000000"/>
                </a:solidFill>
              </a:rPr>
              <a:t>Introduction</a:t>
            </a:r>
            <a:r>
              <a:rPr lang="tr-TR" sz="2000" dirty="0">
                <a:solidFill>
                  <a:srgbClr val="000000"/>
                </a:solidFill>
              </a:rPr>
              <a:t>, </a:t>
            </a:r>
            <a:r>
              <a:rPr lang="tr-TR" sz="2000" dirty="0" err="1">
                <a:solidFill>
                  <a:srgbClr val="000000"/>
                </a:solidFill>
              </a:rPr>
              <a:t>Methods</a:t>
            </a:r>
            <a:r>
              <a:rPr lang="tr-TR" sz="2000" dirty="0">
                <a:solidFill>
                  <a:srgbClr val="000000"/>
                </a:solidFill>
              </a:rPr>
              <a:t>, </a:t>
            </a:r>
            <a:r>
              <a:rPr lang="tr-TR" sz="2000" dirty="0" err="1">
                <a:solidFill>
                  <a:srgbClr val="000000"/>
                </a:solidFill>
              </a:rPr>
              <a:t>Results</a:t>
            </a:r>
            <a:r>
              <a:rPr lang="tr-TR" sz="2000" dirty="0">
                <a:solidFill>
                  <a:srgbClr val="000000"/>
                </a:solidFill>
              </a:rPr>
              <a:t>, </a:t>
            </a:r>
            <a:r>
              <a:rPr lang="tr-TR" sz="2000" dirty="0" err="1">
                <a:solidFill>
                  <a:srgbClr val="000000"/>
                </a:solidFill>
              </a:rPr>
              <a:t>Conclusion</a:t>
            </a:r>
            <a:r>
              <a:rPr lang="tr-TR" sz="2000" dirty="0">
                <a:solidFill>
                  <a:srgbClr val="000000"/>
                </a:solidFill>
              </a:rPr>
              <a:t>, </a:t>
            </a:r>
            <a:r>
              <a:rPr lang="tr-TR" sz="2000" dirty="0" err="1">
                <a:solidFill>
                  <a:srgbClr val="000000"/>
                </a:solidFill>
              </a:rPr>
              <a:t>Discussion</a:t>
            </a:r>
            <a:r>
              <a:rPr lang="tr-TR" sz="2000" dirty="0">
                <a:solidFill>
                  <a:srgbClr val="000000"/>
                </a:solidFill>
              </a:rPr>
              <a:t>) </a:t>
            </a:r>
            <a:r>
              <a:rPr lang="tr-TR" sz="2000" dirty="0" err="1">
                <a:solidFill>
                  <a:srgbClr val="000000"/>
                </a:solidFill>
              </a:rPr>
              <a:t>to</a:t>
            </a:r>
            <a:r>
              <a:rPr lang="tr-TR" sz="2000" dirty="0">
                <a:solidFill>
                  <a:srgbClr val="000000"/>
                </a:solidFill>
              </a:rPr>
              <a:t> </a:t>
            </a:r>
            <a:r>
              <a:rPr lang="tr-TR" sz="2000" dirty="0" err="1">
                <a:solidFill>
                  <a:srgbClr val="000000"/>
                </a:solidFill>
              </a:rPr>
              <a:t>the</a:t>
            </a:r>
            <a:r>
              <a:rPr lang="tr-TR" sz="2000" dirty="0">
                <a:solidFill>
                  <a:srgbClr val="000000"/>
                </a:solidFill>
              </a:rPr>
              <a:t> </a:t>
            </a:r>
            <a:r>
              <a:rPr lang="tr-TR" sz="2000" dirty="0" err="1">
                <a:solidFill>
                  <a:srgbClr val="000000"/>
                </a:solidFill>
              </a:rPr>
              <a:t>sending</a:t>
            </a:r>
            <a:r>
              <a:rPr lang="tr-TR" sz="2000" dirty="0">
                <a:solidFill>
                  <a:srgbClr val="000000"/>
                </a:solidFill>
              </a:rPr>
              <a:t> </a:t>
            </a:r>
            <a:r>
              <a:rPr lang="tr-TR" sz="2000" dirty="0" err="1">
                <a:solidFill>
                  <a:srgbClr val="000000"/>
                </a:solidFill>
              </a:rPr>
              <a:t>and</a:t>
            </a:r>
            <a:r>
              <a:rPr lang="tr-TR" sz="2000" dirty="0">
                <a:solidFill>
                  <a:srgbClr val="000000"/>
                </a:solidFill>
              </a:rPr>
              <a:t> </a:t>
            </a:r>
            <a:r>
              <a:rPr lang="tr-TR" sz="2000" dirty="0" err="1">
                <a:solidFill>
                  <a:srgbClr val="000000"/>
                </a:solidFill>
              </a:rPr>
              <a:t>hosting</a:t>
            </a:r>
            <a:r>
              <a:rPr lang="tr-TR" sz="2000" dirty="0">
                <a:solidFill>
                  <a:srgbClr val="000000"/>
                </a:solidFill>
              </a:rPr>
              <a:t> </a:t>
            </a:r>
            <a:r>
              <a:rPr lang="tr-TR" sz="2000" dirty="0" err="1">
                <a:solidFill>
                  <a:srgbClr val="000000"/>
                </a:solidFill>
              </a:rPr>
              <a:t>NOREs</a:t>
            </a:r>
            <a:endParaRPr sz="2000" dirty="0">
              <a:solidFill>
                <a:srgbClr val="000000"/>
              </a:solidFill>
            </a:endParaRPr>
          </a:p>
          <a:p>
            <a:pPr marL="0" lvl="0" indent="0" algn="l" rtl="0">
              <a:lnSpc>
                <a:spcPct val="100000"/>
              </a:lnSpc>
              <a:spcBef>
                <a:spcPts val="640"/>
              </a:spcBef>
              <a:spcAft>
                <a:spcPts val="0"/>
              </a:spcAft>
              <a:buSzPts val="3200"/>
              <a:buNone/>
            </a:pPr>
            <a:endParaRPr dirty="0"/>
          </a:p>
        </p:txBody>
      </p:sp>
      <p:pic>
        <p:nvPicPr>
          <p:cNvPr id="149" name="Google Shape;149;g22cff9821fa_0_0"/>
          <p:cNvPicPr preferRelativeResize="0"/>
          <p:nvPr/>
        </p:nvPicPr>
        <p:blipFill rotWithShape="1">
          <a:blip r:embed="rId3">
            <a:alphaModFix/>
          </a:blip>
          <a:srcRect/>
          <a:stretch/>
        </p:blipFill>
        <p:spPr>
          <a:xfrm>
            <a:off x="4621225" y="93750"/>
            <a:ext cx="1218775" cy="1030100"/>
          </a:xfrm>
          <a:prstGeom prst="rect">
            <a:avLst/>
          </a:prstGeom>
          <a:noFill/>
          <a:ln>
            <a:noFill/>
          </a:ln>
        </p:spPr>
      </p:pic>
    </p:spTree>
  </p:cSld>
  <p:clrMapOvr>
    <a:masterClrMapping/>
  </p:clrMapOvr>
</p:sld>
</file>

<file path=ppt/theme/theme1.xml><?xml version="1.0" encoding="utf-8"?>
<a:theme xmlns:a="http://schemas.openxmlformats.org/drawingml/2006/main" name="IFMSA General">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1917</Words>
  <Application>Microsoft Macintosh PowerPoint</Application>
  <PresentationFormat>On-screen Show (4:3)</PresentationFormat>
  <Paragraphs>182</Paragraphs>
  <Slides>25</Slides>
  <Notes>25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Calibri</vt:lpstr>
      <vt:lpstr>IFMSA General</vt:lpstr>
      <vt:lpstr>SCORE &amp; SCOPE Exchanges</vt:lpstr>
      <vt:lpstr>About</vt:lpstr>
      <vt:lpstr>Vision</vt:lpstr>
      <vt:lpstr>CFMS-IFMSA Exchanges</vt:lpstr>
      <vt:lpstr>PowerPoint Presentation</vt:lpstr>
      <vt:lpstr>What is SCORE?</vt:lpstr>
      <vt:lpstr>SCORE Mission</vt:lpstr>
      <vt:lpstr>SCORE Objectives</vt:lpstr>
      <vt:lpstr>SCORE Project</vt:lpstr>
      <vt:lpstr>SCORE Partnerships</vt:lpstr>
      <vt:lpstr>NORE Contacts</vt:lpstr>
      <vt:lpstr>What is SCOPE? </vt:lpstr>
      <vt:lpstr>Our Values</vt:lpstr>
      <vt:lpstr>SCOPE Partnerships (2024)</vt:lpstr>
      <vt:lpstr>Outgoing Exchanges </vt:lpstr>
      <vt:lpstr>Academic Recognition </vt:lpstr>
      <vt:lpstr>NEO Contact</vt:lpstr>
      <vt:lpstr>PowerPoint Presentation</vt:lpstr>
      <vt:lpstr>Timeline – Last Year</vt:lpstr>
      <vt:lpstr>Exchange Timing</vt:lpstr>
      <vt:lpstr>Application</vt:lpstr>
      <vt:lpstr>Finances</vt:lpstr>
      <vt:lpstr>Role of LEOs</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SCORE &amp; SCOPE Exchanges</dc:title>
  <dc:creator>DundeeGarson</dc:creator>
  <cp:lastModifiedBy>Jun Kim</cp:lastModifiedBy>
  <cp:revision>5</cp:revision>
  <dcterms:modified xsi:type="dcterms:W3CDTF">2025-09-09T18:52:40Z</dcterms:modified>
</cp:coreProperties>
</file>