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5" r:id="rId3"/>
    <p:sldId id="267" r:id="rId4"/>
    <p:sldId id="268" r:id="rId5"/>
    <p:sldId id="269" r:id="rId6"/>
    <p:sldId id="272" r:id="rId7"/>
    <p:sldId id="270" r:id="rId8"/>
    <p:sldId id="273" r:id="rId9"/>
    <p:sldId id="274" r:id="rId10"/>
    <p:sldId id="275" r:id="rId11"/>
    <p:sldId id="277" r:id="rId12"/>
    <p:sldId id="276" r:id="rId13"/>
    <p:sldId id="278" r:id="rId14"/>
    <p:sldId id="299" r:id="rId15"/>
    <p:sldId id="279" r:id="rId16"/>
    <p:sldId id="280" r:id="rId17"/>
    <p:sldId id="281" r:id="rId18"/>
    <p:sldId id="30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7" r:id="rId28"/>
    <p:sldId id="295" r:id="rId29"/>
    <p:sldId id="291" r:id="rId30"/>
    <p:sldId id="294" r:id="rId31"/>
    <p:sldId id="293" r:id="rId32"/>
    <p:sldId id="26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BDC"/>
    <a:srgbClr val="4F2C1D"/>
    <a:srgbClr val="002F6C"/>
    <a:srgbClr val="006F62"/>
    <a:srgbClr val="7C878E"/>
    <a:srgbClr val="485854"/>
    <a:srgbClr val="1D3C34"/>
    <a:srgbClr val="E87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81224" autoAdjust="0"/>
  </p:normalViewPr>
  <p:slideViewPr>
    <p:cSldViewPr snapToGrid="0">
      <p:cViewPr varScale="1">
        <p:scale>
          <a:sx n="65" d="100"/>
          <a:sy n="65" d="100"/>
        </p:scale>
        <p:origin x="1277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5EEC3-9A6D-4B34-9339-FFE3ADC426A1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109A8-04F7-40D8-83F0-B9D2F292F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905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53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0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52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91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553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238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84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53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1109A8-04F7-40D8-83F0-B9D2F292FC3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89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7406" y="1078357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sz="6000" b="1">
                <a:solidFill>
                  <a:srgbClr val="00BB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7406" y="3481718"/>
            <a:ext cx="9144000" cy="44057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</p:spTree>
    <p:extLst>
      <p:ext uri="{BB962C8B-B14F-4D97-AF65-F5344CB8AC3E}">
        <p14:creationId xmlns:p14="http://schemas.microsoft.com/office/powerpoint/2010/main" val="91735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995" y="2771363"/>
            <a:ext cx="5674017" cy="1346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2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1474" y="1520158"/>
            <a:ext cx="10916652" cy="60943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BB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474" y="2739022"/>
            <a:ext cx="10916652" cy="25899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B66BF05-ED48-F342-9CD5-BA1340D1C3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474" y="2129590"/>
            <a:ext cx="10916652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937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61474" y="1520158"/>
            <a:ext cx="10916652" cy="60943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BB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F5C893-AFC1-214F-AA23-AA20B7E5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30" y="4172198"/>
            <a:ext cx="3098690" cy="14352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4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A3898BC-F303-6C4A-9B15-B424F3FAC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7830" y="3668514"/>
            <a:ext cx="309869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516BCE-7165-A243-9FC6-2884D3BCD19B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457377" y="4172198"/>
            <a:ext cx="3098690" cy="14352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4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2D8C2AF-9F62-4C40-8AB9-219007017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7376" y="3668514"/>
            <a:ext cx="3098690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9C4A851-7442-6B4C-9F55-F5A567F2CD8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02312" y="4172198"/>
            <a:ext cx="3106981" cy="14352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4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3C31DC4-DAA8-3046-922A-81245E269D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02312" y="3668514"/>
            <a:ext cx="3106982" cy="39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aseline="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F3471CE-1C13-3445-A65E-C34314613D3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75770" y="2355081"/>
            <a:ext cx="3085046" cy="11001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3A5DE333-876F-5C41-BF9F-0FE4E3C92B5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67736" y="2355080"/>
            <a:ext cx="3085044" cy="11001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A3AD5003-1F5B-1B45-86BE-B2822DDD8B2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92511" y="2359622"/>
            <a:ext cx="3078326" cy="11001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176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F5C893-AFC1-214F-AA23-AA20B7E5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974489"/>
            <a:ext cx="5258461" cy="242768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89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6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4" indent="0">
              <a:buNone/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5E900500-829A-8D46-9FE9-2146BDF77F6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1992" y="2367590"/>
            <a:ext cx="5386133" cy="303458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D391E8-C76A-E046-AF18-6F9786B833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1474" y="2367590"/>
            <a:ext cx="5258461" cy="3937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50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Subhead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561474" y="1520158"/>
            <a:ext cx="10916652" cy="609432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BB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13742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71FF94BB-FD69-2C49-9E5A-9E68DBE37C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070811"/>
            <a:ext cx="12192000" cy="433136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47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DDE0F12-FF96-9C43-A14D-576CC5F418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7040" y="1272329"/>
            <a:ext cx="2595392" cy="42862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A8F00FAC-9108-6C41-9CDD-082F77FE052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62400" y="0"/>
            <a:ext cx="8229600" cy="55585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F5C893-AFC1-214F-AA23-AA20B7E5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716630"/>
            <a:ext cx="7511714" cy="255387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3898BC-F303-6C4A-9B15-B424F3FAC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471" y="2159516"/>
            <a:ext cx="7511717" cy="367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46A48D-3A91-D042-B9BD-0834A734BB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47039" y="-1"/>
            <a:ext cx="3544961" cy="527050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61474" y="1520158"/>
            <a:ext cx="7511715" cy="639358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00BBD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62686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F5C893-AFC1-214F-AA23-AA20B7E5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05" y="2045369"/>
            <a:ext cx="3856782" cy="334737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1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1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3898BC-F303-6C4A-9B15-B424F3FAC7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705" y="1533527"/>
            <a:ext cx="3856782" cy="511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Chart Placeholder 7">
            <a:extLst>
              <a:ext uri="{FF2B5EF4-FFF2-40B4-BE49-F238E27FC236}">
                <a16:creationId xmlns:a16="http://schemas.microsoft.com/office/drawing/2014/main" id="{1839F63E-1986-AB40-9697-98B13AB7A530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816706" y="1533527"/>
            <a:ext cx="6834619" cy="38592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4816706" y="894169"/>
            <a:ext cx="6834619" cy="6393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BBD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dirty="0">
                <a:solidFill>
                  <a:srgbClr val="00BBDC"/>
                </a:solidFill>
              </a:rPr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3162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B2AB9EA-00E7-ED48-0F50-D4188F9B3D47}"/>
              </a:ext>
            </a:extLst>
          </p:cNvPr>
          <p:cNvSpPr txBox="1">
            <a:spLocks/>
          </p:cNvSpPr>
          <p:nvPr userDrawn="1"/>
        </p:nvSpPr>
        <p:spPr>
          <a:xfrm>
            <a:off x="666751" y="2634811"/>
            <a:ext cx="10858499" cy="223787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University of Manitoba campuses are located on original lands of Anishinaabeg, Cree,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Ojibwe-Cree, Dakota and Dene peoples, and on the National Homeland of the Red River Métis.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We respect the Treaties that were made on these territories, we acknowledge the harms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 mistakes of the past, and we dedicate ourselves to move forward in partnership </a:t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with Indigenous communities in a spirit of Reconciliation and collaboration.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002D03-9EA6-985E-BF74-6D4EA2DD4D1C}"/>
              </a:ext>
            </a:extLst>
          </p:cNvPr>
          <p:cNvSpPr txBox="1">
            <a:spLocks/>
          </p:cNvSpPr>
          <p:nvPr userDrawn="1"/>
        </p:nvSpPr>
        <p:spPr>
          <a:xfrm>
            <a:off x="2260934" y="2024391"/>
            <a:ext cx="7670132" cy="46117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2400" b="1" dirty="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Territories Acknowledgement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E0AF36-F198-7410-4723-C1CBB4C784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5875"/>
            <a:ext cx="12192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832" y="5790050"/>
            <a:ext cx="2955642" cy="760894"/>
          </a:xfrm>
          <a:prstGeom prst="rect">
            <a:avLst/>
          </a:prstGeom>
        </p:spPr>
      </p:pic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549442" y="3892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rgbClr val="4F2C1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0" dirty="0"/>
              <a:t>RFHS / </a:t>
            </a:r>
            <a:r>
              <a:rPr lang="en-US" sz="1100" b="1" dirty="0"/>
              <a:t>Max </a:t>
            </a:r>
            <a:r>
              <a:rPr lang="en-US" sz="1100" b="1" dirty="0" err="1"/>
              <a:t>Rady</a:t>
            </a:r>
            <a:r>
              <a:rPr lang="en-US" sz="1100" b="1" dirty="0"/>
              <a:t> College of Medicine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549442" y="6107851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4F2C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umanitoba.ca/medicine</a:t>
            </a:r>
          </a:p>
        </p:txBody>
      </p:sp>
    </p:spTree>
    <p:extLst>
      <p:ext uri="{BB962C8B-B14F-4D97-AF65-F5344CB8AC3E}">
        <p14:creationId xmlns:p14="http://schemas.microsoft.com/office/powerpoint/2010/main" val="102297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9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ada.ca/en/services/benefits/education/student-aid/grants-loans/repay/assistance/doctors-nurses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orsmanitoba.ca/benefits-insurance/insurance/student-insurance/studentd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406" y="1078357"/>
            <a:ext cx="9722330" cy="2387600"/>
          </a:xfrm>
        </p:spPr>
        <p:txBody>
          <a:bodyPr/>
          <a:lstStyle/>
          <a:p>
            <a:r>
              <a:rPr lang="en-CA" dirty="0"/>
              <a:t>Cost of Medical Education</a:t>
            </a:r>
            <a:br>
              <a:rPr lang="en-CA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Orientation 2026: Financial Literacy for Medical Students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5C6B9E-75A5-49F3-A3CF-4C1D105DA5BC}"/>
              </a:ext>
            </a:extLst>
          </p:cNvPr>
          <p:cNvSpPr txBox="1"/>
          <p:nvPr/>
        </p:nvSpPr>
        <p:spPr>
          <a:xfrm>
            <a:off x="604478" y="431461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62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Wendy Schultz – Financial Counsellor, UGME and PGME Student Affairs</a:t>
            </a:r>
          </a:p>
          <a:p>
            <a:r>
              <a:rPr lang="en-US" dirty="0">
                <a:solidFill>
                  <a:srgbClr val="7062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Aaron Chiu – Associate Dean Quality Improvement and Accreditation</a:t>
            </a:r>
            <a:endParaRPr lang="en-US" b="1" dirty="0">
              <a:solidFill>
                <a:srgbClr val="70625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70625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 Venton – Doctors Manitoba</a:t>
            </a:r>
          </a:p>
        </p:txBody>
      </p:sp>
    </p:spTree>
    <p:extLst>
      <p:ext uri="{BB962C8B-B14F-4D97-AF65-F5344CB8AC3E}">
        <p14:creationId xmlns:p14="http://schemas.microsoft.com/office/powerpoint/2010/main" val="4148261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Additional Costs of Medical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CA" sz="2000" dirty="0">
                <a:solidFill>
                  <a:srgbClr val="706258"/>
                </a:solidFill>
              </a:rPr>
              <a:t>External electives (summer electives and fourth year electives): </a:t>
            </a:r>
            <a:r>
              <a:rPr lang="en-CA" sz="1800" b="1" dirty="0">
                <a:solidFill>
                  <a:srgbClr val="706258"/>
                </a:solidFill>
              </a:rPr>
              <a:t>$2,500 </a:t>
            </a:r>
            <a:r>
              <a:rPr lang="en-CA" sz="1800" dirty="0">
                <a:solidFill>
                  <a:srgbClr val="706258"/>
                </a:solidFill>
              </a:rPr>
              <a:t>and up</a:t>
            </a:r>
          </a:p>
          <a:p>
            <a:pPr marL="457200" indent="-457200">
              <a:buFont typeface="+mj-lt"/>
              <a:buAutoNum type="arabicParenR"/>
            </a:pPr>
            <a:r>
              <a:rPr lang="en-CA" sz="2000" dirty="0" err="1">
                <a:solidFill>
                  <a:srgbClr val="706258"/>
                </a:solidFill>
              </a:rPr>
              <a:t>CaRMs</a:t>
            </a:r>
            <a:r>
              <a:rPr lang="en-CA" sz="2000" dirty="0">
                <a:solidFill>
                  <a:srgbClr val="706258"/>
                </a:solidFill>
              </a:rPr>
              <a:t> Application and Tour (application for residency)</a:t>
            </a:r>
          </a:p>
          <a:p>
            <a:pPr lvl="1"/>
            <a:r>
              <a:rPr lang="en-CA" sz="1800" dirty="0" err="1">
                <a:solidFill>
                  <a:srgbClr val="706258"/>
                </a:solidFill>
              </a:rPr>
              <a:t>CaRMS</a:t>
            </a:r>
            <a:r>
              <a:rPr lang="en-CA" sz="1800" dirty="0">
                <a:solidFill>
                  <a:srgbClr val="706258"/>
                </a:solidFill>
              </a:rPr>
              <a:t> match participation fee: </a:t>
            </a:r>
            <a:r>
              <a:rPr lang="en-CA" sz="1800" b="1" dirty="0">
                <a:solidFill>
                  <a:srgbClr val="706258"/>
                </a:solidFill>
              </a:rPr>
              <a:t>$302</a:t>
            </a:r>
          </a:p>
          <a:p>
            <a:pPr lvl="1"/>
            <a:r>
              <a:rPr lang="en-CA" sz="1800" dirty="0">
                <a:solidFill>
                  <a:srgbClr val="706258"/>
                </a:solidFill>
              </a:rPr>
              <a:t>Program application fee: </a:t>
            </a:r>
            <a:r>
              <a:rPr lang="en-CA" sz="1800" b="1" dirty="0">
                <a:solidFill>
                  <a:srgbClr val="706258"/>
                </a:solidFill>
              </a:rPr>
              <a:t>$66 </a:t>
            </a:r>
            <a:r>
              <a:rPr lang="en-CA" sz="1800" dirty="0">
                <a:solidFill>
                  <a:srgbClr val="706258"/>
                </a:solidFill>
              </a:rPr>
              <a:t>per program above initial 4</a:t>
            </a:r>
          </a:p>
          <a:p>
            <a:pPr lvl="1"/>
            <a:r>
              <a:rPr lang="en-CA" sz="1800" dirty="0">
                <a:solidFill>
                  <a:srgbClr val="706258"/>
                </a:solidFill>
              </a:rPr>
              <a:t>Tour (travel and accommodation): </a:t>
            </a:r>
            <a:r>
              <a:rPr lang="en-CA" sz="1800" b="1" dirty="0">
                <a:solidFill>
                  <a:srgbClr val="706258"/>
                </a:solidFill>
              </a:rPr>
              <a:t>$0 (virtual since COVID)</a:t>
            </a:r>
            <a:endParaRPr lang="en-CA" sz="1800" dirty="0">
              <a:solidFill>
                <a:srgbClr val="706258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CA" sz="2000" dirty="0">
                <a:solidFill>
                  <a:srgbClr val="706258"/>
                </a:solidFill>
              </a:rPr>
              <a:t>MCCQE Part 1 Examination: </a:t>
            </a:r>
            <a:r>
              <a:rPr lang="en-CA" sz="2000" b="1" dirty="0">
                <a:solidFill>
                  <a:srgbClr val="706258"/>
                </a:solidFill>
              </a:rPr>
              <a:t>$1,500</a:t>
            </a:r>
            <a:endParaRPr lang="en-CA" b="1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r>
              <a:rPr lang="en-CA" sz="2000" dirty="0">
                <a:solidFill>
                  <a:srgbClr val="706258"/>
                </a:solidFill>
              </a:rPr>
              <a:t>Total Additional Costs: </a:t>
            </a:r>
            <a:r>
              <a:rPr lang="en-CA" sz="2000" b="1" dirty="0">
                <a:solidFill>
                  <a:srgbClr val="706258"/>
                </a:solidFill>
              </a:rPr>
              <a:t>$7,066</a:t>
            </a:r>
          </a:p>
          <a:p>
            <a:pPr marL="0" indent="0" algn="ctr">
              <a:buNone/>
            </a:pPr>
            <a:r>
              <a:rPr lang="en-CA" sz="2000" dirty="0">
                <a:solidFill>
                  <a:srgbClr val="706258"/>
                </a:solidFill>
              </a:rPr>
              <a:t>(2 external electives, apply to 8 programs for </a:t>
            </a:r>
            <a:r>
              <a:rPr lang="en-CA" sz="2000" dirty="0" err="1">
                <a:solidFill>
                  <a:srgbClr val="706258"/>
                </a:solidFill>
              </a:rPr>
              <a:t>CaRMS</a:t>
            </a:r>
            <a:r>
              <a:rPr lang="en-CA" sz="2000" dirty="0">
                <a:solidFill>
                  <a:srgbClr val="706258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6074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Total Cost of Four Years MD Degree at MRCM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Tuition and educational fees</a:t>
            </a:r>
          </a:p>
          <a:p>
            <a:r>
              <a:rPr lang="en-CA" sz="2400" dirty="0">
                <a:solidFill>
                  <a:srgbClr val="706258"/>
                </a:solidFill>
              </a:rPr>
              <a:t>Basic rent and food</a:t>
            </a:r>
          </a:p>
          <a:p>
            <a:r>
              <a:rPr lang="en-CA" sz="2400" dirty="0">
                <a:solidFill>
                  <a:srgbClr val="706258"/>
                </a:solidFill>
              </a:rPr>
              <a:t>Other typical costs for fourth year</a:t>
            </a:r>
          </a:p>
          <a:p>
            <a:endParaRPr lang="en-CA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r>
              <a:rPr lang="en-CA" sz="3600" b="1" dirty="0">
                <a:solidFill>
                  <a:srgbClr val="706258"/>
                </a:solidFill>
              </a:rPr>
              <a:t>$156,500</a:t>
            </a:r>
          </a:p>
        </p:txBody>
      </p:sp>
    </p:spTree>
    <p:extLst>
      <p:ext uri="{BB962C8B-B14F-4D97-AF65-F5344CB8AC3E}">
        <p14:creationId xmlns:p14="http://schemas.microsoft.com/office/powerpoint/2010/main" val="104653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DB91C856-DD31-289D-ED06-89D09A8156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7704" y="914401"/>
            <a:ext cx="5518295" cy="1130968"/>
          </a:xfrm>
        </p:spPr>
        <p:txBody>
          <a:bodyPr/>
          <a:lstStyle/>
          <a:p>
            <a:pPr algn="ctr"/>
            <a:r>
              <a:rPr lang="en-US" dirty="0"/>
              <a:t>Is your debt level affecting your stress level?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E014869-6EA9-2566-C559-135445B4EA4A}"/>
              </a:ext>
            </a:extLst>
          </p:cNvPr>
          <p:cNvSpPr txBox="1">
            <a:spLocks/>
          </p:cNvSpPr>
          <p:nvPr/>
        </p:nvSpPr>
        <p:spPr>
          <a:xfrm>
            <a:off x="6178555" y="914401"/>
            <a:ext cx="5518295" cy="113096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4F2C1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Anticipated debt level after medical school (CND$)</a:t>
            </a:r>
          </a:p>
        </p:txBody>
      </p:sp>
      <p:graphicFrame>
        <p:nvGraphicFramePr>
          <p:cNvPr id="9" name="Content Placeholder 26">
            <a:extLst>
              <a:ext uri="{FF2B5EF4-FFF2-40B4-BE49-F238E27FC236}">
                <a16:creationId xmlns:a16="http://schemas.microsoft.com/office/drawing/2014/main" id="{6806CA72-3118-4652-AE88-1E2D81FDF0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2068900"/>
              </p:ext>
            </p:extLst>
          </p:nvPr>
        </p:nvGraphicFramePr>
        <p:xfrm>
          <a:off x="577849" y="2044700"/>
          <a:ext cx="5409220" cy="2608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610">
                  <a:extLst>
                    <a:ext uri="{9D8B030D-6E8A-4147-A177-3AD203B41FA5}">
                      <a16:colId xmlns:a16="http://schemas.microsoft.com/office/drawing/2014/main" val="739148757"/>
                    </a:ext>
                  </a:extLst>
                </a:gridCol>
                <a:gridCol w="2704610">
                  <a:extLst>
                    <a:ext uri="{9D8B030D-6E8A-4147-A177-3AD203B41FA5}">
                      <a16:colId xmlns:a16="http://schemas.microsoft.com/office/drawing/2014/main" val="4069875071"/>
                    </a:ext>
                  </a:extLst>
                </a:gridCol>
              </a:tblGrid>
              <a:tr h="5814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AFMC GQ (2026)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Out of 1173 graduating Canadian medical students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374813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Yes, a lot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073949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Yes, a little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244401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33.7%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986428"/>
                  </a:ext>
                </a:extLst>
              </a:tr>
            </a:tbl>
          </a:graphicData>
        </a:graphic>
      </p:graphicFrame>
      <p:graphicFrame>
        <p:nvGraphicFramePr>
          <p:cNvPr id="11" name="Content Placeholder 26">
            <a:extLst>
              <a:ext uri="{FF2B5EF4-FFF2-40B4-BE49-F238E27FC236}">
                <a16:creationId xmlns:a16="http://schemas.microsoft.com/office/drawing/2014/main" id="{88555818-4826-5407-E6E0-40FD85E0ED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0529520"/>
              </p:ext>
            </p:extLst>
          </p:nvPr>
        </p:nvGraphicFramePr>
        <p:xfrm>
          <a:off x="6178555" y="2044700"/>
          <a:ext cx="5409220" cy="3738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610">
                  <a:extLst>
                    <a:ext uri="{9D8B030D-6E8A-4147-A177-3AD203B41FA5}">
                      <a16:colId xmlns:a16="http://schemas.microsoft.com/office/drawing/2014/main" val="739148757"/>
                    </a:ext>
                  </a:extLst>
                </a:gridCol>
                <a:gridCol w="2704610">
                  <a:extLst>
                    <a:ext uri="{9D8B030D-6E8A-4147-A177-3AD203B41FA5}">
                      <a16:colId xmlns:a16="http://schemas.microsoft.com/office/drawing/2014/main" val="4069875071"/>
                    </a:ext>
                  </a:extLst>
                </a:gridCol>
              </a:tblGrid>
              <a:tr h="5814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AFMC GQ (2026)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Out of 1173 graduating Canadian medical students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374813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$0 to $25,000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26.3%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073949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$25,001 to 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244401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$50,001 to 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19.5%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147263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Over 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35.4%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629512"/>
                  </a:ext>
                </a:extLst>
              </a:tr>
              <a:tr h="56486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Uncomfortable to share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986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534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Comparison Manitoban to Canadian Student Debt</a:t>
            </a: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5D1DA98-E452-4FCB-9E0E-0B7FB34D6DEC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52300198"/>
              </p:ext>
            </p:extLst>
          </p:nvPr>
        </p:nvGraphicFramePr>
        <p:xfrm>
          <a:off x="521675" y="1979629"/>
          <a:ext cx="10916652" cy="4725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2119">
                  <a:extLst>
                    <a:ext uri="{9D8B030D-6E8A-4147-A177-3AD203B41FA5}">
                      <a16:colId xmlns:a16="http://schemas.microsoft.com/office/drawing/2014/main" val="2872311221"/>
                    </a:ext>
                  </a:extLst>
                </a:gridCol>
                <a:gridCol w="1459264">
                  <a:extLst>
                    <a:ext uri="{9D8B030D-6E8A-4147-A177-3AD203B41FA5}">
                      <a16:colId xmlns:a16="http://schemas.microsoft.com/office/drawing/2014/main" val="2241119803"/>
                    </a:ext>
                  </a:extLst>
                </a:gridCol>
                <a:gridCol w="1372697">
                  <a:extLst>
                    <a:ext uri="{9D8B030D-6E8A-4147-A177-3AD203B41FA5}">
                      <a16:colId xmlns:a16="http://schemas.microsoft.com/office/drawing/2014/main" val="3942167216"/>
                    </a:ext>
                  </a:extLst>
                </a:gridCol>
                <a:gridCol w="1508730">
                  <a:extLst>
                    <a:ext uri="{9D8B030D-6E8A-4147-A177-3AD203B41FA5}">
                      <a16:colId xmlns:a16="http://schemas.microsoft.com/office/drawing/2014/main" val="62654591"/>
                    </a:ext>
                  </a:extLst>
                </a:gridCol>
                <a:gridCol w="1372698">
                  <a:extLst>
                    <a:ext uri="{9D8B030D-6E8A-4147-A177-3AD203B41FA5}">
                      <a16:colId xmlns:a16="http://schemas.microsoft.com/office/drawing/2014/main" val="4238335536"/>
                    </a:ext>
                  </a:extLst>
                </a:gridCol>
                <a:gridCol w="1385064">
                  <a:extLst>
                    <a:ext uri="{9D8B030D-6E8A-4147-A177-3AD203B41FA5}">
                      <a16:colId xmlns:a16="http://schemas.microsoft.com/office/drawing/2014/main" val="292921380"/>
                    </a:ext>
                  </a:extLst>
                </a:gridCol>
                <a:gridCol w="1326080">
                  <a:extLst>
                    <a:ext uri="{9D8B030D-6E8A-4147-A177-3AD203B41FA5}">
                      <a16:colId xmlns:a16="http://schemas.microsoft.com/office/drawing/2014/main" val="1999519467"/>
                    </a:ext>
                  </a:extLst>
                </a:gridCol>
              </a:tblGrid>
              <a:tr h="724834">
                <a:tc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AFMC SURVEY</a:t>
                      </a:r>
                      <a:endParaRPr lang="en-US" sz="20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CA" sz="2000" dirty="0"/>
                        <a:t>2023</a:t>
                      </a:r>
                      <a:endParaRPr lang="en-US" sz="200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2024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2025</a:t>
                      </a: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28787572"/>
                  </a:ext>
                </a:extLst>
              </a:tr>
              <a:tr h="724834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u="sng" dirty="0">
                          <a:solidFill>
                            <a:srgbClr val="FF0000"/>
                          </a:solidFill>
                        </a:rPr>
                        <a:t>Manitoba</a:t>
                      </a:r>
                      <a:endParaRPr lang="en-US" sz="1800" b="1" u="sng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u="sng" dirty="0"/>
                        <a:t>National</a:t>
                      </a:r>
                      <a:endParaRPr lang="en-US" sz="1800" u="sng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FF0000"/>
                          </a:solidFill>
                        </a:rPr>
                        <a:t>Manitoba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dirty="0"/>
                        <a:t>National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u="sng" dirty="0">
                          <a:solidFill>
                            <a:srgbClr val="FF0000"/>
                          </a:solidFill>
                        </a:rPr>
                        <a:t>Manitoba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u="sng" dirty="0"/>
                        <a:t>National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88168717"/>
                  </a:ext>
                </a:extLst>
              </a:tr>
              <a:tr h="7248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dirty="0"/>
                        <a:t>Median Medical School Debt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dirty="0">
                          <a:solidFill>
                            <a:srgbClr val="FF0000"/>
                          </a:solidFill>
                        </a:rPr>
                        <a:t>$60,000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$98,700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$60,000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$90,000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$65,000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$90,000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52797684"/>
                  </a:ext>
                </a:extLst>
              </a:tr>
              <a:tr h="127570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dirty="0"/>
                        <a:t>Percentage graduate with debt related to medical studies ≥ $100,000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34%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32.9%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46.9%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37.2%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48.3%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92780423"/>
                  </a:ext>
                </a:extLst>
              </a:tr>
              <a:tr h="1275708"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Percentage graduate with debt related to medical studies ≥ $200,000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b="1" dirty="0">
                          <a:solidFill>
                            <a:srgbClr val="FF0000"/>
                          </a:solidFill>
                        </a:rPr>
                        <a:t>12.5%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14.7%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13.4%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16%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16.7%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15.7%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186898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50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3D157-3C3C-5EFB-7929-553944972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AFMC 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0505E-86F3-E54E-064D-C9C4EECA4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211572"/>
            <a:ext cx="10916652" cy="3117414"/>
          </a:xfrm>
        </p:spPr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</a:rPr>
              <a:t>67.7%</a:t>
            </a:r>
          </a:p>
          <a:p>
            <a:pPr marL="0" indent="0" algn="ctr">
              <a:buNone/>
            </a:pPr>
            <a:r>
              <a:rPr lang="en-US" sz="2400" dirty="0"/>
              <a:t>MRCM graduates who answered stated finances was a factor negatively impacting wellbeing/wellness/quality of life</a:t>
            </a:r>
          </a:p>
        </p:txBody>
      </p:sp>
    </p:spTree>
    <p:extLst>
      <p:ext uri="{BB962C8B-B14F-4D97-AF65-F5344CB8AC3E}">
        <p14:creationId xmlns:p14="http://schemas.microsoft.com/office/powerpoint/2010/main" val="2594068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Other Non-Educational Expenses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Housing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Sharing an apartment versus living on own</a:t>
            </a:r>
          </a:p>
          <a:p>
            <a:r>
              <a:rPr lang="en-CA" sz="2400" dirty="0">
                <a:solidFill>
                  <a:srgbClr val="706258"/>
                </a:solidFill>
              </a:rPr>
              <a:t>Food and drink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Dining out/order in versus homemade; coffee and drinks</a:t>
            </a:r>
          </a:p>
          <a:p>
            <a:r>
              <a:rPr lang="en-CA" sz="2400" dirty="0">
                <a:solidFill>
                  <a:srgbClr val="706258"/>
                </a:solidFill>
              </a:rPr>
              <a:t>Automobile use and maintenance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Public transport versus personal vehicle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Purchase of new versus used vehicle</a:t>
            </a:r>
          </a:p>
          <a:p>
            <a:r>
              <a:rPr lang="en-CA" sz="2400" dirty="0">
                <a:solidFill>
                  <a:srgbClr val="706258"/>
                </a:solidFill>
              </a:rPr>
              <a:t>Vacation travel</a:t>
            </a:r>
            <a:endParaRPr lang="en-US" sz="24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87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Income During Medical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During Pre-Clerkship Years: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Summer Research Program, B.Sc. Med (2 year): $7,500 each summer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Home for the Summer (clinical exposure in rural Manitoba Year 1): $20/hour</a:t>
            </a:r>
          </a:p>
          <a:p>
            <a:r>
              <a:rPr lang="en-CA" sz="2400" dirty="0">
                <a:solidFill>
                  <a:srgbClr val="706258"/>
                </a:solidFill>
              </a:rPr>
              <a:t>Clerkship Stipend: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$5,100 paid over second half of Year 3 and first half of Year 4.</a:t>
            </a:r>
            <a:endParaRPr lang="en-US" sz="23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21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Salary of Residents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51FEA895-1814-4883-8DB2-57B3E3078D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394924"/>
              </p:ext>
            </p:extLst>
          </p:nvPr>
        </p:nvGraphicFramePr>
        <p:xfrm>
          <a:off x="521676" y="1671638"/>
          <a:ext cx="10956452" cy="2994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9113">
                  <a:extLst>
                    <a:ext uri="{9D8B030D-6E8A-4147-A177-3AD203B41FA5}">
                      <a16:colId xmlns:a16="http://schemas.microsoft.com/office/drawing/2014/main" val="3750149171"/>
                    </a:ext>
                  </a:extLst>
                </a:gridCol>
                <a:gridCol w="2739113">
                  <a:extLst>
                    <a:ext uri="{9D8B030D-6E8A-4147-A177-3AD203B41FA5}">
                      <a16:colId xmlns:a16="http://schemas.microsoft.com/office/drawing/2014/main" val="2167521848"/>
                    </a:ext>
                  </a:extLst>
                </a:gridCol>
                <a:gridCol w="2739113">
                  <a:extLst>
                    <a:ext uri="{9D8B030D-6E8A-4147-A177-3AD203B41FA5}">
                      <a16:colId xmlns:a16="http://schemas.microsoft.com/office/drawing/2014/main" val="75875135"/>
                    </a:ext>
                  </a:extLst>
                </a:gridCol>
                <a:gridCol w="2739113">
                  <a:extLst>
                    <a:ext uri="{9D8B030D-6E8A-4147-A177-3AD203B41FA5}">
                      <a16:colId xmlns:a16="http://schemas.microsoft.com/office/drawing/2014/main" val="1762082655"/>
                    </a:ext>
                  </a:extLst>
                </a:gridCol>
              </a:tblGrid>
              <a:tr h="902696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Manitoba</a:t>
                      </a:r>
                    </a:p>
                    <a:p>
                      <a:pPr algn="ctr"/>
                      <a:r>
                        <a:rPr lang="en-CA" sz="1800" dirty="0"/>
                        <a:t>As of July 1, 2026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British Columbia</a:t>
                      </a:r>
                    </a:p>
                    <a:p>
                      <a:pPr algn="ctr"/>
                      <a:r>
                        <a:rPr lang="en-CA" sz="1800" dirty="0"/>
                        <a:t> as of April 1, 2026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Ontario</a:t>
                      </a:r>
                    </a:p>
                    <a:p>
                      <a:pPr algn="ctr"/>
                      <a:r>
                        <a:rPr lang="en-CA" sz="1800" dirty="0"/>
                        <a:t> as of July 1, 2025 (new contact under negotiation)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618586273"/>
                  </a:ext>
                </a:extLst>
              </a:tr>
              <a:tr h="522983"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PGY 1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$72,171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$69,311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$73,367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58780771"/>
                  </a:ext>
                </a:extLst>
              </a:tr>
              <a:tr h="522983"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PGY 2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$77,415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$77,253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$79,669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47827071"/>
                  </a:ext>
                </a:extLst>
              </a:tr>
              <a:tr h="522983"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PGY 3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$83,372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$84,131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$85,564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828041305"/>
                  </a:ext>
                </a:extLst>
              </a:tr>
              <a:tr h="522983"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PGY 4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$89,328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$90,514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800" dirty="0"/>
                        <a:t>$92,700</a:t>
                      </a:r>
                      <a:endParaRPr lang="en-US" sz="18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86502726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72C59C70-5ADE-4D5C-BBBC-1D4E10AB2E55}"/>
              </a:ext>
            </a:extLst>
          </p:cNvPr>
          <p:cNvSpPr/>
          <p:nvPr/>
        </p:nvSpPr>
        <p:spPr>
          <a:xfrm>
            <a:off x="1787703" y="4586197"/>
            <a:ext cx="838371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CA" sz="900" dirty="0">
              <a:solidFill>
                <a:srgbClr val="706258"/>
              </a:solidFill>
              <a:latin typeface="Minion Pro" panose="02040503050306020203"/>
            </a:endParaRPr>
          </a:p>
          <a:p>
            <a:pPr algn="ctr"/>
            <a:r>
              <a:rPr lang="en-CA" sz="2000" dirty="0">
                <a:solidFill>
                  <a:srgbClr val="706258"/>
                </a:solidFill>
                <a:latin typeface="Minion Pro" panose="02040503050306020203"/>
              </a:rPr>
              <a:t>Salary is </a:t>
            </a:r>
            <a:r>
              <a:rPr lang="en-CA" sz="2000" b="1" dirty="0">
                <a:solidFill>
                  <a:srgbClr val="706258"/>
                </a:solidFill>
                <a:latin typeface="Minion Pro" panose="02040503050306020203"/>
              </a:rPr>
              <a:t>NOT</a:t>
            </a:r>
            <a:r>
              <a:rPr lang="en-CA" sz="2000" dirty="0">
                <a:solidFill>
                  <a:srgbClr val="706258"/>
                </a:solidFill>
                <a:latin typeface="Minion Pro" panose="02040503050306020203"/>
              </a:rPr>
              <a:t> take home pay</a:t>
            </a:r>
          </a:p>
          <a:p>
            <a:pPr algn="ctr"/>
            <a:r>
              <a:rPr lang="en-CA" sz="2000" dirty="0">
                <a:solidFill>
                  <a:srgbClr val="706258"/>
                </a:solidFill>
                <a:latin typeface="Minion Pro" panose="02040503050306020203"/>
              </a:rPr>
              <a:t>Taxes approximately 25-30%</a:t>
            </a:r>
          </a:p>
          <a:p>
            <a:pPr algn="ctr"/>
            <a:endParaRPr lang="en-CA" sz="900" dirty="0">
              <a:solidFill>
                <a:srgbClr val="706258"/>
              </a:solidFill>
              <a:latin typeface="Minion Pro" panose="02040503050306020203"/>
            </a:endParaRPr>
          </a:p>
          <a:p>
            <a:pPr algn="ctr"/>
            <a:r>
              <a:rPr lang="en-CA" sz="2000" b="1" dirty="0">
                <a:solidFill>
                  <a:srgbClr val="706258"/>
                </a:solidFill>
                <a:latin typeface="Minion Pro" panose="02040503050306020203"/>
              </a:rPr>
              <a:t>Most residents accumulate more debt versus pay down debt</a:t>
            </a:r>
          </a:p>
          <a:p>
            <a:pPr algn="ctr"/>
            <a:endParaRPr lang="en-CA" sz="2000" b="1" dirty="0">
              <a:solidFill>
                <a:srgbClr val="706258"/>
              </a:solidFill>
              <a:latin typeface="Minion Pro" panose="02040503050306020203"/>
            </a:endParaRPr>
          </a:p>
        </p:txBody>
      </p:sp>
    </p:spTree>
    <p:extLst>
      <p:ext uri="{BB962C8B-B14F-4D97-AF65-F5344CB8AC3E}">
        <p14:creationId xmlns:p14="http://schemas.microsoft.com/office/powerpoint/2010/main" val="742958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BA365-15A8-ABE8-38A7-FEF099908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01BAD7-88A2-DC54-F133-A4D6810BF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591"/>
            <a:ext cx="6231754" cy="60924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2327B4-5552-B1DA-B46C-0350315F1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818" y="1680443"/>
            <a:ext cx="6231754" cy="349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2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Government Student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865232"/>
          </a:xfrm>
        </p:spPr>
        <p:txBody>
          <a:bodyPr>
            <a:no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Manitoba and Federal*</a:t>
            </a:r>
          </a:p>
          <a:p>
            <a:pPr lvl="1"/>
            <a:r>
              <a:rPr lang="en-CA" sz="2200" dirty="0">
                <a:solidFill>
                  <a:srgbClr val="706258"/>
                </a:solidFill>
              </a:rPr>
              <a:t>Payment free until 6 months after graduation or leave school</a:t>
            </a:r>
          </a:p>
          <a:p>
            <a:pPr lvl="1"/>
            <a:r>
              <a:rPr lang="en-CA" sz="2200" dirty="0">
                <a:solidFill>
                  <a:srgbClr val="706258"/>
                </a:solidFill>
              </a:rPr>
              <a:t>No interest accumulated while going to school full time or while repaying loan</a:t>
            </a:r>
          </a:p>
          <a:p>
            <a:r>
              <a:rPr lang="en-CA" sz="2400" dirty="0">
                <a:solidFill>
                  <a:srgbClr val="706258"/>
                </a:solidFill>
              </a:rPr>
              <a:t>Canada Student Grant for full-time students</a:t>
            </a:r>
          </a:p>
          <a:p>
            <a:pPr lvl="1"/>
            <a:r>
              <a:rPr lang="en-CA" sz="2200" dirty="0">
                <a:solidFill>
                  <a:srgbClr val="706258"/>
                </a:solidFill>
              </a:rPr>
              <a:t>Up to $4,200/year (income dependant)</a:t>
            </a:r>
          </a:p>
          <a:p>
            <a:r>
              <a:rPr lang="en-CA" sz="2400" dirty="0">
                <a:solidFill>
                  <a:srgbClr val="706258"/>
                </a:solidFill>
              </a:rPr>
              <a:t>Manitoba bursary</a:t>
            </a:r>
          </a:p>
          <a:p>
            <a:pPr lvl="1"/>
            <a:r>
              <a:rPr lang="en-CA" sz="2200" dirty="0">
                <a:solidFill>
                  <a:srgbClr val="706258"/>
                </a:solidFill>
              </a:rPr>
              <a:t>Amount varies</a:t>
            </a:r>
          </a:p>
          <a:p>
            <a:pPr marL="457200" lvl="1" indent="0">
              <a:buNone/>
            </a:pPr>
            <a:endParaRPr lang="en-CA" sz="2200" dirty="0">
              <a:solidFill>
                <a:srgbClr val="706258"/>
              </a:solidFill>
            </a:endParaRPr>
          </a:p>
          <a:p>
            <a:pPr marL="0" indent="0">
              <a:buNone/>
            </a:pPr>
            <a:r>
              <a:rPr lang="en-CA" sz="2400" dirty="0">
                <a:solidFill>
                  <a:srgbClr val="706258"/>
                </a:solidFill>
              </a:rPr>
              <a:t>*</a:t>
            </a:r>
            <a:r>
              <a:rPr lang="en-CA" sz="2000" dirty="0">
                <a:solidFill>
                  <a:srgbClr val="706258"/>
                </a:solidFill>
              </a:rPr>
              <a:t>Canada Student Loans became permanently interest free effective April 1, 2023</a:t>
            </a: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2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36022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Government Student Loans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If applied for student loans in the past but not in current year: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Must notify about ongoing studies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Visit the National Student Loan Service Centre website to complete a confirmation of enrolment request</a:t>
            </a: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142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Government Student Loan Forgiveness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706258"/>
                </a:solidFill>
              </a:rPr>
              <a:t>Canada Student Loan forgiveness for family physicians/family practice residents working in underserved rural or remote communities:</a:t>
            </a:r>
          </a:p>
          <a:p>
            <a:r>
              <a:rPr lang="en-US" sz="2400" dirty="0">
                <a:solidFill>
                  <a:srgbClr val="706258"/>
                </a:solidFill>
              </a:rPr>
              <a:t>Increased from $40,000 up to $60,000 as of 2023-24, spread over 5 (non-consecutive) years</a:t>
            </a:r>
          </a:p>
          <a:p>
            <a:r>
              <a:rPr lang="en-US" sz="2400" dirty="0">
                <a:solidFill>
                  <a:srgbClr val="706258"/>
                </a:solidFill>
              </a:rPr>
              <a:t>An eligible community is defined as:</a:t>
            </a:r>
          </a:p>
          <a:p>
            <a:pPr lvl="1"/>
            <a:r>
              <a:rPr lang="en-US" sz="2200" dirty="0">
                <a:solidFill>
                  <a:srgbClr val="706258"/>
                </a:solidFill>
              </a:rPr>
              <a:t>A rural area, or</a:t>
            </a:r>
          </a:p>
          <a:p>
            <a:pPr lvl="1"/>
            <a:r>
              <a:rPr lang="en-US" sz="2200" dirty="0">
                <a:solidFill>
                  <a:srgbClr val="706258"/>
                </a:solidFill>
              </a:rPr>
              <a:t>A population </a:t>
            </a:r>
            <a:r>
              <a:rPr lang="en-US" sz="2200" dirty="0" err="1">
                <a:solidFill>
                  <a:srgbClr val="706258"/>
                </a:solidFill>
              </a:rPr>
              <a:t>centre</a:t>
            </a:r>
            <a:r>
              <a:rPr lang="en-US" sz="2200" dirty="0">
                <a:solidFill>
                  <a:srgbClr val="706258"/>
                </a:solidFill>
              </a:rPr>
              <a:t> with no more than 30,000 people living in it.</a:t>
            </a:r>
          </a:p>
          <a:p>
            <a:pPr lvl="1"/>
            <a:r>
              <a:rPr lang="en-US" sz="2200" dirty="0">
                <a:solidFill>
                  <a:srgbClr val="706258"/>
                </a:solidFill>
              </a:rPr>
              <a:t>Designated communities identified by postal code</a:t>
            </a:r>
          </a:p>
          <a:p>
            <a:pPr marL="0" indent="0">
              <a:buNone/>
            </a:pPr>
            <a:endParaRPr lang="en-US" sz="2400" dirty="0">
              <a:solidFill>
                <a:srgbClr val="706258"/>
              </a:solidFill>
              <a:hlinkClick r:id="rId3"/>
            </a:endParaRPr>
          </a:p>
          <a:p>
            <a:pPr marL="0" indent="0" algn="ctr">
              <a:buNone/>
            </a:pPr>
            <a:r>
              <a:rPr lang="en-US" sz="2600" dirty="0">
                <a:solidFill>
                  <a:srgbClr val="706258"/>
                </a:solidFill>
                <a:hlinkClick r:id="rId3"/>
              </a:rPr>
              <a:t>Canada Student Loan forgiveness for family doctors and nurses</a:t>
            </a:r>
            <a:endParaRPr lang="en-US" sz="2600" dirty="0">
              <a:solidFill>
                <a:srgbClr val="706258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819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Bank Offered Line of Credit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Each bank offers a professional student line of credit</a:t>
            </a:r>
          </a:p>
          <a:p>
            <a:r>
              <a:rPr lang="en-CA" sz="2400" dirty="0">
                <a:solidFill>
                  <a:srgbClr val="706258"/>
                </a:solidFill>
              </a:rPr>
              <a:t>None require a co-signer</a:t>
            </a:r>
          </a:p>
          <a:p>
            <a:r>
              <a:rPr lang="en-CA" sz="2400" dirty="0">
                <a:solidFill>
                  <a:srgbClr val="706258"/>
                </a:solidFill>
              </a:rPr>
              <a:t>All offer a package with credit card and bank account</a:t>
            </a:r>
          </a:p>
          <a:p>
            <a:r>
              <a:rPr lang="en-CA" sz="2400" dirty="0">
                <a:solidFill>
                  <a:srgbClr val="706258"/>
                </a:solidFill>
              </a:rPr>
              <a:t>Total credit available of $350,000 to $400,000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Some offer additional credit once in residency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Annual borrowing limit varies from no restrictions to yearly restrictions</a:t>
            </a:r>
          </a:p>
          <a:p>
            <a:pPr marL="0" indent="0">
              <a:buNone/>
            </a:pPr>
            <a:endParaRPr lang="en-US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02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Bank Line of Credit – Interest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 lnSpcReduction="10000"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Typical interest rate is prime minus 0.25%</a:t>
            </a:r>
          </a:p>
          <a:p>
            <a:r>
              <a:rPr lang="en-CA" sz="2400" dirty="0">
                <a:solidFill>
                  <a:srgbClr val="706258"/>
                </a:solidFill>
              </a:rPr>
              <a:t>Current prime rate is 4.45% but will vary</a:t>
            </a:r>
            <a:r>
              <a:rPr lang="en-US" sz="2400" dirty="0">
                <a:solidFill>
                  <a:srgbClr val="706258"/>
                </a:solidFill>
              </a:rPr>
              <a:t> </a:t>
            </a:r>
            <a:r>
              <a:rPr lang="en-US" sz="2400" dirty="0" err="1">
                <a:solidFill>
                  <a:srgbClr val="706258"/>
                </a:solidFill>
              </a:rPr>
              <a:t>ove</a:t>
            </a:r>
            <a:r>
              <a:rPr lang="en-CA" sz="2400" dirty="0">
                <a:solidFill>
                  <a:srgbClr val="706258"/>
                </a:solidFill>
              </a:rPr>
              <a:t>r course of loan (variable rate)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Last year it was 4.95%</a:t>
            </a:r>
          </a:p>
          <a:p>
            <a:r>
              <a:rPr lang="en-CA" sz="2400" dirty="0">
                <a:solidFill>
                  <a:srgbClr val="706258"/>
                </a:solidFill>
              </a:rPr>
              <a:t>Current LOC interest rate is 4.2%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Yearly interest on $100,000 borrowed on LOC is $4,200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Two years ago, interest rate was 6.2% and interest was $6,200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Economists predict BOC will hold rates steady through 2026, but decisions are dependent on the state of the Canadian economy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Canada’s annual inflation rate was 2.8% in June 2026.</a:t>
            </a:r>
          </a:p>
          <a:p>
            <a:pPr marL="0" indent="0">
              <a:buNone/>
            </a:pPr>
            <a:endParaRPr lang="en-US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2390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Bank Line of Credit (LOC) – Interest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All LOC charge interest once access funds within credit line</a:t>
            </a:r>
          </a:p>
          <a:p>
            <a:r>
              <a:rPr lang="en-CA" sz="2400" dirty="0">
                <a:solidFill>
                  <a:srgbClr val="706258"/>
                </a:solidFill>
              </a:rPr>
              <a:t>Require regular payment of interest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Most students end up using LOC to pay interest charge</a:t>
            </a:r>
          </a:p>
          <a:p>
            <a:r>
              <a:rPr lang="en-CA" sz="2400" dirty="0">
                <a:solidFill>
                  <a:srgbClr val="706258"/>
                </a:solidFill>
              </a:rPr>
              <a:t>No payment </a:t>
            </a:r>
            <a:r>
              <a:rPr lang="en-CA" sz="2400">
                <a:solidFill>
                  <a:srgbClr val="706258"/>
                </a:solidFill>
              </a:rPr>
              <a:t>of principal </a:t>
            </a:r>
            <a:r>
              <a:rPr lang="en-CA" sz="2400" dirty="0">
                <a:solidFill>
                  <a:srgbClr val="706258"/>
                </a:solidFill>
              </a:rPr>
              <a:t>while in medical school or residency</a:t>
            </a:r>
          </a:p>
          <a:p>
            <a:pPr marL="0" indent="0">
              <a:buNone/>
            </a:pPr>
            <a:endParaRPr lang="en-US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1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Bank Line of Credit (LOC) – Repayment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Some banks offer a 1-2 year grace period once finish residency</a:t>
            </a:r>
          </a:p>
          <a:p>
            <a:r>
              <a:rPr lang="en-CA" sz="2400" dirty="0">
                <a:solidFill>
                  <a:srgbClr val="706258"/>
                </a:solidFill>
              </a:rPr>
              <a:t>Afterwards, conversion to loan with amortization period or to professional line of credit</a:t>
            </a:r>
          </a:p>
          <a:p>
            <a:pPr lvl="1"/>
            <a:r>
              <a:rPr lang="en-CA" sz="2300" dirty="0">
                <a:solidFill>
                  <a:srgbClr val="706258"/>
                </a:solidFill>
              </a:rPr>
              <a:t>Amortization varies from 10-20 years and can vary depending on amount borrowed</a:t>
            </a:r>
          </a:p>
          <a:p>
            <a:r>
              <a:rPr lang="en-CA" sz="2400" dirty="0">
                <a:solidFill>
                  <a:srgbClr val="706258"/>
                </a:solidFill>
              </a:rPr>
              <a:t>Interest rate during repayment may differ from initial rate and may require renegotiation</a:t>
            </a:r>
          </a:p>
          <a:p>
            <a:r>
              <a:rPr lang="en-CA" sz="2400" dirty="0">
                <a:solidFill>
                  <a:srgbClr val="706258"/>
                </a:solidFill>
              </a:rPr>
              <a:t>If unable to complete degree/training – still required to repay loan</a:t>
            </a:r>
            <a:endParaRPr lang="en-US" sz="2400" dirty="0">
              <a:solidFill>
                <a:srgbClr val="706258"/>
              </a:solidFill>
            </a:endParaRPr>
          </a:p>
          <a:p>
            <a:pPr marL="0" indent="0">
              <a:buNone/>
            </a:pPr>
            <a:endParaRPr lang="en-US" sz="2000" dirty="0">
              <a:solidFill>
                <a:srgbClr val="706258"/>
              </a:solidFill>
            </a:endParaRP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754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Disability Insurance - Optional for Med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304772"/>
            <a:ext cx="10916652" cy="4248455"/>
          </a:xfrm>
        </p:spPr>
        <p:txBody>
          <a:bodyPr>
            <a:normAutofit/>
          </a:bodyPr>
          <a:lstStyle/>
          <a:p>
            <a:endParaRPr lang="en-CA" sz="20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Protection during injury or illness that prevents you being a medical student (or Resident or Practicing Physician when earning an income).</a:t>
            </a:r>
          </a:p>
          <a:p>
            <a:pPr lvl="1"/>
            <a:r>
              <a:rPr lang="en-CA" sz="2400" dirty="0">
                <a:solidFill>
                  <a:srgbClr val="706258"/>
                </a:solidFill>
              </a:rPr>
              <a:t>Income replacement insurance (wait… I’m a student and earn $0).</a:t>
            </a:r>
          </a:p>
          <a:p>
            <a:pPr lvl="1"/>
            <a:r>
              <a:rPr lang="en-CA" sz="2400" dirty="0">
                <a:solidFill>
                  <a:srgbClr val="706258"/>
                </a:solidFill>
              </a:rPr>
              <a:t>Amounts offered: up to $1,500/month for Med1+2, $2,500 for Med3, $4,000 for Med4</a:t>
            </a:r>
          </a:p>
          <a:p>
            <a:endParaRPr lang="en-CA" sz="24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Ability to earn income is your greatest financial asset… and physicians are not immune from suffering illness and injuries over the course of your career.</a:t>
            </a:r>
          </a:p>
          <a:p>
            <a:pPr marL="0" indent="0" algn="ctr">
              <a:buNone/>
            </a:pPr>
            <a:endParaRPr lang="en-CA" sz="3600" b="1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4710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28122-2C5D-4EFA-D8F4-5747DC482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05" y="710495"/>
            <a:ext cx="9509271" cy="707997"/>
          </a:xfrm>
        </p:spPr>
        <p:txBody>
          <a:bodyPr/>
          <a:lstStyle/>
          <a:p>
            <a:r>
              <a:rPr lang="en-US" sz="3200" dirty="0"/>
              <a:t>Disability Insurance - Optional for Med Students</a:t>
            </a:r>
            <a:endParaRPr lang="en-CA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28D7D-B89B-5E63-744B-3CDE4E67E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406" y="1915676"/>
            <a:ext cx="9144000" cy="440573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 medical student, often: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Younger and healthier than in future – less expensive for insurance.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not need to provide medical evidence.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not have clauses excluding pre-existing conditions.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Benefits to age 65 if disability is permanent.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Match to Manitoba for Residency?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Mandatory Disability, Term Life and Accident Insurance via DRMB.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Mandatory Health &amp; Dental via Shared Health.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70625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0312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80648-6FAF-04A5-40E5-C6B0F5495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7406" y="1463868"/>
            <a:ext cx="9144000" cy="555594"/>
          </a:xfrm>
        </p:spPr>
        <p:txBody>
          <a:bodyPr/>
          <a:lstStyle/>
          <a:p>
            <a:r>
              <a:rPr lang="en-US" sz="3600" dirty="0"/>
              <a:t>How to Apply for Student Disability Insurance: </a:t>
            </a:r>
            <a:endParaRPr lang="en-CA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5D99E2-1F55-D519-9456-CCE26CDED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406" y="2247304"/>
            <a:ext cx="9144000" cy="440573"/>
          </a:xfrm>
        </p:spPr>
        <p:txBody>
          <a:bodyPr/>
          <a:lstStyle/>
          <a:p>
            <a:r>
              <a:rPr lang="en-CA" sz="1800" b="0" i="0" u="sng" strike="noStrike" baseline="0" dirty="0">
                <a:solidFill>
                  <a:srgbClr val="0000FF"/>
                </a:solidFill>
                <a:latin typeface="Arial" panose="020B0604020202020204" pitchFamily="34" charset="0"/>
                <a:hlinkClick r:id="rId3"/>
              </a:rPr>
              <a:t>https://doctorsmanitoba.ca/benefits-insurance/insurance/student-insurance/studentdi</a:t>
            </a:r>
            <a:endParaRPr lang="en-CA" sz="1800" b="0" i="0" u="none" strike="noStrike" baseline="0" dirty="0">
              <a:solidFill>
                <a:srgbClr val="0000FF"/>
              </a:solidFill>
              <a:latin typeface="Aptos" panose="020B0004020202020204" pitchFamily="34" charset="0"/>
              <a:hlinkClick r:id="rId3"/>
            </a:endParaRPr>
          </a:p>
          <a:p>
            <a:endParaRPr lang="en-CA" dirty="0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ADEB73A9-EF05-D67F-AE7F-A694CA9F3C3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/>
          <a:srcRect b="3864"/>
          <a:stretch/>
        </p:blipFill>
        <p:spPr>
          <a:xfrm>
            <a:off x="3072422" y="2915719"/>
            <a:ext cx="5525040" cy="2730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</p:pic>
      <p:sp>
        <p:nvSpPr>
          <p:cNvPr id="38" name="Arrow: Right 37">
            <a:extLst>
              <a:ext uri="{FF2B5EF4-FFF2-40B4-BE49-F238E27FC236}">
                <a16:creationId xmlns:a16="http://schemas.microsoft.com/office/drawing/2014/main" id="{039CFC9D-4D48-4FEC-A376-8F0B0EF6813A}"/>
              </a:ext>
            </a:extLst>
          </p:cNvPr>
          <p:cNvSpPr/>
          <p:nvPr/>
        </p:nvSpPr>
        <p:spPr>
          <a:xfrm>
            <a:off x="1547477" y="39278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7573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200" dirty="0"/>
              <a:t>Life Insurance - Optional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4101310"/>
          </a:xfrm>
        </p:spPr>
        <p:txBody>
          <a:bodyPr>
            <a:normAutofit lnSpcReduction="10000"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Protection for your estate and dependents in event of death</a:t>
            </a:r>
          </a:p>
          <a:p>
            <a:endParaRPr lang="en-CA" sz="24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In event of death, life insurance provides funds to cover incidentals like funeral costs, but also covers any debts and provides financially for dependents (partner, children, etc.)</a:t>
            </a:r>
          </a:p>
          <a:p>
            <a:endParaRPr lang="en-CA" sz="24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Need for life insurance as a student depends on your personal situation</a:t>
            </a:r>
          </a:p>
          <a:p>
            <a:pPr lvl="1"/>
            <a:r>
              <a:rPr lang="en-CA" sz="2400" dirty="0">
                <a:solidFill>
                  <a:srgbClr val="706258"/>
                </a:solidFill>
              </a:rPr>
              <a:t>An individual with no dependents may not need life insurance</a:t>
            </a:r>
            <a:endParaRPr lang="en-CA" sz="2400" b="1" dirty="0">
              <a:solidFill>
                <a:srgbClr val="706258"/>
              </a:solidFill>
            </a:endParaRPr>
          </a:p>
          <a:p>
            <a:pPr lvl="1"/>
            <a:r>
              <a:rPr lang="en-CA" sz="2400" b="1" dirty="0">
                <a:solidFill>
                  <a:srgbClr val="706258"/>
                </a:solidFill>
              </a:rPr>
              <a:t>A student with a co-signed LOC... should consider Term Life Insurance.</a:t>
            </a:r>
            <a:endParaRPr lang="en-CA" sz="2400" dirty="0">
              <a:solidFill>
                <a:srgbClr val="7062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6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063692"/>
            <a:ext cx="10916652" cy="3265294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rgbClr val="706258"/>
                </a:solidFill>
              </a:rPr>
              <a:t>Understand the typical cost of medical education at Max Rady College of Medicine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Be prepared for periods of higher cost outlays</a:t>
            </a:r>
            <a:endParaRPr lang="en-US" sz="1900" dirty="0">
              <a:solidFill>
                <a:srgbClr val="706258"/>
              </a:solidFill>
            </a:endParaRPr>
          </a:p>
          <a:p>
            <a:r>
              <a:rPr lang="en-US" sz="2200" dirty="0">
                <a:solidFill>
                  <a:srgbClr val="706258"/>
                </a:solidFill>
              </a:rPr>
              <a:t>Be familiar with historical debt incurred by local students and compare to national averages</a:t>
            </a:r>
          </a:p>
          <a:p>
            <a:r>
              <a:rPr lang="en-CA" sz="2200" dirty="0">
                <a:solidFill>
                  <a:srgbClr val="706258"/>
                </a:solidFill>
              </a:rPr>
              <a:t>Review anticipated earnings: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Clerkship and residency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Future earnings – average income for specific medical fields</a:t>
            </a:r>
          </a:p>
          <a:p>
            <a:r>
              <a:rPr lang="en-CA" sz="2200" dirty="0">
                <a:solidFill>
                  <a:srgbClr val="706258"/>
                </a:solidFill>
              </a:rPr>
              <a:t>Be familiar with terms of Student Loans (provincial and federal) and how they differ from Line of Credit provided by financial institutions</a:t>
            </a:r>
          </a:p>
          <a:p>
            <a:r>
              <a:rPr lang="en-CA" sz="2200" dirty="0">
                <a:solidFill>
                  <a:srgbClr val="706258"/>
                </a:solidFill>
              </a:rPr>
              <a:t>Recognize the importance of disability insurance and life insurance</a:t>
            </a:r>
            <a:endParaRPr lang="en-US" sz="2200" dirty="0">
              <a:solidFill>
                <a:srgbClr val="706258"/>
              </a:solidFill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AB85F-439B-41C3-8A4C-6F1F10A26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474" y="1499807"/>
            <a:ext cx="10916652" cy="393700"/>
          </a:xfrm>
        </p:spPr>
        <p:txBody>
          <a:bodyPr/>
          <a:lstStyle/>
          <a:p>
            <a:r>
              <a:rPr lang="en-US" dirty="0"/>
              <a:t>By the end of the session, the participants will:</a:t>
            </a:r>
          </a:p>
        </p:txBody>
      </p:sp>
    </p:spTree>
    <p:extLst>
      <p:ext uri="{BB962C8B-B14F-4D97-AF65-F5344CB8AC3E}">
        <p14:creationId xmlns:p14="http://schemas.microsoft.com/office/powerpoint/2010/main" val="2850087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063692"/>
            <a:ext cx="10916652" cy="3265294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rgbClr val="706258"/>
                </a:solidFill>
              </a:rPr>
              <a:t>Understand the typical cost of medical education at Max Rady College of Medicine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Be prepared for periods of higher cost outlays</a:t>
            </a:r>
            <a:endParaRPr lang="en-US" sz="1900" dirty="0">
              <a:solidFill>
                <a:srgbClr val="706258"/>
              </a:solidFill>
            </a:endParaRPr>
          </a:p>
          <a:p>
            <a:r>
              <a:rPr lang="en-US" sz="2200" dirty="0">
                <a:solidFill>
                  <a:srgbClr val="706258"/>
                </a:solidFill>
              </a:rPr>
              <a:t>Be familiar with historical debt incurred by local students and compare to national averages</a:t>
            </a:r>
          </a:p>
          <a:p>
            <a:r>
              <a:rPr lang="en-CA" sz="2200" dirty="0">
                <a:solidFill>
                  <a:srgbClr val="706258"/>
                </a:solidFill>
              </a:rPr>
              <a:t>Review anticipated earnings: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Clerkship and residency</a:t>
            </a:r>
          </a:p>
          <a:p>
            <a:pPr lvl="1"/>
            <a:r>
              <a:rPr lang="en-CA" sz="1900" dirty="0">
                <a:solidFill>
                  <a:srgbClr val="706258"/>
                </a:solidFill>
              </a:rPr>
              <a:t>Future earnings – average income for specific medical fields</a:t>
            </a:r>
          </a:p>
          <a:p>
            <a:r>
              <a:rPr lang="en-CA" sz="2200" dirty="0">
                <a:solidFill>
                  <a:srgbClr val="706258"/>
                </a:solidFill>
              </a:rPr>
              <a:t>Be familiar with terms of Student Loans (provincial and federal) and how they differ from Line of Credit provided by financial institution</a:t>
            </a:r>
          </a:p>
          <a:p>
            <a:r>
              <a:rPr lang="en-CA" sz="2200" dirty="0">
                <a:solidFill>
                  <a:srgbClr val="706258"/>
                </a:solidFill>
              </a:rPr>
              <a:t>Recognize the importance of disability insurance and life insurance</a:t>
            </a:r>
            <a:endParaRPr lang="en-US" sz="2200" dirty="0">
              <a:solidFill>
                <a:srgbClr val="706258"/>
              </a:solidFill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AB85F-439B-41C3-8A4C-6F1F10A26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474" y="1499807"/>
            <a:ext cx="10916652" cy="393700"/>
          </a:xfrm>
        </p:spPr>
        <p:txBody>
          <a:bodyPr/>
          <a:lstStyle/>
          <a:p>
            <a:r>
              <a:rPr lang="en-US" dirty="0"/>
              <a:t>By the end of the session, the participants will:</a:t>
            </a:r>
          </a:p>
        </p:txBody>
      </p:sp>
    </p:spTree>
    <p:extLst>
      <p:ext uri="{BB962C8B-B14F-4D97-AF65-F5344CB8AC3E}">
        <p14:creationId xmlns:p14="http://schemas.microsoft.com/office/powerpoint/2010/main" val="2115788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/>
          <a:lstStyle/>
          <a:p>
            <a:r>
              <a:rPr lang="en-US" dirty="0"/>
              <a:t>Contact?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2063692"/>
            <a:ext cx="10916652" cy="3265294"/>
          </a:xfrm>
        </p:spPr>
        <p:txBody>
          <a:bodyPr>
            <a:normAutofit/>
          </a:bodyPr>
          <a:lstStyle/>
          <a:p>
            <a:endParaRPr lang="en-CA" sz="24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Wendy Schultz: Wendy.Schultz@umanitoba.ca</a:t>
            </a:r>
          </a:p>
          <a:p>
            <a:r>
              <a:rPr lang="en-CA" sz="2400" dirty="0">
                <a:solidFill>
                  <a:srgbClr val="706258"/>
                </a:solidFill>
              </a:rPr>
              <a:t>Aaron Chiu: Aaron.Chiu@umanitoba.ca</a:t>
            </a:r>
          </a:p>
          <a:p>
            <a:r>
              <a:rPr lang="en-CA" sz="2400" dirty="0">
                <a:solidFill>
                  <a:srgbClr val="706258"/>
                </a:solidFill>
              </a:rPr>
              <a:t>Mark Venton: mventon@doctorsmanitoba.ca</a:t>
            </a:r>
          </a:p>
          <a:p>
            <a:r>
              <a:rPr lang="en-CA" sz="2400" dirty="0">
                <a:solidFill>
                  <a:srgbClr val="706258"/>
                </a:solidFill>
              </a:rPr>
              <a:t>Student Awards: AwardsUGME@umanitoba.ca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AB85F-439B-41C3-8A4C-6F1F10A26C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1474" y="1499807"/>
            <a:ext cx="10916652" cy="393700"/>
          </a:xfrm>
        </p:spPr>
        <p:txBody>
          <a:bodyPr/>
          <a:lstStyle/>
          <a:p>
            <a:r>
              <a:rPr lang="en-US" dirty="0"/>
              <a:t>Always available for discussion/advice:</a:t>
            </a:r>
          </a:p>
        </p:txBody>
      </p:sp>
    </p:spTree>
    <p:extLst>
      <p:ext uri="{BB962C8B-B14F-4D97-AF65-F5344CB8AC3E}">
        <p14:creationId xmlns:p14="http://schemas.microsoft.com/office/powerpoint/2010/main" val="167790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02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/>
          <a:lstStyle/>
          <a:p>
            <a:r>
              <a:rPr lang="en-US" dirty="0"/>
              <a:t>Disclosure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695236"/>
            <a:ext cx="10916652" cy="3633750"/>
          </a:xfrm>
        </p:spPr>
        <p:txBody>
          <a:bodyPr>
            <a:normAutofit/>
          </a:bodyPr>
          <a:lstStyle/>
          <a:p>
            <a:r>
              <a:rPr lang="en-CA" sz="2400" dirty="0">
                <a:solidFill>
                  <a:srgbClr val="706258"/>
                </a:solidFill>
              </a:rPr>
              <a:t>Wendy Schultz, PhD, CPA, CA: </a:t>
            </a:r>
            <a:r>
              <a:rPr lang="en-CA" sz="2400" b="1" dirty="0">
                <a:solidFill>
                  <a:srgbClr val="706258"/>
                </a:solidFill>
              </a:rPr>
              <a:t>None</a:t>
            </a:r>
          </a:p>
          <a:p>
            <a:r>
              <a:rPr lang="en-CA" sz="2400" dirty="0">
                <a:solidFill>
                  <a:srgbClr val="706258"/>
                </a:solidFill>
              </a:rPr>
              <a:t>Aaron Chiu, MD, FRCPC, FAAP, MBA, ICD, FTMS: </a:t>
            </a:r>
            <a:r>
              <a:rPr lang="en-CA" sz="2400" b="1" dirty="0">
                <a:solidFill>
                  <a:srgbClr val="706258"/>
                </a:solidFill>
              </a:rPr>
              <a:t>None</a:t>
            </a:r>
          </a:p>
          <a:p>
            <a:r>
              <a:rPr lang="en-CA" sz="2400" dirty="0">
                <a:solidFill>
                  <a:srgbClr val="706258"/>
                </a:solidFill>
              </a:rPr>
              <a:t>Mark </a:t>
            </a:r>
            <a:r>
              <a:rPr lang="en-CA" sz="2400" dirty="0" err="1">
                <a:solidFill>
                  <a:srgbClr val="706258"/>
                </a:solidFill>
              </a:rPr>
              <a:t>Venton</a:t>
            </a:r>
            <a:r>
              <a:rPr lang="en-CA" sz="2400" dirty="0">
                <a:solidFill>
                  <a:srgbClr val="706258"/>
                </a:solidFill>
              </a:rPr>
              <a:t> - Doctors Manitoba</a:t>
            </a:r>
          </a:p>
          <a:p>
            <a:pPr lvl="1"/>
            <a:r>
              <a:rPr lang="en-CA" sz="2300" b="1" dirty="0">
                <a:solidFill>
                  <a:srgbClr val="706258"/>
                </a:solidFill>
              </a:rPr>
              <a:t>licensed advisor who sells disability and life insurance to members (does not receive commissions on sales)</a:t>
            </a:r>
          </a:p>
          <a:p>
            <a:endParaRPr lang="en-CA" sz="2000" dirty="0">
              <a:solidFill>
                <a:srgbClr val="706258"/>
              </a:solidFill>
            </a:endParaRPr>
          </a:p>
          <a:p>
            <a:r>
              <a:rPr lang="en-CA" sz="2400" dirty="0">
                <a:solidFill>
                  <a:srgbClr val="706258"/>
                </a:solidFill>
              </a:rPr>
              <a:t>Why are we here talking to you? Personal experience.</a:t>
            </a:r>
          </a:p>
        </p:txBody>
      </p:sp>
    </p:spTree>
    <p:extLst>
      <p:ext uri="{BB962C8B-B14F-4D97-AF65-F5344CB8AC3E}">
        <p14:creationId xmlns:p14="http://schemas.microsoft.com/office/powerpoint/2010/main" val="749277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E8D0339-DDC7-4339-BE0E-7D1CD2180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18914"/>
            <a:ext cx="10916652" cy="609432"/>
          </a:xfrm>
        </p:spPr>
        <p:txBody>
          <a:bodyPr/>
          <a:lstStyle/>
          <a:p>
            <a:r>
              <a:rPr lang="en-US" dirty="0"/>
              <a:t>Lifetime Financial Status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DA8F645-DFD1-49FF-8249-DB3A104442F8}"/>
              </a:ext>
            </a:extLst>
          </p:cNvPr>
          <p:cNvCxnSpPr>
            <a:cxnSpLocks/>
          </p:cNvCxnSpPr>
          <p:nvPr/>
        </p:nvCxnSpPr>
        <p:spPr>
          <a:xfrm>
            <a:off x="998290" y="4266913"/>
            <a:ext cx="10478834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C64351C-D235-4AA3-B93A-663AABE05F5B}"/>
              </a:ext>
            </a:extLst>
          </p:cNvPr>
          <p:cNvSpPr txBox="1"/>
          <p:nvPr/>
        </p:nvSpPr>
        <p:spPr>
          <a:xfrm>
            <a:off x="1669902" y="4407728"/>
            <a:ext cx="55983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350" b="0" i="0" u="none" strike="noStrike" kern="0" cap="none" spc="0" normalizeH="0" baseline="0" noProof="0" dirty="0">
                <a:ln>
                  <a:noFill/>
                </a:ln>
                <a:solidFill>
                  <a:srgbClr val="706258"/>
                </a:solidFill>
                <a:effectLst/>
                <a:uLnTx/>
                <a:uFillTx/>
              </a:rPr>
              <a:t>DEBT</a:t>
            </a: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706258"/>
              </a:solidFill>
              <a:effectLst/>
              <a:uLnTx/>
              <a:uFillTx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565017-1FB5-4D5E-9C6B-EC4566A952C1}"/>
              </a:ext>
            </a:extLst>
          </p:cNvPr>
          <p:cNvSpPr txBox="1"/>
          <p:nvPr/>
        </p:nvSpPr>
        <p:spPr>
          <a:xfrm>
            <a:off x="561474" y="4116872"/>
            <a:ext cx="5528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>
                <a:solidFill>
                  <a:srgbClr val="706258"/>
                </a:solidFill>
              </a:rPr>
              <a:t>Age</a:t>
            </a:r>
            <a:endParaRPr lang="en-US" sz="1350" dirty="0">
              <a:solidFill>
                <a:srgbClr val="706258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65FF7A-7910-434E-A2EB-8C4295C14645}"/>
              </a:ext>
            </a:extLst>
          </p:cNvPr>
          <p:cNvSpPr txBox="1"/>
          <p:nvPr/>
        </p:nvSpPr>
        <p:spPr>
          <a:xfrm>
            <a:off x="8159794" y="3522882"/>
            <a:ext cx="8117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>
                <a:solidFill>
                  <a:srgbClr val="706258"/>
                </a:solidFill>
              </a:rPr>
              <a:t>SAVINGS</a:t>
            </a:r>
            <a:endParaRPr lang="en-US" sz="1350" dirty="0">
              <a:solidFill>
                <a:srgbClr val="70625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DE34C7-B6AB-4853-B996-63D24059C860}"/>
              </a:ext>
            </a:extLst>
          </p:cNvPr>
          <p:cNvSpPr txBox="1"/>
          <p:nvPr/>
        </p:nvSpPr>
        <p:spPr>
          <a:xfrm>
            <a:off x="7997244" y="2462883"/>
            <a:ext cx="9743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706258"/>
                </a:solidFill>
              </a:rPr>
              <a:t>Retirement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201E9D94-E1D8-4DB7-B623-06C6C6CB5AA5}"/>
              </a:ext>
            </a:extLst>
          </p:cNvPr>
          <p:cNvSpPr/>
          <p:nvPr/>
        </p:nvSpPr>
        <p:spPr>
          <a:xfrm>
            <a:off x="998290" y="2916565"/>
            <a:ext cx="9543884" cy="2110266"/>
          </a:xfrm>
          <a:custGeom>
            <a:avLst/>
            <a:gdLst>
              <a:gd name="connsiteX0" fmla="*/ 0 w 9144000"/>
              <a:gd name="connsiteY0" fmla="*/ 3044456 h 4155127"/>
              <a:gd name="connsiteX1" fmla="*/ 830424 w 9144000"/>
              <a:gd name="connsiteY1" fmla="*/ 4154799 h 4155127"/>
              <a:gd name="connsiteX2" fmla="*/ 2351314 w 9144000"/>
              <a:gd name="connsiteY2" fmla="*/ 3156424 h 4155127"/>
              <a:gd name="connsiteX3" fmla="*/ 3125755 w 9144000"/>
              <a:gd name="connsiteY3" fmla="*/ 2736546 h 4155127"/>
              <a:gd name="connsiteX4" fmla="*/ 4926563 w 9144000"/>
              <a:gd name="connsiteY4" fmla="*/ 2279346 h 4155127"/>
              <a:gd name="connsiteX5" fmla="*/ 6354147 w 9144000"/>
              <a:gd name="connsiteY5" fmla="*/ 39999 h 4155127"/>
              <a:gd name="connsiteX6" fmla="*/ 9144000 w 9144000"/>
              <a:gd name="connsiteY6" fmla="*/ 1057036 h 4155127"/>
              <a:gd name="connsiteX0" fmla="*/ 0 w 8328148"/>
              <a:gd name="connsiteY0" fmla="*/ 3016742 h 4127413"/>
              <a:gd name="connsiteX1" fmla="*/ 830424 w 8328148"/>
              <a:gd name="connsiteY1" fmla="*/ 4127085 h 4127413"/>
              <a:gd name="connsiteX2" fmla="*/ 2351314 w 8328148"/>
              <a:gd name="connsiteY2" fmla="*/ 3128710 h 4127413"/>
              <a:gd name="connsiteX3" fmla="*/ 3125755 w 8328148"/>
              <a:gd name="connsiteY3" fmla="*/ 2708832 h 4127413"/>
              <a:gd name="connsiteX4" fmla="*/ 4926563 w 8328148"/>
              <a:gd name="connsiteY4" fmla="*/ 2251632 h 4127413"/>
              <a:gd name="connsiteX5" fmla="*/ 6354147 w 8328148"/>
              <a:gd name="connsiteY5" fmla="*/ 12285 h 4127413"/>
              <a:gd name="connsiteX6" fmla="*/ 8328148 w 8328148"/>
              <a:gd name="connsiteY6" fmla="*/ 2807686 h 4127413"/>
              <a:gd name="connsiteX0" fmla="*/ 0 w 8328148"/>
              <a:gd name="connsiteY0" fmla="*/ 3016742 h 4394096"/>
              <a:gd name="connsiteX1" fmla="*/ 1009732 w 8328148"/>
              <a:gd name="connsiteY1" fmla="*/ 4393840 h 4394096"/>
              <a:gd name="connsiteX2" fmla="*/ 2351314 w 8328148"/>
              <a:gd name="connsiteY2" fmla="*/ 3128710 h 4394096"/>
              <a:gd name="connsiteX3" fmla="*/ 3125755 w 8328148"/>
              <a:gd name="connsiteY3" fmla="*/ 2708832 h 4394096"/>
              <a:gd name="connsiteX4" fmla="*/ 4926563 w 8328148"/>
              <a:gd name="connsiteY4" fmla="*/ 2251632 h 4394096"/>
              <a:gd name="connsiteX5" fmla="*/ 6354147 w 8328148"/>
              <a:gd name="connsiteY5" fmla="*/ 12285 h 4394096"/>
              <a:gd name="connsiteX6" fmla="*/ 8328148 w 8328148"/>
              <a:gd name="connsiteY6" fmla="*/ 2807686 h 4394096"/>
              <a:gd name="connsiteX0" fmla="*/ 0 w 8328148"/>
              <a:gd name="connsiteY0" fmla="*/ 3016742 h 4394106"/>
              <a:gd name="connsiteX1" fmla="*/ 1009732 w 8328148"/>
              <a:gd name="connsiteY1" fmla="*/ 4393840 h 4394106"/>
              <a:gd name="connsiteX2" fmla="*/ 2351314 w 8328148"/>
              <a:gd name="connsiteY2" fmla="*/ 3128710 h 4394106"/>
              <a:gd name="connsiteX3" fmla="*/ 3708506 w 8328148"/>
              <a:gd name="connsiteY3" fmla="*/ 2477645 h 4394106"/>
              <a:gd name="connsiteX4" fmla="*/ 4926563 w 8328148"/>
              <a:gd name="connsiteY4" fmla="*/ 2251632 h 4394106"/>
              <a:gd name="connsiteX5" fmla="*/ 6354147 w 8328148"/>
              <a:gd name="connsiteY5" fmla="*/ 12285 h 4394106"/>
              <a:gd name="connsiteX6" fmla="*/ 8328148 w 8328148"/>
              <a:gd name="connsiteY6" fmla="*/ 2807686 h 4394106"/>
              <a:gd name="connsiteX0" fmla="*/ 0 w 8328148"/>
              <a:gd name="connsiteY0" fmla="*/ 3016742 h 4394096"/>
              <a:gd name="connsiteX1" fmla="*/ 1009732 w 8328148"/>
              <a:gd name="connsiteY1" fmla="*/ 4393840 h 4394096"/>
              <a:gd name="connsiteX2" fmla="*/ 2351314 w 8328148"/>
              <a:gd name="connsiteY2" fmla="*/ 3128710 h 4394096"/>
              <a:gd name="connsiteX3" fmla="*/ 3161617 w 8328148"/>
              <a:gd name="connsiteY3" fmla="*/ 2744400 h 4394096"/>
              <a:gd name="connsiteX4" fmla="*/ 4926563 w 8328148"/>
              <a:gd name="connsiteY4" fmla="*/ 2251632 h 4394096"/>
              <a:gd name="connsiteX5" fmla="*/ 6354147 w 8328148"/>
              <a:gd name="connsiteY5" fmla="*/ 12285 h 4394096"/>
              <a:gd name="connsiteX6" fmla="*/ 8328148 w 8328148"/>
              <a:gd name="connsiteY6" fmla="*/ 2807686 h 4394096"/>
              <a:gd name="connsiteX0" fmla="*/ 0 w 8328148"/>
              <a:gd name="connsiteY0" fmla="*/ 3016742 h 4394094"/>
              <a:gd name="connsiteX1" fmla="*/ 1009732 w 8328148"/>
              <a:gd name="connsiteY1" fmla="*/ 4393840 h 4394094"/>
              <a:gd name="connsiteX2" fmla="*/ 2351314 w 8328148"/>
              <a:gd name="connsiteY2" fmla="*/ 3128710 h 4394094"/>
              <a:gd name="connsiteX3" fmla="*/ 3161617 w 8328148"/>
              <a:gd name="connsiteY3" fmla="*/ 2744400 h 4394094"/>
              <a:gd name="connsiteX4" fmla="*/ 5168629 w 8328148"/>
              <a:gd name="connsiteY4" fmla="*/ 2322767 h 4394094"/>
              <a:gd name="connsiteX5" fmla="*/ 6354147 w 8328148"/>
              <a:gd name="connsiteY5" fmla="*/ 12285 h 4394094"/>
              <a:gd name="connsiteX6" fmla="*/ 8328148 w 8328148"/>
              <a:gd name="connsiteY6" fmla="*/ 2807686 h 4394094"/>
              <a:gd name="connsiteX0" fmla="*/ 0 w 8328148"/>
              <a:gd name="connsiteY0" fmla="*/ 2415924 h 3793278"/>
              <a:gd name="connsiteX1" fmla="*/ 1009732 w 8328148"/>
              <a:gd name="connsiteY1" fmla="*/ 3793022 h 3793278"/>
              <a:gd name="connsiteX2" fmla="*/ 2351314 w 8328148"/>
              <a:gd name="connsiteY2" fmla="*/ 2527892 h 3793278"/>
              <a:gd name="connsiteX3" fmla="*/ 3161617 w 8328148"/>
              <a:gd name="connsiteY3" fmla="*/ 2143582 h 3793278"/>
              <a:gd name="connsiteX4" fmla="*/ 5168629 w 8328148"/>
              <a:gd name="connsiteY4" fmla="*/ 1721949 h 3793278"/>
              <a:gd name="connsiteX5" fmla="*/ 6479662 w 8328148"/>
              <a:gd name="connsiteY5" fmla="*/ 16111 h 3793278"/>
              <a:gd name="connsiteX6" fmla="*/ 8328148 w 8328148"/>
              <a:gd name="connsiteY6" fmla="*/ 2206868 h 3793278"/>
              <a:gd name="connsiteX0" fmla="*/ 0 w 8328148"/>
              <a:gd name="connsiteY0" fmla="*/ 2415924 h 3793276"/>
              <a:gd name="connsiteX1" fmla="*/ 1009732 w 8328148"/>
              <a:gd name="connsiteY1" fmla="*/ 3793022 h 3793276"/>
              <a:gd name="connsiteX2" fmla="*/ 2351314 w 8328148"/>
              <a:gd name="connsiteY2" fmla="*/ 2527892 h 3793276"/>
              <a:gd name="connsiteX3" fmla="*/ 3161617 w 8328148"/>
              <a:gd name="connsiteY3" fmla="*/ 2143582 h 3793276"/>
              <a:gd name="connsiteX4" fmla="*/ 5034148 w 8328148"/>
              <a:gd name="connsiteY4" fmla="*/ 1526328 h 3793276"/>
              <a:gd name="connsiteX5" fmla="*/ 6479662 w 8328148"/>
              <a:gd name="connsiteY5" fmla="*/ 16111 h 3793276"/>
              <a:gd name="connsiteX6" fmla="*/ 8328148 w 8328148"/>
              <a:gd name="connsiteY6" fmla="*/ 2206868 h 3793276"/>
              <a:gd name="connsiteX0" fmla="*/ 0 w 8328148"/>
              <a:gd name="connsiteY0" fmla="*/ 2292541 h 3669895"/>
              <a:gd name="connsiteX1" fmla="*/ 1009732 w 8328148"/>
              <a:gd name="connsiteY1" fmla="*/ 3669639 h 3669895"/>
              <a:gd name="connsiteX2" fmla="*/ 2351314 w 8328148"/>
              <a:gd name="connsiteY2" fmla="*/ 2404509 h 3669895"/>
              <a:gd name="connsiteX3" fmla="*/ 3161617 w 8328148"/>
              <a:gd name="connsiteY3" fmla="*/ 2020199 h 3669895"/>
              <a:gd name="connsiteX4" fmla="*/ 5034148 w 8328148"/>
              <a:gd name="connsiteY4" fmla="*/ 1402945 h 3669895"/>
              <a:gd name="connsiteX5" fmla="*/ 6614143 w 8328148"/>
              <a:gd name="connsiteY5" fmla="*/ 17214 h 3669895"/>
              <a:gd name="connsiteX6" fmla="*/ 8328148 w 8328148"/>
              <a:gd name="connsiteY6" fmla="*/ 2083485 h 3669895"/>
              <a:gd name="connsiteX0" fmla="*/ 0 w 8328148"/>
              <a:gd name="connsiteY0" fmla="*/ 2275327 h 3652679"/>
              <a:gd name="connsiteX1" fmla="*/ 1009732 w 8328148"/>
              <a:gd name="connsiteY1" fmla="*/ 3652425 h 3652679"/>
              <a:gd name="connsiteX2" fmla="*/ 2351314 w 8328148"/>
              <a:gd name="connsiteY2" fmla="*/ 2387295 h 3652679"/>
              <a:gd name="connsiteX3" fmla="*/ 3161617 w 8328148"/>
              <a:gd name="connsiteY3" fmla="*/ 2002985 h 3652679"/>
              <a:gd name="connsiteX4" fmla="*/ 5034148 w 8328148"/>
              <a:gd name="connsiteY4" fmla="*/ 1385731 h 3652679"/>
              <a:gd name="connsiteX5" fmla="*/ 6614143 w 8328148"/>
              <a:gd name="connsiteY5" fmla="*/ 0 h 3652679"/>
              <a:gd name="connsiteX6" fmla="*/ 8328148 w 8328148"/>
              <a:gd name="connsiteY6" fmla="*/ 2066271 h 3652679"/>
              <a:gd name="connsiteX0" fmla="*/ 0 w 8328148"/>
              <a:gd name="connsiteY0" fmla="*/ 2275327 h 3652681"/>
              <a:gd name="connsiteX1" fmla="*/ 1009732 w 8328148"/>
              <a:gd name="connsiteY1" fmla="*/ 3652425 h 3652681"/>
              <a:gd name="connsiteX2" fmla="*/ 2351314 w 8328148"/>
              <a:gd name="connsiteY2" fmla="*/ 2387295 h 3652681"/>
              <a:gd name="connsiteX3" fmla="*/ 3161617 w 8328148"/>
              <a:gd name="connsiteY3" fmla="*/ 2002985 h 3652681"/>
              <a:gd name="connsiteX4" fmla="*/ 5034148 w 8328148"/>
              <a:gd name="connsiteY4" fmla="*/ 1385731 h 3652681"/>
              <a:gd name="connsiteX5" fmla="*/ 6614143 w 8328148"/>
              <a:gd name="connsiteY5" fmla="*/ 0 h 3652681"/>
              <a:gd name="connsiteX6" fmla="*/ 8328148 w 8328148"/>
              <a:gd name="connsiteY6" fmla="*/ 2066271 h 3652681"/>
              <a:gd name="connsiteX0" fmla="*/ 0 w 8328148"/>
              <a:gd name="connsiteY0" fmla="*/ 2275327 h 3652679"/>
              <a:gd name="connsiteX1" fmla="*/ 1009732 w 8328148"/>
              <a:gd name="connsiteY1" fmla="*/ 3652425 h 3652679"/>
              <a:gd name="connsiteX2" fmla="*/ 2351314 w 8328148"/>
              <a:gd name="connsiteY2" fmla="*/ 2387295 h 3652679"/>
              <a:gd name="connsiteX3" fmla="*/ 3161617 w 8328148"/>
              <a:gd name="connsiteY3" fmla="*/ 2002985 h 3652679"/>
              <a:gd name="connsiteX4" fmla="*/ 5034148 w 8328148"/>
              <a:gd name="connsiteY4" fmla="*/ 1385731 h 3652679"/>
              <a:gd name="connsiteX5" fmla="*/ 6614143 w 8328148"/>
              <a:gd name="connsiteY5" fmla="*/ 0 h 3652679"/>
              <a:gd name="connsiteX6" fmla="*/ 8328148 w 8328148"/>
              <a:gd name="connsiteY6" fmla="*/ 2066271 h 3652679"/>
              <a:gd name="connsiteX0" fmla="*/ 0 w 8328148"/>
              <a:gd name="connsiteY0" fmla="*/ 2275327 h 3652681"/>
              <a:gd name="connsiteX1" fmla="*/ 1009732 w 8328148"/>
              <a:gd name="connsiteY1" fmla="*/ 3652425 h 3652681"/>
              <a:gd name="connsiteX2" fmla="*/ 2351314 w 8328148"/>
              <a:gd name="connsiteY2" fmla="*/ 2387295 h 3652681"/>
              <a:gd name="connsiteX3" fmla="*/ 3161617 w 8328148"/>
              <a:gd name="connsiteY3" fmla="*/ 2002985 h 3652681"/>
              <a:gd name="connsiteX4" fmla="*/ 5034148 w 8328148"/>
              <a:gd name="connsiteY4" fmla="*/ 1385731 h 3652681"/>
              <a:gd name="connsiteX5" fmla="*/ 6614143 w 8328148"/>
              <a:gd name="connsiteY5" fmla="*/ 0 h 3652681"/>
              <a:gd name="connsiteX6" fmla="*/ 8328148 w 8328148"/>
              <a:gd name="connsiteY6" fmla="*/ 2066271 h 3652681"/>
              <a:gd name="connsiteX0" fmla="*/ 0 w 8328148"/>
              <a:gd name="connsiteY0" fmla="*/ 2275327 h 3652679"/>
              <a:gd name="connsiteX1" fmla="*/ 1009732 w 8328148"/>
              <a:gd name="connsiteY1" fmla="*/ 3652425 h 3652679"/>
              <a:gd name="connsiteX2" fmla="*/ 2351314 w 8328148"/>
              <a:gd name="connsiteY2" fmla="*/ 2387295 h 3652679"/>
              <a:gd name="connsiteX3" fmla="*/ 3161617 w 8328148"/>
              <a:gd name="connsiteY3" fmla="*/ 2002985 h 3652679"/>
              <a:gd name="connsiteX4" fmla="*/ 5034148 w 8328148"/>
              <a:gd name="connsiteY4" fmla="*/ 1385731 h 3652679"/>
              <a:gd name="connsiteX5" fmla="*/ 6614143 w 8328148"/>
              <a:gd name="connsiteY5" fmla="*/ 0 h 3652679"/>
              <a:gd name="connsiteX6" fmla="*/ 8328148 w 8328148"/>
              <a:gd name="connsiteY6" fmla="*/ 2066271 h 36526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28148" h="3652679">
                <a:moveTo>
                  <a:pt x="0" y="2275327"/>
                </a:moveTo>
                <a:cubicBezTo>
                  <a:pt x="219269" y="2821168"/>
                  <a:pt x="617846" y="3633764"/>
                  <a:pt x="1009732" y="3652425"/>
                </a:cubicBezTo>
                <a:cubicBezTo>
                  <a:pt x="1401618" y="3671086"/>
                  <a:pt x="1992667" y="2662202"/>
                  <a:pt x="2351314" y="2387295"/>
                </a:cubicBezTo>
                <a:cubicBezTo>
                  <a:pt x="2709962" y="2112388"/>
                  <a:pt x="2714478" y="2169912"/>
                  <a:pt x="3161617" y="2002985"/>
                </a:cubicBezTo>
                <a:cubicBezTo>
                  <a:pt x="3608756" y="1836058"/>
                  <a:pt x="4458727" y="1719562"/>
                  <a:pt x="5034148" y="1385731"/>
                </a:cubicBezTo>
                <a:cubicBezTo>
                  <a:pt x="5609569" y="1051900"/>
                  <a:pt x="6000892" y="203718"/>
                  <a:pt x="6614143" y="0"/>
                </a:cubicBezTo>
                <a:cubicBezTo>
                  <a:pt x="7263258" y="223090"/>
                  <a:pt x="7383294" y="780116"/>
                  <a:pt x="8328148" y="206627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49707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/>
          <a:lstStyle/>
          <a:p>
            <a:r>
              <a:rPr lang="en-US" dirty="0"/>
              <a:t>Financial Realities for Physicians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rmAutofit/>
          </a:bodyPr>
          <a:lstStyle/>
          <a:p>
            <a:r>
              <a:rPr lang="en-CA" sz="2000" dirty="0">
                <a:solidFill>
                  <a:srgbClr val="706258"/>
                </a:solidFill>
              </a:rPr>
              <a:t>Accumulating debt is a commonplace reality for almost everyone including medical learners</a:t>
            </a:r>
          </a:p>
          <a:p>
            <a:r>
              <a:rPr lang="en-CA" sz="2000" dirty="0">
                <a:solidFill>
                  <a:srgbClr val="706258"/>
                </a:solidFill>
              </a:rPr>
              <a:t>Medical professionals delay entry into workforce</a:t>
            </a:r>
          </a:p>
          <a:p>
            <a:pPr lvl="1"/>
            <a:r>
              <a:rPr lang="en-CA" sz="1800" dirty="0">
                <a:solidFill>
                  <a:srgbClr val="706258"/>
                </a:solidFill>
              </a:rPr>
              <a:t>Greater accumulation of debt (educational and lifestyle)</a:t>
            </a:r>
          </a:p>
          <a:p>
            <a:pPr lvl="1"/>
            <a:r>
              <a:rPr lang="en-CA" sz="1800" dirty="0">
                <a:solidFill>
                  <a:srgbClr val="706258"/>
                </a:solidFill>
              </a:rPr>
              <a:t>Shorter duration for generating income</a:t>
            </a:r>
          </a:p>
          <a:p>
            <a:pPr lvl="1"/>
            <a:r>
              <a:rPr lang="en-CA" sz="1800" dirty="0">
                <a:solidFill>
                  <a:srgbClr val="706258"/>
                </a:solidFill>
              </a:rPr>
              <a:t>Offset by higher earning potential</a:t>
            </a:r>
          </a:p>
          <a:p>
            <a:r>
              <a:rPr lang="en-CA" sz="2000" dirty="0">
                <a:solidFill>
                  <a:srgbClr val="706258"/>
                </a:solidFill>
              </a:rPr>
              <a:t>Continue to accumulate debt during residency and early practice</a:t>
            </a:r>
          </a:p>
          <a:p>
            <a:r>
              <a:rPr lang="en-CA" sz="2000" dirty="0">
                <a:solidFill>
                  <a:srgbClr val="706258"/>
                </a:solidFill>
              </a:rPr>
              <a:t>Greater amount of debt accumulated leads to longer time until establish net savings and shorter duration to establish retirement savings</a:t>
            </a:r>
          </a:p>
        </p:txBody>
      </p:sp>
    </p:spTree>
    <p:extLst>
      <p:ext uri="{BB962C8B-B14F-4D97-AF65-F5344CB8AC3E}">
        <p14:creationId xmlns:p14="http://schemas.microsoft.com/office/powerpoint/2010/main" val="319693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7BAAD-941E-4EC1-BE8A-A93958982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901" y="831223"/>
            <a:ext cx="10916652" cy="609432"/>
          </a:xfrm>
        </p:spPr>
        <p:txBody>
          <a:bodyPr/>
          <a:lstStyle/>
          <a:p>
            <a:r>
              <a:rPr lang="en-US" dirty="0"/>
              <a:t>Lifetime Financial Status of Physicians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B68F22-2CAE-4956-BF80-04848926F647}"/>
              </a:ext>
            </a:extLst>
          </p:cNvPr>
          <p:cNvCxnSpPr>
            <a:cxnSpLocks/>
          </p:cNvCxnSpPr>
          <p:nvPr/>
        </p:nvCxnSpPr>
        <p:spPr>
          <a:xfrm flipV="1">
            <a:off x="979314" y="4235986"/>
            <a:ext cx="10233371" cy="1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EC31A4-0098-450F-8749-F835E7F05669}"/>
              </a:ext>
            </a:extLst>
          </p:cNvPr>
          <p:cNvSpPr txBox="1"/>
          <p:nvPr/>
        </p:nvSpPr>
        <p:spPr>
          <a:xfrm>
            <a:off x="504804" y="4085946"/>
            <a:ext cx="5528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>
                <a:solidFill>
                  <a:srgbClr val="706258"/>
                </a:solidFill>
              </a:rPr>
              <a:t>Age</a:t>
            </a:r>
            <a:endParaRPr lang="en-US" sz="1350" dirty="0">
              <a:solidFill>
                <a:srgbClr val="706258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98256B-DD20-4CE1-BAA0-BDF1FBBE6CD8}"/>
              </a:ext>
            </a:extLst>
          </p:cNvPr>
          <p:cNvSpPr txBox="1"/>
          <p:nvPr/>
        </p:nvSpPr>
        <p:spPr>
          <a:xfrm>
            <a:off x="2527440" y="4660160"/>
            <a:ext cx="55983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>
                <a:solidFill>
                  <a:srgbClr val="706258"/>
                </a:solidFill>
              </a:rPr>
              <a:t>DEBT</a:t>
            </a:r>
            <a:endParaRPr lang="en-US" sz="1350" dirty="0">
              <a:solidFill>
                <a:srgbClr val="706258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884FDF-1D10-4A0D-868E-647E876A7CBF}"/>
              </a:ext>
            </a:extLst>
          </p:cNvPr>
          <p:cNvSpPr txBox="1"/>
          <p:nvPr/>
        </p:nvSpPr>
        <p:spPr>
          <a:xfrm>
            <a:off x="8361422" y="3003261"/>
            <a:ext cx="81176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50" dirty="0">
                <a:solidFill>
                  <a:srgbClr val="706258"/>
                </a:solidFill>
              </a:rPr>
              <a:t>SAVINGS</a:t>
            </a:r>
            <a:endParaRPr lang="en-US" sz="1350" dirty="0">
              <a:solidFill>
                <a:srgbClr val="706258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B24724-14C3-498A-9777-3E21F7A6CD4B}"/>
              </a:ext>
            </a:extLst>
          </p:cNvPr>
          <p:cNvSpPr txBox="1"/>
          <p:nvPr/>
        </p:nvSpPr>
        <p:spPr>
          <a:xfrm>
            <a:off x="8361422" y="1756935"/>
            <a:ext cx="10979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706258"/>
                </a:solidFill>
              </a:rPr>
              <a:t>Retirement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4098E5B-3D14-4E51-BBF1-D50973DA28BE}"/>
              </a:ext>
            </a:extLst>
          </p:cNvPr>
          <p:cNvSpPr/>
          <p:nvPr/>
        </p:nvSpPr>
        <p:spPr>
          <a:xfrm>
            <a:off x="1080249" y="1508179"/>
            <a:ext cx="9736632" cy="4310090"/>
          </a:xfrm>
          <a:custGeom>
            <a:avLst/>
            <a:gdLst>
              <a:gd name="connsiteX0" fmla="*/ 0 w 9144000"/>
              <a:gd name="connsiteY0" fmla="*/ 3044456 h 4155127"/>
              <a:gd name="connsiteX1" fmla="*/ 830424 w 9144000"/>
              <a:gd name="connsiteY1" fmla="*/ 4154799 h 4155127"/>
              <a:gd name="connsiteX2" fmla="*/ 2351314 w 9144000"/>
              <a:gd name="connsiteY2" fmla="*/ 3156424 h 4155127"/>
              <a:gd name="connsiteX3" fmla="*/ 3125755 w 9144000"/>
              <a:gd name="connsiteY3" fmla="*/ 2736546 h 4155127"/>
              <a:gd name="connsiteX4" fmla="*/ 4926563 w 9144000"/>
              <a:gd name="connsiteY4" fmla="*/ 2279346 h 4155127"/>
              <a:gd name="connsiteX5" fmla="*/ 6354147 w 9144000"/>
              <a:gd name="connsiteY5" fmla="*/ 39999 h 4155127"/>
              <a:gd name="connsiteX6" fmla="*/ 9144000 w 9144000"/>
              <a:gd name="connsiteY6" fmla="*/ 1057036 h 4155127"/>
              <a:gd name="connsiteX0" fmla="*/ 0 w 9144000"/>
              <a:gd name="connsiteY0" fmla="*/ 3044456 h 4156835"/>
              <a:gd name="connsiteX1" fmla="*/ 830424 w 9144000"/>
              <a:gd name="connsiteY1" fmla="*/ 4154799 h 4156835"/>
              <a:gd name="connsiteX2" fmla="*/ 3281724 w 9144000"/>
              <a:gd name="connsiteY2" fmla="*/ 3303984 h 4156835"/>
              <a:gd name="connsiteX3" fmla="*/ 3125755 w 9144000"/>
              <a:gd name="connsiteY3" fmla="*/ 2736546 h 4156835"/>
              <a:gd name="connsiteX4" fmla="*/ 4926563 w 9144000"/>
              <a:gd name="connsiteY4" fmla="*/ 2279346 h 4156835"/>
              <a:gd name="connsiteX5" fmla="*/ 6354147 w 9144000"/>
              <a:gd name="connsiteY5" fmla="*/ 39999 h 4156835"/>
              <a:gd name="connsiteX6" fmla="*/ 9144000 w 9144000"/>
              <a:gd name="connsiteY6" fmla="*/ 1057036 h 4156835"/>
              <a:gd name="connsiteX0" fmla="*/ 0 w 9144000"/>
              <a:gd name="connsiteY0" fmla="*/ 3044456 h 4518407"/>
              <a:gd name="connsiteX1" fmla="*/ 1648056 w 9144000"/>
              <a:gd name="connsiteY1" fmla="*/ 4516991 h 4518407"/>
              <a:gd name="connsiteX2" fmla="*/ 3281724 w 9144000"/>
              <a:gd name="connsiteY2" fmla="*/ 3303984 h 4518407"/>
              <a:gd name="connsiteX3" fmla="*/ 3125755 w 9144000"/>
              <a:gd name="connsiteY3" fmla="*/ 2736546 h 4518407"/>
              <a:gd name="connsiteX4" fmla="*/ 4926563 w 9144000"/>
              <a:gd name="connsiteY4" fmla="*/ 2279346 h 4518407"/>
              <a:gd name="connsiteX5" fmla="*/ 6354147 w 9144000"/>
              <a:gd name="connsiteY5" fmla="*/ 39999 h 4518407"/>
              <a:gd name="connsiteX6" fmla="*/ 9144000 w 9144000"/>
              <a:gd name="connsiteY6" fmla="*/ 1057036 h 4518407"/>
              <a:gd name="connsiteX0" fmla="*/ 0 w 9144000"/>
              <a:gd name="connsiteY0" fmla="*/ 3044456 h 4518336"/>
              <a:gd name="connsiteX1" fmla="*/ 1648056 w 9144000"/>
              <a:gd name="connsiteY1" fmla="*/ 4516991 h 4518336"/>
              <a:gd name="connsiteX2" fmla="*/ 3281724 w 9144000"/>
              <a:gd name="connsiteY2" fmla="*/ 3303984 h 4518336"/>
              <a:gd name="connsiteX3" fmla="*/ 3562766 w 9144000"/>
              <a:gd name="connsiteY3" fmla="*/ 3058495 h 4518336"/>
              <a:gd name="connsiteX4" fmla="*/ 4926563 w 9144000"/>
              <a:gd name="connsiteY4" fmla="*/ 2279346 h 4518336"/>
              <a:gd name="connsiteX5" fmla="*/ 6354147 w 9144000"/>
              <a:gd name="connsiteY5" fmla="*/ 39999 h 4518336"/>
              <a:gd name="connsiteX6" fmla="*/ 9144000 w 9144000"/>
              <a:gd name="connsiteY6" fmla="*/ 1057036 h 4518336"/>
              <a:gd name="connsiteX0" fmla="*/ 0 w 9144000"/>
              <a:gd name="connsiteY0" fmla="*/ 3044456 h 4518335"/>
              <a:gd name="connsiteX1" fmla="*/ 1648056 w 9144000"/>
              <a:gd name="connsiteY1" fmla="*/ 4516991 h 4518335"/>
              <a:gd name="connsiteX2" fmla="*/ 3281724 w 9144000"/>
              <a:gd name="connsiteY2" fmla="*/ 3303984 h 4518335"/>
              <a:gd name="connsiteX3" fmla="*/ 3562766 w 9144000"/>
              <a:gd name="connsiteY3" fmla="*/ 3058495 h 4518335"/>
              <a:gd name="connsiteX4" fmla="*/ 5081632 w 9144000"/>
              <a:gd name="connsiteY4" fmla="*/ 2198860 h 4518335"/>
              <a:gd name="connsiteX5" fmla="*/ 6354147 w 9144000"/>
              <a:gd name="connsiteY5" fmla="*/ 39999 h 4518335"/>
              <a:gd name="connsiteX6" fmla="*/ 9144000 w 9144000"/>
              <a:gd name="connsiteY6" fmla="*/ 1057036 h 4518335"/>
              <a:gd name="connsiteX0" fmla="*/ 0 w 9144000"/>
              <a:gd name="connsiteY0" fmla="*/ 3044456 h 4518373"/>
              <a:gd name="connsiteX1" fmla="*/ 1648056 w 9144000"/>
              <a:gd name="connsiteY1" fmla="*/ 4516991 h 4518373"/>
              <a:gd name="connsiteX2" fmla="*/ 3281724 w 9144000"/>
              <a:gd name="connsiteY2" fmla="*/ 3303984 h 4518373"/>
              <a:gd name="connsiteX3" fmla="*/ 3774223 w 9144000"/>
              <a:gd name="connsiteY3" fmla="*/ 2884108 h 4518373"/>
              <a:gd name="connsiteX4" fmla="*/ 5081632 w 9144000"/>
              <a:gd name="connsiteY4" fmla="*/ 2198860 h 4518373"/>
              <a:gd name="connsiteX5" fmla="*/ 6354147 w 9144000"/>
              <a:gd name="connsiteY5" fmla="*/ 39999 h 4518373"/>
              <a:gd name="connsiteX6" fmla="*/ 9144000 w 9144000"/>
              <a:gd name="connsiteY6" fmla="*/ 1057036 h 4518373"/>
              <a:gd name="connsiteX0" fmla="*/ 0 w 9144000"/>
              <a:gd name="connsiteY0" fmla="*/ 3044456 h 4518221"/>
              <a:gd name="connsiteX1" fmla="*/ 1648056 w 9144000"/>
              <a:gd name="connsiteY1" fmla="*/ 4516991 h 4518221"/>
              <a:gd name="connsiteX2" fmla="*/ 3366307 w 9144000"/>
              <a:gd name="connsiteY2" fmla="*/ 3290569 h 4518221"/>
              <a:gd name="connsiteX3" fmla="*/ 3774223 w 9144000"/>
              <a:gd name="connsiteY3" fmla="*/ 2884108 h 4518221"/>
              <a:gd name="connsiteX4" fmla="*/ 5081632 w 9144000"/>
              <a:gd name="connsiteY4" fmla="*/ 2198860 h 4518221"/>
              <a:gd name="connsiteX5" fmla="*/ 6354147 w 9144000"/>
              <a:gd name="connsiteY5" fmla="*/ 39999 h 4518221"/>
              <a:gd name="connsiteX6" fmla="*/ 9144000 w 9144000"/>
              <a:gd name="connsiteY6" fmla="*/ 1057036 h 4518221"/>
              <a:gd name="connsiteX0" fmla="*/ 0 w 9144000"/>
              <a:gd name="connsiteY0" fmla="*/ 3044456 h 4518222"/>
              <a:gd name="connsiteX1" fmla="*/ 1648056 w 9144000"/>
              <a:gd name="connsiteY1" fmla="*/ 4516991 h 4518222"/>
              <a:gd name="connsiteX2" fmla="*/ 3366307 w 9144000"/>
              <a:gd name="connsiteY2" fmla="*/ 3290569 h 4518222"/>
              <a:gd name="connsiteX3" fmla="*/ 3774223 w 9144000"/>
              <a:gd name="connsiteY3" fmla="*/ 2884108 h 4518222"/>
              <a:gd name="connsiteX4" fmla="*/ 4532810 w 9144000"/>
              <a:gd name="connsiteY4" fmla="*/ 2696308 h 4518222"/>
              <a:gd name="connsiteX5" fmla="*/ 5081632 w 9144000"/>
              <a:gd name="connsiteY5" fmla="*/ 2198860 h 4518222"/>
              <a:gd name="connsiteX6" fmla="*/ 6354147 w 9144000"/>
              <a:gd name="connsiteY6" fmla="*/ 39999 h 4518222"/>
              <a:gd name="connsiteX7" fmla="*/ 9144000 w 9144000"/>
              <a:gd name="connsiteY7" fmla="*/ 1057036 h 4518222"/>
              <a:gd name="connsiteX0" fmla="*/ 0 w 9144000"/>
              <a:gd name="connsiteY0" fmla="*/ 3044456 h 4518201"/>
              <a:gd name="connsiteX1" fmla="*/ 1648056 w 9144000"/>
              <a:gd name="connsiteY1" fmla="*/ 4516991 h 4518201"/>
              <a:gd name="connsiteX2" fmla="*/ 3366307 w 9144000"/>
              <a:gd name="connsiteY2" fmla="*/ 3290569 h 4518201"/>
              <a:gd name="connsiteX3" fmla="*/ 3830612 w 9144000"/>
              <a:gd name="connsiteY3" fmla="*/ 2991423 h 4518201"/>
              <a:gd name="connsiteX4" fmla="*/ 4532810 w 9144000"/>
              <a:gd name="connsiteY4" fmla="*/ 2696308 h 4518201"/>
              <a:gd name="connsiteX5" fmla="*/ 5081632 w 9144000"/>
              <a:gd name="connsiteY5" fmla="*/ 2198860 h 4518201"/>
              <a:gd name="connsiteX6" fmla="*/ 6354147 w 9144000"/>
              <a:gd name="connsiteY6" fmla="*/ 39999 h 4518201"/>
              <a:gd name="connsiteX7" fmla="*/ 9144000 w 9144000"/>
              <a:gd name="connsiteY7" fmla="*/ 1057036 h 4518201"/>
              <a:gd name="connsiteX0" fmla="*/ 0 w 9144000"/>
              <a:gd name="connsiteY0" fmla="*/ 3564960 h 5038705"/>
              <a:gd name="connsiteX1" fmla="*/ 1648056 w 9144000"/>
              <a:gd name="connsiteY1" fmla="*/ 5037495 h 5038705"/>
              <a:gd name="connsiteX2" fmla="*/ 3366307 w 9144000"/>
              <a:gd name="connsiteY2" fmla="*/ 3811073 h 5038705"/>
              <a:gd name="connsiteX3" fmla="*/ 3830612 w 9144000"/>
              <a:gd name="connsiteY3" fmla="*/ 3511927 h 5038705"/>
              <a:gd name="connsiteX4" fmla="*/ 4532810 w 9144000"/>
              <a:gd name="connsiteY4" fmla="*/ 3216812 h 5038705"/>
              <a:gd name="connsiteX5" fmla="*/ 5081632 w 9144000"/>
              <a:gd name="connsiteY5" fmla="*/ 2719364 h 5038705"/>
              <a:gd name="connsiteX6" fmla="*/ 6438730 w 9144000"/>
              <a:gd name="connsiteY6" fmla="*/ 23925 h 5038705"/>
              <a:gd name="connsiteX7" fmla="*/ 9144000 w 9144000"/>
              <a:gd name="connsiteY7" fmla="*/ 1577540 h 5038705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32810 w 9144000"/>
              <a:gd name="connsiteY4" fmla="*/ 3216812 h 5177730"/>
              <a:gd name="connsiteX5" fmla="*/ 5081632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564960 h 5176748"/>
              <a:gd name="connsiteX1" fmla="*/ 1666647 w 9144000"/>
              <a:gd name="connsiteY1" fmla="*/ 5176641 h 5176748"/>
              <a:gd name="connsiteX2" fmla="*/ 3366307 w 9144000"/>
              <a:gd name="connsiteY2" fmla="*/ 3811073 h 5176748"/>
              <a:gd name="connsiteX3" fmla="*/ 3830612 w 9144000"/>
              <a:gd name="connsiteY3" fmla="*/ 3511927 h 5176748"/>
              <a:gd name="connsiteX4" fmla="*/ 4532810 w 9144000"/>
              <a:gd name="connsiteY4" fmla="*/ 3216812 h 5176748"/>
              <a:gd name="connsiteX5" fmla="*/ 5081632 w 9144000"/>
              <a:gd name="connsiteY5" fmla="*/ 2719364 h 5176748"/>
              <a:gd name="connsiteX6" fmla="*/ 6438730 w 9144000"/>
              <a:gd name="connsiteY6" fmla="*/ 23925 h 5176748"/>
              <a:gd name="connsiteX7" fmla="*/ 9144000 w 9144000"/>
              <a:gd name="connsiteY7" fmla="*/ 1577540 h 5176748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32810 w 9144000"/>
              <a:gd name="connsiteY4" fmla="*/ 3216812 h 5177730"/>
              <a:gd name="connsiteX5" fmla="*/ 5081632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51401 w 9144000"/>
              <a:gd name="connsiteY4" fmla="*/ 3259627 h 5177730"/>
              <a:gd name="connsiteX5" fmla="*/ 5081632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51401 w 9144000"/>
              <a:gd name="connsiteY4" fmla="*/ 3259627 h 5177730"/>
              <a:gd name="connsiteX5" fmla="*/ 5202476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51401 w 9144000"/>
              <a:gd name="connsiteY4" fmla="*/ 3259627 h 5177730"/>
              <a:gd name="connsiteX5" fmla="*/ 5202476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564960 h 5177730"/>
              <a:gd name="connsiteX1" fmla="*/ 1666647 w 9144000"/>
              <a:gd name="connsiteY1" fmla="*/ 5176641 h 5177730"/>
              <a:gd name="connsiteX2" fmla="*/ 3366307 w 9144000"/>
              <a:gd name="connsiteY2" fmla="*/ 3811073 h 5177730"/>
              <a:gd name="connsiteX3" fmla="*/ 3830612 w 9144000"/>
              <a:gd name="connsiteY3" fmla="*/ 3511927 h 5177730"/>
              <a:gd name="connsiteX4" fmla="*/ 4551401 w 9144000"/>
              <a:gd name="connsiteY4" fmla="*/ 3259627 h 5177730"/>
              <a:gd name="connsiteX5" fmla="*/ 5202476 w 9144000"/>
              <a:gd name="connsiteY5" fmla="*/ 2719364 h 5177730"/>
              <a:gd name="connsiteX6" fmla="*/ 6438730 w 9144000"/>
              <a:gd name="connsiteY6" fmla="*/ 23925 h 5177730"/>
              <a:gd name="connsiteX7" fmla="*/ 9144000 w 9144000"/>
              <a:gd name="connsiteY7" fmla="*/ 1577540 h 5177730"/>
              <a:gd name="connsiteX0" fmla="*/ 0 w 9144000"/>
              <a:gd name="connsiteY0" fmla="*/ 3025461 h 4638231"/>
              <a:gd name="connsiteX1" fmla="*/ 1666647 w 9144000"/>
              <a:gd name="connsiteY1" fmla="*/ 4637142 h 4638231"/>
              <a:gd name="connsiteX2" fmla="*/ 3366307 w 9144000"/>
              <a:gd name="connsiteY2" fmla="*/ 3271574 h 4638231"/>
              <a:gd name="connsiteX3" fmla="*/ 3830612 w 9144000"/>
              <a:gd name="connsiteY3" fmla="*/ 2972428 h 4638231"/>
              <a:gd name="connsiteX4" fmla="*/ 4551401 w 9144000"/>
              <a:gd name="connsiteY4" fmla="*/ 2720128 h 4638231"/>
              <a:gd name="connsiteX5" fmla="*/ 5202476 w 9144000"/>
              <a:gd name="connsiteY5" fmla="*/ 2179865 h 4638231"/>
              <a:gd name="connsiteX6" fmla="*/ 6801262 w 9144000"/>
              <a:gd name="connsiteY6" fmla="*/ 41007 h 4638231"/>
              <a:gd name="connsiteX7" fmla="*/ 9144000 w 9144000"/>
              <a:gd name="connsiteY7" fmla="*/ 1038041 h 4638231"/>
              <a:gd name="connsiteX0" fmla="*/ 0 w 9144000"/>
              <a:gd name="connsiteY0" fmla="*/ 2985284 h 4598054"/>
              <a:gd name="connsiteX1" fmla="*/ 1666647 w 9144000"/>
              <a:gd name="connsiteY1" fmla="*/ 4596965 h 4598054"/>
              <a:gd name="connsiteX2" fmla="*/ 3366307 w 9144000"/>
              <a:gd name="connsiteY2" fmla="*/ 3231397 h 4598054"/>
              <a:gd name="connsiteX3" fmla="*/ 3830612 w 9144000"/>
              <a:gd name="connsiteY3" fmla="*/ 2932251 h 4598054"/>
              <a:gd name="connsiteX4" fmla="*/ 4551401 w 9144000"/>
              <a:gd name="connsiteY4" fmla="*/ 2679951 h 4598054"/>
              <a:gd name="connsiteX5" fmla="*/ 5202476 w 9144000"/>
              <a:gd name="connsiteY5" fmla="*/ 2139688 h 4598054"/>
              <a:gd name="connsiteX6" fmla="*/ 6801262 w 9144000"/>
              <a:gd name="connsiteY6" fmla="*/ 830 h 4598054"/>
              <a:gd name="connsiteX7" fmla="*/ 9144000 w 9144000"/>
              <a:gd name="connsiteY7" fmla="*/ 997864 h 4598054"/>
              <a:gd name="connsiteX0" fmla="*/ 0 w 9144000"/>
              <a:gd name="connsiteY0" fmla="*/ 2985284 h 4598054"/>
              <a:gd name="connsiteX1" fmla="*/ 1666647 w 9144000"/>
              <a:gd name="connsiteY1" fmla="*/ 4596965 h 4598054"/>
              <a:gd name="connsiteX2" fmla="*/ 3366307 w 9144000"/>
              <a:gd name="connsiteY2" fmla="*/ 3231397 h 4598054"/>
              <a:gd name="connsiteX3" fmla="*/ 3830612 w 9144000"/>
              <a:gd name="connsiteY3" fmla="*/ 2932251 h 4598054"/>
              <a:gd name="connsiteX4" fmla="*/ 4551401 w 9144000"/>
              <a:gd name="connsiteY4" fmla="*/ 2679951 h 4598054"/>
              <a:gd name="connsiteX5" fmla="*/ 5202476 w 9144000"/>
              <a:gd name="connsiteY5" fmla="*/ 2139688 h 4598054"/>
              <a:gd name="connsiteX6" fmla="*/ 6801262 w 9144000"/>
              <a:gd name="connsiteY6" fmla="*/ 830 h 4598054"/>
              <a:gd name="connsiteX7" fmla="*/ 9144000 w 9144000"/>
              <a:gd name="connsiteY7" fmla="*/ 997864 h 4598054"/>
              <a:gd name="connsiteX0" fmla="*/ 0 w 9144000"/>
              <a:gd name="connsiteY0" fmla="*/ 2984454 h 4597224"/>
              <a:gd name="connsiteX1" fmla="*/ 1666647 w 9144000"/>
              <a:gd name="connsiteY1" fmla="*/ 4596135 h 4597224"/>
              <a:gd name="connsiteX2" fmla="*/ 3366307 w 9144000"/>
              <a:gd name="connsiteY2" fmla="*/ 3230567 h 4597224"/>
              <a:gd name="connsiteX3" fmla="*/ 3830612 w 9144000"/>
              <a:gd name="connsiteY3" fmla="*/ 2931421 h 4597224"/>
              <a:gd name="connsiteX4" fmla="*/ 4551401 w 9144000"/>
              <a:gd name="connsiteY4" fmla="*/ 2679121 h 4597224"/>
              <a:gd name="connsiteX5" fmla="*/ 5202476 w 9144000"/>
              <a:gd name="connsiteY5" fmla="*/ 2138858 h 4597224"/>
              <a:gd name="connsiteX6" fmla="*/ 6801262 w 9144000"/>
              <a:gd name="connsiteY6" fmla="*/ 0 h 4597224"/>
              <a:gd name="connsiteX7" fmla="*/ 9144000 w 9144000"/>
              <a:gd name="connsiteY7" fmla="*/ 997034 h 4597224"/>
              <a:gd name="connsiteX0" fmla="*/ 0 w 8809355"/>
              <a:gd name="connsiteY0" fmla="*/ 2984454 h 4597224"/>
              <a:gd name="connsiteX1" fmla="*/ 1666647 w 8809355"/>
              <a:gd name="connsiteY1" fmla="*/ 4596135 h 4597224"/>
              <a:gd name="connsiteX2" fmla="*/ 3366307 w 8809355"/>
              <a:gd name="connsiteY2" fmla="*/ 3230567 h 4597224"/>
              <a:gd name="connsiteX3" fmla="*/ 3830612 w 8809355"/>
              <a:gd name="connsiteY3" fmla="*/ 2931421 h 4597224"/>
              <a:gd name="connsiteX4" fmla="*/ 4551401 w 8809355"/>
              <a:gd name="connsiteY4" fmla="*/ 2679121 h 4597224"/>
              <a:gd name="connsiteX5" fmla="*/ 5202476 w 8809355"/>
              <a:gd name="connsiteY5" fmla="*/ 2138858 h 4597224"/>
              <a:gd name="connsiteX6" fmla="*/ 6801262 w 8809355"/>
              <a:gd name="connsiteY6" fmla="*/ 0 h 4597224"/>
              <a:gd name="connsiteX7" fmla="*/ 8809355 w 8809355"/>
              <a:gd name="connsiteY7" fmla="*/ 2442002 h 4597224"/>
              <a:gd name="connsiteX0" fmla="*/ 0 w 8809355"/>
              <a:gd name="connsiteY0" fmla="*/ 2984454 h 4597224"/>
              <a:gd name="connsiteX1" fmla="*/ 1666647 w 8809355"/>
              <a:gd name="connsiteY1" fmla="*/ 4596135 h 4597224"/>
              <a:gd name="connsiteX2" fmla="*/ 3366307 w 8809355"/>
              <a:gd name="connsiteY2" fmla="*/ 3230567 h 4597224"/>
              <a:gd name="connsiteX3" fmla="*/ 3830612 w 8809355"/>
              <a:gd name="connsiteY3" fmla="*/ 2931421 h 4597224"/>
              <a:gd name="connsiteX4" fmla="*/ 4551401 w 8809355"/>
              <a:gd name="connsiteY4" fmla="*/ 2679121 h 4597224"/>
              <a:gd name="connsiteX5" fmla="*/ 5202476 w 8809355"/>
              <a:gd name="connsiteY5" fmla="*/ 2138858 h 4597224"/>
              <a:gd name="connsiteX6" fmla="*/ 6801262 w 8809355"/>
              <a:gd name="connsiteY6" fmla="*/ 0 h 4597224"/>
              <a:gd name="connsiteX7" fmla="*/ 8809355 w 8809355"/>
              <a:gd name="connsiteY7" fmla="*/ 2442002 h 4597224"/>
              <a:gd name="connsiteX0" fmla="*/ 0 w 8809355"/>
              <a:gd name="connsiteY0" fmla="*/ 2984454 h 4597224"/>
              <a:gd name="connsiteX1" fmla="*/ 1666647 w 8809355"/>
              <a:gd name="connsiteY1" fmla="*/ 4596135 h 4597224"/>
              <a:gd name="connsiteX2" fmla="*/ 3366307 w 8809355"/>
              <a:gd name="connsiteY2" fmla="*/ 3230567 h 4597224"/>
              <a:gd name="connsiteX3" fmla="*/ 3830612 w 8809355"/>
              <a:gd name="connsiteY3" fmla="*/ 2931421 h 4597224"/>
              <a:gd name="connsiteX4" fmla="*/ 4551401 w 8809355"/>
              <a:gd name="connsiteY4" fmla="*/ 2679121 h 4597224"/>
              <a:gd name="connsiteX5" fmla="*/ 5202476 w 8809355"/>
              <a:gd name="connsiteY5" fmla="*/ 2138858 h 4597224"/>
              <a:gd name="connsiteX6" fmla="*/ 6801262 w 8809355"/>
              <a:gd name="connsiteY6" fmla="*/ 0 h 4597224"/>
              <a:gd name="connsiteX7" fmla="*/ 8809355 w 8809355"/>
              <a:gd name="connsiteY7" fmla="*/ 2442002 h 4597224"/>
              <a:gd name="connsiteX0" fmla="*/ 0 w 8809355"/>
              <a:gd name="connsiteY0" fmla="*/ 2984454 h 4597224"/>
              <a:gd name="connsiteX1" fmla="*/ 1666647 w 8809355"/>
              <a:gd name="connsiteY1" fmla="*/ 4596135 h 4597224"/>
              <a:gd name="connsiteX2" fmla="*/ 3366307 w 8809355"/>
              <a:gd name="connsiteY2" fmla="*/ 3230567 h 4597224"/>
              <a:gd name="connsiteX3" fmla="*/ 3830612 w 8809355"/>
              <a:gd name="connsiteY3" fmla="*/ 2931421 h 4597224"/>
              <a:gd name="connsiteX4" fmla="*/ 4551401 w 8809355"/>
              <a:gd name="connsiteY4" fmla="*/ 2679121 h 4597224"/>
              <a:gd name="connsiteX5" fmla="*/ 5202476 w 8809355"/>
              <a:gd name="connsiteY5" fmla="*/ 2138858 h 4597224"/>
              <a:gd name="connsiteX6" fmla="*/ 6801262 w 8809355"/>
              <a:gd name="connsiteY6" fmla="*/ 0 h 4597224"/>
              <a:gd name="connsiteX7" fmla="*/ 8809355 w 8809355"/>
              <a:gd name="connsiteY7" fmla="*/ 2442002 h 4597224"/>
              <a:gd name="connsiteX0" fmla="*/ 0 w 8809355"/>
              <a:gd name="connsiteY0" fmla="*/ 2984454 h 4597224"/>
              <a:gd name="connsiteX1" fmla="*/ 1666647 w 8809355"/>
              <a:gd name="connsiteY1" fmla="*/ 4596135 h 4597224"/>
              <a:gd name="connsiteX2" fmla="*/ 3366307 w 8809355"/>
              <a:gd name="connsiteY2" fmla="*/ 3230567 h 4597224"/>
              <a:gd name="connsiteX3" fmla="*/ 3830612 w 8809355"/>
              <a:gd name="connsiteY3" fmla="*/ 2931421 h 4597224"/>
              <a:gd name="connsiteX4" fmla="*/ 4551401 w 8809355"/>
              <a:gd name="connsiteY4" fmla="*/ 2679121 h 4597224"/>
              <a:gd name="connsiteX5" fmla="*/ 5202476 w 8809355"/>
              <a:gd name="connsiteY5" fmla="*/ 2138858 h 4597224"/>
              <a:gd name="connsiteX6" fmla="*/ 6801262 w 8809355"/>
              <a:gd name="connsiteY6" fmla="*/ 0 h 4597224"/>
              <a:gd name="connsiteX7" fmla="*/ 8809355 w 8809355"/>
              <a:gd name="connsiteY7" fmla="*/ 2442002 h 4597224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941641 h 4554411"/>
              <a:gd name="connsiteX1" fmla="*/ 1666647 w 8809355"/>
              <a:gd name="connsiteY1" fmla="*/ 4553322 h 4554411"/>
              <a:gd name="connsiteX2" fmla="*/ 3366307 w 8809355"/>
              <a:gd name="connsiteY2" fmla="*/ 3187754 h 4554411"/>
              <a:gd name="connsiteX3" fmla="*/ 3830612 w 8809355"/>
              <a:gd name="connsiteY3" fmla="*/ 2888608 h 4554411"/>
              <a:gd name="connsiteX4" fmla="*/ 4551401 w 8809355"/>
              <a:gd name="connsiteY4" fmla="*/ 2636308 h 4554411"/>
              <a:gd name="connsiteX5" fmla="*/ 5202476 w 8809355"/>
              <a:gd name="connsiteY5" fmla="*/ 2096045 h 4554411"/>
              <a:gd name="connsiteX6" fmla="*/ 6829149 w 8809355"/>
              <a:gd name="connsiteY6" fmla="*/ 0 h 4554411"/>
              <a:gd name="connsiteX7" fmla="*/ 8809355 w 8809355"/>
              <a:gd name="connsiteY7" fmla="*/ 2399189 h 4554411"/>
              <a:gd name="connsiteX0" fmla="*/ 0 w 8809355"/>
              <a:gd name="connsiteY0" fmla="*/ 2877420 h 4490190"/>
              <a:gd name="connsiteX1" fmla="*/ 1666647 w 8809355"/>
              <a:gd name="connsiteY1" fmla="*/ 4489101 h 4490190"/>
              <a:gd name="connsiteX2" fmla="*/ 3366307 w 8809355"/>
              <a:gd name="connsiteY2" fmla="*/ 3123533 h 4490190"/>
              <a:gd name="connsiteX3" fmla="*/ 3830612 w 8809355"/>
              <a:gd name="connsiteY3" fmla="*/ 2824387 h 4490190"/>
              <a:gd name="connsiteX4" fmla="*/ 4551401 w 8809355"/>
              <a:gd name="connsiteY4" fmla="*/ 2572087 h 4490190"/>
              <a:gd name="connsiteX5" fmla="*/ 5202476 w 8809355"/>
              <a:gd name="connsiteY5" fmla="*/ 2031824 h 4490190"/>
              <a:gd name="connsiteX6" fmla="*/ 6838445 w 8809355"/>
              <a:gd name="connsiteY6" fmla="*/ 0 h 4490190"/>
              <a:gd name="connsiteX7" fmla="*/ 8809355 w 8809355"/>
              <a:gd name="connsiteY7" fmla="*/ 2334968 h 4490190"/>
              <a:gd name="connsiteX0" fmla="*/ 0 w 8809355"/>
              <a:gd name="connsiteY0" fmla="*/ 2877420 h 4490190"/>
              <a:gd name="connsiteX1" fmla="*/ 1666647 w 8809355"/>
              <a:gd name="connsiteY1" fmla="*/ 4489101 h 4490190"/>
              <a:gd name="connsiteX2" fmla="*/ 3366307 w 8809355"/>
              <a:gd name="connsiteY2" fmla="*/ 3123533 h 4490190"/>
              <a:gd name="connsiteX3" fmla="*/ 3830612 w 8809355"/>
              <a:gd name="connsiteY3" fmla="*/ 2824387 h 4490190"/>
              <a:gd name="connsiteX4" fmla="*/ 4551401 w 8809355"/>
              <a:gd name="connsiteY4" fmla="*/ 2572087 h 4490190"/>
              <a:gd name="connsiteX5" fmla="*/ 5202476 w 8809355"/>
              <a:gd name="connsiteY5" fmla="*/ 2031824 h 4490190"/>
              <a:gd name="connsiteX6" fmla="*/ 6838445 w 8809355"/>
              <a:gd name="connsiteY6" fmla="*/ 0 h 4490190"/>
              <a:gd name="connsiteX7" fmla="*/ 8809355 w 8809355"/>
              <a:gd name="connsiteY7" fmla="*/ 2334968 h 4490190"/>
              <a:gd name="connsiteX0" fmla="*/ 0 w 8809355"/>
              <a:gd name="connsiteY0" fmla="*/ 2877420 h 4490190"/>
              <a:gd name="connsiteX1" fmla="*/ 1666647 w 8809355"/>
              <a:gd name="connsiteY1" fmla="*/ 4489101 h 4490190"/>
              <a:gd name="connsiteX2" fmla="*/ 3366307 w 8809355"/>
              <a:gd name="connsiteY2" fmla="*/ 3123533 h 4490190"/>
              <a:gd name="connsiteX3" fmla="*/ 3830612 w 8809355"/>
              <a:gd name="connsiteY3" fmla="*/ 2824387 h 4490190"/>
              <a:gd name="connsiteX4" fmla="*/ 4551401 w 8809355"/>
              <a:gd name="connsiteY4" fmla="*/ 2572087 h 4490190"/>
              <a:gd name="connsiteX5" fmla="*/ 5202476 w 8809355"/>
              <a:gd name="connsiteY5" fmla="*/ 2031824 h 4490190"/>
              <a:gd name="connsiteX6" fmla="*/ 6838445 w 8809355"/>
              <a:gd name="connsiteY6" fmla="*/ 0 h 4490190"/>
              <a:gd name="connsiteX7" fmla="*/ 8809355 w 8809355"/>
              <a:gd name="connsiteY7" fmla="*/ 2334968 h 4490190"/>
              <a:gd name="connsiteX0" fmla="*/ 0 w 8809355"/>
              <a:gd name="connsiteY0" fmla="*/ 2877420 h 4490190"/>
              <a:gd name="connsiteX1" fmla="*/ 1666647 w 8809355"/>
              <a:gd name="connsiteY1" fmla="*/ 4489101 h 4490190"/>
              <a:gd name="connsiteX2" fmla="*/ 3366307 w 8809355"/>
              <a:gd name="connsiteY2" fmla="*/ 3123533 h 4490190"/>
              <a:gd name="connsiteX3" fmla="*/ 3830612 w 8809355"/>
              <a:gd name="connsiteY3" fmla="*/ 2824387 h 4490190"/>
              <a:gd name="connsiteX4" fmla="*/ 4551401 w 8809355"/>
              <a:gd name="connsiteY4" fmla="*/ 2572087 h 4490190"/>
              <a:gd name="connsiteX5" fmla="*/ 5202476 w 8809355"/>
              <a:gd name="connsiteY5" fmla="*/ 2031824 h 4490190"/>
              <a:gd name="connsiteX6" fmla="*/ 6838445 w 8809355"/>
              <a:gd name="connsiteY6" fmla="*/ 0 h 4490190"/>
              <a:gd name="connsiteX7" fmla="*/ 8809355 w 8809355"/>
              <a:gd name="connsiteY7" fmla="*/ 2334968 h 449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09355" h="4490190">
                <a:moveTo>
                  <a:pt x="0" y="2877420"/>
                </a:moveTo>
                <a:cubicBezTo>
                  <a:pt x="219269" y="3423261"/>
                  <a:pt x="1105596" y="4448082"/>
                  <a:pt x="1666647" y="4489101"/>
                </a:cubicBezTo>
                <a:cubicBezTo>
                  <a:pt x="2227698" y="4530120"/>
                  <a:pt x="3005646" y="3400985"/>
                  <a:pt x="3366307" y="3123533"/>
                </a:cubicBezTo>
                <a:cubicBezTo>
                  <a:pt x="3726968" y="2846081"/>
                  <a:pt x="3633096" y="2916295"/>
                  <a:pt x="3830612" y="2824387"/>
                </a:cubicBezTo>
                <a:cubicBezTo>
                  <a:pt x="4028128" y="2732479"/>
                  <a:pt x="4322757" y="2704181"/>
                  <a:pt x="4551401" y="2572087"/>
                </a:cubicBezTo>
                <a:cubicBezTo>
                  <a:pt x="4780045" y="2439993"/>
                  <a:pt x="4821302" y="2460505"/>
                  <a:pt x="5202476" y="2031824"/>
                </a:cubicBezTo>
                <a:cubicBezTo>
                  <a:pt x="5583650" y="1603143"/>
                  <a:pt x="5726530" y="246533"/>
                  <a:pt x="6838445" y="0"/>
                </a:cubicBezTo>
                <a:cubicBezTo>
                  <a:pt x="8024728" y="42460"/>
                  <a:pt x="8016864" y="1414189"/>
                  <a:pt x="8809355" y="233496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449318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83703"/>
            <a:ext cx="5258461" cy="4031920"/>
          </a:xfrm>
        </p:spPr>
        <p:txBody>
          <a:bodyPr>
            <a:normAutofit/>
          </a:bodyPr>
          <a:lstStyle/>
          <a:p>
            <a:endParaRPr lang="en-CA" sz="2000" dirty="0">
              <a:solidFill>
                <a:srgbClr val="706258"/>
              </a:solidFill>
            </a:endParaRPr>
          </a:p>
          <a:p>
            <a:r>
              <a:rPr lang="en-CA" sz="2000" dirty="0">
                <a:solidFill>
                  <a:srgbClr val="706258"/>
                </a:solidFill>
              </a:rPr>
              <a:t>Manitoba (2026): Med 1 Tuition</a:t>
            </a:r>
          </a:p>
          <a:p>
            <a:pPr lvl="1"/>
            <a:r>
              <a:rPr lang="en-CA" dirty="0">
                <a:solidFill>
                  <a:srgbClr val="706258"/>
                </a:solidFill>
              </a:rPr>
              <a:t>$12,549 </a:t>
            </a:r>
          </a:p>
          <a:p>
            <a:pPr marL="914400" lvl="2"/>
            <a:endParaRPr lang="en-CA" dirty="0">
              <a:solidFill>
                <a:srgbClr val="706258"/>
              </a:solidFill>
            </a:endParaRPr>
          </a:p>
          <a:p>
            <a:r>
              <a:rPr lang="en-CA" sz="2000" dirty="0">
                <a:solidFill>
                  <a:srgbClr val="706258"/>
                </a:solidFill>
              </a:rPr>
              <a:t>Year 1 Total with fees (2026)</a:t>
            </a:r>
          </a:p>
          <a:p>
            <a:pPr lvl="1"/>
            <a:r>
              <a:rPr lang="en-CA" b="1" dirty="0">
                <a:solidFill>
                  <a:srgbClr val="706258"/>
                </a:solidFill>
              </a:rPr>
              <a:t>$14,800 (estimate)</a:t>
            </a:r>
          </a:p>
          <a:p>
            <a:pPr lvl="1"/>
            <a:endParaRPr lang="en-CA" sz="2200" b="1" dirty="0">
              <a:solidFill>
                <a:srgbClr val="706258"/>
              </a:solidFill>
            </a:endParaRPr>
          </a:p>
          <a:p>
            <a:r>
              <a:rPr lang="en-CA" sz="2000" dirty="0">
                <a:solidFill>
                  <a:srgbClr val="706258"/>
                </a:solidFill>
              </a:rPr>
              <a:t>Tuition Support Payment</a:t>
            </a:r>
          </a:p>
          <a:p>
            <a:pPr lvl="1"/>
            <a:r>
              <a:rPr lang="en-CA" dirty="0">
                <a:solidFill>
                  <a:srgbClr val="706258"/>
                </a:solidFill>
              </a:rPr>
              <a:t>$1,000 rebate for each student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3" y="846391"/>
            <a:ext cx="10916652" cy="609432"/>
          </a:xfrm>
        </p:spPr>
        <p:txBody>
          <a:bodyPr/>
          <a:lstStyle/>
          <a:p>
            <a:r>
              <a:rPr lang="en-US" dirty="0"/>
              <a:t>Tuition Cost of 1-Year Medical School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0C8DC12-C88C-4F72-958F-3EA58E0A19AB}"/>
              </a:ext>
            </a:extLst>
          </p:cNvPr>
          <p:cNvGraphicFramePr>
            <a:graphicFrameLocks noGrp="1"/>
          </p:cNvGraphicFramePr>
          <p:nvPr>
            <p:ph type="pic" sz="quarter" idx="11"/>
            <p:extLst>
              <p:ext uri="{D42A27DB-BD31-4B8C-83A1-F6EECF244321}">
                <p14:modId xmlns:p14="http://schemas.microsoft.com/office/powerpoint/2010/main" val="1357925951"/>
              </p:ext>
            </p:extLst>
          </p:nvPr>
        </p:nvGraphicFramePr>
        <p:xfrm>
          <a:off x="6091238" y="1583703"/>
          <a:ext cx="5051244" cy="4607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622">
                  <a:extLst>
                    <a:ext uri="{9D8B030D-6E8A-4147-A177-3AD203B41FA5}">
                      <a16:colId xmlns:a16="http://schemas.microsoft.com/office/drawing/2014/main" val="924189752"/>
                    </a:ext>
                  </a:extLst>
                </a:gridCol>
                <a:gridCol w="2525622">
                  <a:extLst>
                    <a:ext uri="{9D8B030D-6E8A-4147-A177-3AD203B41FA5}">
                      <a16:colId xmlns:a16="http://schemas.microsoft.com/office/drawing/2014/main" val="1624598328"/>
                    </a:ext>
                  </a:extLst>
                </a:gridCol>
              </a:tblGrid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2026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Tuition 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91041133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U British Columbia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20,803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2689789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Simon Fraser U (12 months)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31,204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2086157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U Alberta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10,229 (16,463 with fees)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23803856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U Calgary (12 months)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25,748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9377180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Saskatchewan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22,773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52572993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Northern ON School of Med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23,711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23616477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Western Schulich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24,000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84939009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Toronto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23,550 (ON), 28,880 (non-ON)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79882388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Toronto Metropolitan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27,375 (ON), 30,816 (non-ON)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06395690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McMaster (12 months)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25,130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49913306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Queen’s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25,540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823904610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Ottawa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26,899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19569495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b="0" dirty="0"/>
                        <a:t>McGill (QC/non-QC)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 dirty="0"/>
                        <a:t>6,547/38,008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34289547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Dalhousie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dirty="0"/>
                        <a:t> 25,568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40267984"/>
                  </a:ext>
                </a:extLst>
              </a:tr>
              <a:tr h="287994">
                <a:tc>
                  <a:txBody>
                    <a:bodyPr/>
                    <a:lstStyle/>
                    <a:p>
                      <a:pPr algn="ctr"/>
                      <a:r>
                        <a:rPr lang="en-CA" sz="1400" b="0" dirty="0"/>
                        <a:t>Memorial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400" b="0" dirty="0"/>
                        <a:t> 14,250 (19,968 with fees)</a:t>
                      </a:r>
                      <a:endParaRPr lang="en-US" sz="1400" b="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31345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96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860D-ACBC-494A-B020-156C822C0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832261"/>
            <a:ext cx="10916652" cy="609432"/>
          </a:xfrm>
        </p:spPr>
        <p:txBody>
          <a:bodyPr>
            <a:normAutofit/>
          </a:bodyPr>
          <a:lstStyle/>
          <a:p>
            <a:r>
              <a:rPr lang="en-US" sz="3000" dirty="0"/>
              <a:t>Anticipated Cost of MD from Max Rady College of 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5576-CA3F-4649-8A9C-0FA51BC73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474" y="1574276"/>
            <a:ext cx="10916652" cy="3754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CA" sz="2400" dirty="0">
                <a:solidFill>
                  <a:srgbClr val="706258"/>
                </a:solidFill>
              </a:rPr>
              <a:t>Total four-year cost of tuition and university fees based on 4% yearly increase in tuition and fees</a:t>
            </a:r>
            <a:r>
              <a:rPr lang="en-CA" sz="2400" b="1" dirty="0">
                <a:solidFill>
                  <a:srgbClr val="706258"/>
                </a:solidFill>
              </a:rPr>
              <a:t> $63,000</a:t>
            </a:r>
            <a:endParaRPr lang="en-CA" sz="2400" dirty="0">
              <a:solidFill>
                <a:srgbClr val="706258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CA" sz="2400" dirty="0">
              <a:solidFill>
                <a:srgbClr val="706258"/>
              </a:solidFill>
            </a:endParaRPr>
          </a:p>
          <a:p>
            <a:pPr marL="0" indent="0">
              <a:buNone/>
            </a:pPr>
            <a:r>
              <a:rPr lang="en-CA" sz="2400" dirty="0">
                <a:solidFill>
                  <a:srgbClr val="706258"/>
                </a:solidFill>
              </a:rPr>
              <a:t>If add housing $1,450/month, food $350/month</a:t>
            </a:r>
            <a:r>
              <a:rPr lang="en-CA" sz="2400" b="1" dirty="0">
                <a:solidFill>
                  <a:srgbClr val="706258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CA" sz="2400" b="1" dirty="0">
              <a:solidFill>
                <a:srgbClr val="706258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CA" sz="2400" b="1" dirty="0">
                <a:solidFill>
                  <a:srgbClr val="706258"/>
                </a:solidFill>
              </a:rPr>
              <a:t>$149,400</a:t>
            </a:r>
          </a:p>
          <a:p>
            <a:pPr marL="0" indent="0" algn="ctr">
              <a:spcBef>
                <a:spcPts val="0"/>
              </a:spcBef>
              <a:buNone/>
            </a:pPr>
            <a:endParaRPr lang="en-CA" sz="2400" b="1" dirty="0">
              <a:solidFill>
                <a:srgbClr val="706258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CA" sz="2400" b="1" dirty="0">
                <a:solidFill>
                  <a:srgbClr val="706258"/>
                </a:solidFill>
              </a:rPr>
              <a:t>NOT </a:t>
            </a:r>
            <a:r>
              <a:rPr lang="en-CA" sz="2400" dirty="0">
                <a:solidFill>
                  <a:srgbClr val="706258"/>
                </a:solidFill>
              </a:rPr>
              <a:t>including inflation.</a:t>
            </a:r>
            <a:r>
              <a:rPr lang="en-CA" sz="2400" b="1" dirty="0">
                <a:solidFill>
                  <a:srgbClr val="706258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CA" sz="2400" b="1" dirty="0">
                <a:solidFill>
                  <a:srgbClr val="706258"/>
                </a:solidFill>
              </a:rPr>
              <a:t>NOT </a:t>
            </a:r>
            <a:r>
              <a:rPr lang="en-CA" sz="2400" dirty="0">
                <a:solidFill>
                  <a:srgbClr val="706258"/>
                </a:solidFill>
              </a:rPr>
              <a:t>including other personal expenses.</a:t>
            </a:r>
            <a:endParaRPr lang="en-US" sz="2400" u="sng" cap="all" dirty="0"/>
          </a:p>
        </p:txBody>
      </p:sp>
    </p:spTree>
    <p:extLst>
      <p:ext uri="{BB962C8B-B14F-4D97-AF65-F5344CB8AC3E}">
        <p14:creationId xmlns:p14="http://schemas.microsoft.com/office/powerpoint/2010/main" val="3654778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8822</TotalTime>
  <Words>1833</Words>
  <Application>Microsoft Office PowerPoint</Application>
  <PresentationFormat>Widescreen</PresentationFormat>
  <Paragraphs>310</Paragraphs>
  <Slides>32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Aptos</vt:lpstr>
      <vt:lpstr>Arial</vt:lpstr>
      <vt:lpstr>Calibri</vt:lpstr>
      <vt:lpstr>Minion Pro</vt:lpstr>
      <vt:lpstr>Times New Roman</vt:lpstr>
      <vt:lpstr>Office Theme</vt:lpstr>
      <vt:lpstr>Cost of Medical Education </vt:lpstr>
      <vt:lpstr>PowerPoint Presentation</vt:lpstr>
      <vt:lpstr>Objectives</vt:lpstr>
      <vt:lpstr>Disclosure</vt:lpstr>
      <vt:lpstr>Lifetime Financial Status</vt:lpstr>
      <vt:lpstr>Financial Realities for Physicians</vt:lpstr>
      <vt:lpstr>Lifetime Financial Status of Physicians</vt:lpstr>
      <vt:lpstr>Tuition Cost of 1-Year Medical School</vt:lpstr>
      <vt:lpstr>Anticipated Cost of MD from Max Rady College of Medicine</vt:lpstr>
      <vt:lpstr>Additional Costs of Medical Education</vt:lpstr>
      <vt:lpstr>Total Cost of Four Years MD Degree at MRCM</vt:lpstr>
      <vt:lpstr>PowerPoint Presentation</vt:lpstr>
      <vt:lpstr>Comparison Manitoban to Canadian Student Debt</vt:lpstr>
      <vt:lpstr>AFMC 2026</vt:lpstr>
      <vt:lpstr>Other Non-Educational Expenses</vt:lpstr>
      <vt:lpstr>Income During Medical School</vt:lpstr>
      <vt:lpstr>Salary of Residents</vt:lpstr>
      <vt:lpstr>PowerPoint Presentation</vt:lpstr>
      <vt:lpstr>Government Student Loans</vt:lpstr>
      <vt:lpstr>Government Student Loans</vt:lpstr>
      <vt:lpstr>Government Student Loan Forgiveness</vt:lpstr>
      <vt:lpstr>Bank Offered Line of Credit</vt:lpstr>
      <vt:lpstr>Bank Line of Credit – Interest Rate</vt:lpstr>
      <vt:lpstr>Bank Line of Credit (LOC) – Interest Charge</vt:lpstr>
      <vt:lpstr>Bank Line of Credit (LOC) – Repayment</vt:lpstr>
      <vt:lpstr>Disability Insurance - Optional for Med Students</vt:lpstr>
      <vt:lpstr>Disability Insurance - Optional for Med Students</vt:lpstr>
      <vt:lpstr>How to Apply for Student Disability Insurance: </vt:lpstr>
      <vt:lpstr>Life Insurance - Optional</vt:lpstr>
      <vt:lpstr>Objectives</vt:lpstr>
      <vt:lpstr>Contact?</vt:lpstr>
      <vt:lpstr>PowerPoint Presentation</vt:lpstr>
    </vt:vector>
  </TitlesOfParts>
  <Company>University of Manitoba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Doan</dc:creator>
  <cp:lastModifiedBy>Wendy Schultz</cp:lastModifiedBy>
  <cp:revision>133</cp:revision>
  <dcterms:created xsi:type="dcterms:W3CDTF">2020-12-17T18:26:14Z</dcterms:created>
  <dcterms:modified xsi:type="dcterms:W3CDTF">2026-08-26T15:33:24Z</dcterms:modified>
</cp:coreProperties>
</file>