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8" r:id="rId2"/>
    <p:sldId id="364" r:id="rId3"/>
    <p:sldId id="357" r:id="rId4"/>
    <p:sldId id="358" r:id="rId5"/>
    <p:sldId id="359" r:id="rId6"/>
    <p:sldId id="360" r:id="rId7"/>
    <p:sldId id="362" r:id="rId8"/>
    <p:sldId id="363" r:id="rId9"/>
    <p:sldId id="361" r:id="rId10"/>
    <p:sldId id="365" r:id="rId11"/>
    <p:sldId id="366" r:id="rId12"/>
    <p:sldId id="35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0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4482D-3FBF-4227-896B-05704061275E}" type="datetimeFigureOut">
              <a:rPr lang="en-CA" smtClean="0"/>
              <a:t>2018-04-10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6ED0-B0F6-41BA-94F8-F30EECE61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80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1" y="4030135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8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228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sz="3600" b="1">
                <a:solidFill>
                  <a:srgbClr val="51290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1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3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8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subtitles: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sz="3600" b="1">
                <a:solidFill>
                  <a:srgbClr val="51290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1676400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600" baseline="0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sz="3600" b="1">
                <a:solidFill>
                  <a:srgbClr val="51290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0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8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8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600" baseline="0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10014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3600" b="1">
                <a:solidFill>
                  <a:srgbClr val="51290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89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8" y="110808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2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0" y="0"/>
            <a:ext cx="5803900" cy="584200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vitae </a:t>
            </a:r>
            <a:r>
              <a:rPr lang="en-US" dirty="0" err="1"/>
              <a:t>sem</a:t>
            </a:r>
            <a:r>
              <a:rPr lang="en-US" dirty="0"/>
              <a:t> non lacus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et lacus non,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ac,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et </a:t>
            </a:r>
            <a:r>
              <a:rPr lang="en-US" dirty="0" err="1"/>
              <a:t>ultricies</a:t>
            </a:r>
            <a:r>
              <a:rPr lang="en-US" dirty="0"/>
              <a:t> non,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ligula non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, lacus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non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ex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In semper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at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ac ante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,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quam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id quam.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Nam sit </a:t>
            </a:r>
            <a:r>
              <a:rPr lang="en-US" dirty="0" err="1"/>
              <a:t>amet</a:t>
            </a:r>
            <a:r>
              <a:rPr lang="en-US" dirty="0"/>
              <a:t> lacus dictum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ligula,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id,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non.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sz="3600" b="1">
                <a:solidFill>
                  <a:srgbClr val="51290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4839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1525A1-BE6C-8F40-B69D-CC1DFDF84AD0}" type="slidenum">
              <a:rPr 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‹#›</a:t>
            </a:fld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7700" y="1905000"/>
            <a:ext cx="7632700" cy="40386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9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99B-D744-284E-A93E-2BE00B2F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241" y="3517900"/>
            <a:ext cx="7925859" cy="1404735"/>
          </a:xfrm>
        </p:spPr>
        <p:txBody>
          <a:bodyPr/>
          <a:lstStyle/>
          <a:p>
            <a:r>
              <a:rPr lang="en-US" sz="4800" dirty="0"/>
              <a:t>Budgets 2018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C3186-4905-3B48-A4C1-B54881978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VPRIO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4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99B-D744-284E-A93E-2BE00B2F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241" y="2324100"/>
            <a:ext cx="7925859" cy="1404735"/>
          </a:xfrm>
        </p:spPr>
        <p:txBody>
          <a:bodyPr/>
          <a:lstStyle/>
          <a:p>
            <a:pPr algn="ctr"/>
            <a:r>
              <a:rPr lang="en-US" sz="4800" dirty="0"/>
              <a:t>Provincial Budget Initiatives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432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Research Manitoba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$3M reduction to Research Manitoba in 2018</a:t>
            </a:r>
          </a:p>
          <a:p>
            <a:r>
              <a:rPr lang="en-CA" dirty="0"/>
              <a:t>follows a $2M reduction to Research Manitoba in 2017</a:t>
            </a:r>
          </a:p>
          <a:p>
            <a:r>
              <a:rPr lang="en-CA" dirty="0"/>
              <a:t>$25M reduction over 5 </a:t>
            </a:r>
            <a:r>
              <a:rPr lang="en-CA" dirty="0" err="1"/>
              <a:t>yrs</a:t>
            </a:r>
            <a:r>
              <a:rPr lang="en-CA" dirty="0"/>
              <a:t> if not reversed</a:t>
            </a:r>
          </a:p>
          <a:p>
            <a:endParaRPr lang="en-CA" dirty="0"/>
          </a:p>
          <a:p>
            <a:r>
              <a:rPr lang="en-CA" dirty="0"/>
              <a:t>Implications: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>
                <a:latin typeface="Helvetica" pitchFamily="2" charset="0"/>
              </a:rPr>
              <a:t>reduced funding for operating grants and studentships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>
                <a:latin typeface="Helvetica" pitchFamily="2" charset="0"/>
              </a:rPr>
              <a:t>reduced funding for matching programs (</a:t>
            </a:r>
            <a:r>
              <a:rPr lang="en-CA" sz="1600" i="1" dirty="0">
                <a:latin typeface="Helvetica" pitchFamily="2" charset="0"/>
              </a:rPr>
              <a:t>e.g</a:t>
            </a:r>
            <a:r>
              <a:rPr lang="en-CA" sz="1600" dirty="0">
                <a:latin typeface="Helvetica" pitchFamily="2" charset="0"/>
              </a:rPr>
              <a:t>., CFI, SPOR, Genome)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>
                <a:latin typeface="Helvetica" pitchFamily="2" charset="0"/>
              </a:rPr>
              <a:t>HRI and Bridge program have been cut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9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2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99B-D744-284E-A93E-2BE00B2F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241" y="2324100"/>
            <a:ext cx="7925859" cy="1404735"/>
          </a:xfrm>
        </p:spPr>
        <p:txBody>
          <a:bodyPr/>
          <a:lstStyle/>
          <a:p>
            <a:pPr algn="ctr"/>
            <a:r>
              <a:rPr lang="en-US" sz="4800" dirty="0"/>
              <a:t>Federal Budget Initiatives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631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Tri-Agencies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NSERC: $354.7M over 5 </a:t>
            </a:r>
            <a:r>
              <a:rPr lang="en-CA" dirty="0" err="1"/>
              <a:t>yrs</a:t>
            </a:r>
            <a:r>
              <a:rPr lang="en-CA" dirty="0"/>
              <a:t> [44.1, 59.4, 70.9, 90.1, 90.1]</a:t>
            </a:r>
          </a:p>
          <a:p>
            <a:endParaRPr lang="en-CA" dirty="0"/>
          </a:p>
          <a:p>
            <a:r>
              <a:rPr lang="en-CA" dirty="0"/>
              <a:t>CIHR:  $354.7M over 5 </a:t>
            </a:r>
            <a:r>
              <a:rPr lang="en-CA" dirty="0" err="1"/>
              <a:t>yrs</a:t>
            </a:r>
            <a:r>
              <a:rPr lang="en-CA" dirty="0"/>
              <a:t> [44.1, 59.4, 70.9, 90.1, 90.1] </a:t>
            </a:r>
          </a:p>
          <a:p>
            <a:endParaRPr lang="en-CA" dirty="0"/>
          </a:p>
          <a:p>
            <a:r>
              <a:rPr lang="en-CA" dirty="0"/>
              <a:t>SSHRC: $215.5M over 5 </a:t>
            </a:r>
            <a:r>
              <a:rPr lang="en-CA" dirty="0" err="1"/>
              <a:t>yrs</a:t>
            </a:r>
            <a:r>
              <a:rPr lang="en-CA" dirty="0"/>
              <a:t> [26.8, 36.1, 43.1, 54.8, 54.8] </a:t>
            </a:r>
          </a:p>
          <a:p>
            <a:endParaRPr lang="en-CA" dirty="0"/>
          </a:p>
          <a:p>
            <a:r>
              <a:rPr lang="en-CA" dirty="0"/>
              <a:t>New fund to support international, interdisciplinary, fast-breaking, high-risk research: $275M over 5 </a:t>
            </a:r>
            <a:r>
              <a:rPr lang="en-CA" dirty="0" err="1"/>
              <a:t>yrs</a:t>
            </a:r>
            <a:r>
              <a:rPr lang="en-CA" dirty="0"/>
              <a:t> [35, 45, 65, 65, 65]</a:t>
            </a:r>
          </a:p>
          <a:p>
            <a:endParaRPr lang="en-CA" dirty="0"/>
          </a:p>
          <a:p>
            <a:r>
              <a:rPr lang="en-CA" dirty="0"/>
              <a:t>RSF:  $231.3M over 5 </a:t>
            </a:r>
            <a:r>
              <a:rPr lang="en-CA" dirty="0" err="1"/>
              <a:t>yrs</a:t>
            </a:r>
            <a:r>
              <a:rPr lang="en-CA" dirty="0"/>
              <a:t> [$58.8M/</a:t>
            </a:r>
            <a:r>
              <a:rPr lang="en-CA" dirty="0" err="1"/>
              <a:t>yr</a:t>
            </a:r>
            <a:r>
              <a:rPr lang="en-CA" dirty="0"/>
              <a:t> starting in 2018-19]</a:t>
            </a:r>
          </a:p>
          <a:p>
            <a:endParaRPr lang="en-CA" dirty="0"/>
          </a:p>
          <a:p>
            <a:r>
              <a:rPr lang="en-CA" dirty="0"/>
              <a:t>E&amp;D: $6M over 5 </a:t>
            </a:r>
            <a:r>
              <a:rPr lang="en-CA" dirty="0" err="1"/>
              <a:t>yrs</a:t>
            </a:r>
            <a:r>
              <a:rPr lang="en-CA" dirty="0"/>
              <a:t> for surveys + $15 million over 5 </a:t>
            </a:r>
            <a:r>
              <a:rPr lang="en-CA" dirty="0" err="1"/>
              <a:t>yrs</a:t>
            </a:r>
            <a:r>
              <a:rPr lang="en-CA" dirty="0"/>
              <a:t> to improve E&amp;D in academia at PSIs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Tri-Agencies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NSERC:  to consolidate Engage, IRCs, Connect, Strategic Partnership (Networks and Projects), Experience Award into a single CRD</a:t>
            </a:r>
          </a:p>
          <a:p>
            <a:endParaRPr lang="en-CA" dirty="0"/>
          </a:p>
          <a:p>
            <a:r>
              <a:rPr lang="en-CA" dirty="0"/>
              <a:t>CIHR:  to consolidate eHealth Innovations Partnership </a:t>
            </a:r>
            <a:r>
              <a:rPr lang="en-CA" dirty="0" err="1"/>
              <a:t>Pgm</a:t>
            </a:r>
            <a:r>
              <a:rPr lang="en-CA" dirty="0"/>
              <a:t> and Proof of Principle </a:t>
            </a:r>
            <a:r>
              <a:rPr lang="en-CA" dirty="0" err="1"/>
              <a:t>Pgm</a:t>
            </a:r>
            <a:r>
              <a:rPr lang="en-CA" dirty="0"/>
              <a:t> into Industry Partnered Collaborative </a:t>
            </a:r>
            <a:r>
              <a:rPr lang="en-CA" dirty="0" err="1"/>
              <a:t>Rsearch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Other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CRC:  $210M over 5 </a:t>
            </a:r>
            <a:r>
              <a:rPr lang="en-CA" dirty="0" err="1"/>
              <a:t>yrs</a:t>
            </a:r>
            <a:r>
              <a:rPr lang="en-CA" dirty="0"/>
              <a:t> [25, 35, 50, 50, 50] to support early career researchers</a:t>
            </a:r>
          </a:p>
          <a:p>
            <a:endParaRPr lang="en-CA" dirty="0"/>
          </a:p>
          <a:p>
            <a:r>
              <a:rPr lang="en-CA" dirty="0"/>
              <a:t>CFI:  $763M over 5 </a:t>
            </a:r>
            <a:r>
              <a:rPr lang="en-CA" dirty="0" err="1"/>
              <a:t>yrs</a:t>
            </a:r>
            <a:r>
              <a:rPr lang="en-CA" dirty="0"/>
              <a:t> to provide tools researchers need; includes $160M for MSI; establish permanent funding of $462M/</a:t>
            </a:r>
            <a:r>
              <a:rPr lang="en-CA" dirty="0" err="1"/>
              <a:t>yr</a:t>
            </a:r>
            <a:r>
              <a:rPr lang="en-CA" dirty="0"/>
              <a:t> by 2023-24</a:t>
            </a:r>
          </a:p>
          <a:p>
            <a:endParaRPr lang="en-CA" dirty="0"/>
          </a:p>
          <a:p>
            <a:r>
              <a:rPr lang="en-CA" dirty="0"/>
              <a:t>DRI:  $572.5M over 5 </a:t>
            </a:r>
            <a:r>
              <a:rPr lang="en-CA" dirty="0" err="1"/>
              <a:t>yrs</a:t>
            </a:r>
            <a:r>
              <a:rPr lang="en-CA" dirty="0"/>
              <a:t>, with $52M/</a:t>
            </a:r>
            <a:r>
              <a:rPr lang="en-CA" dirty="0" err="1"/>
              <a:t>yr</a:t>
            </a:r>
            <a:r>
              <a:rPr lang="en-CA" dirty="0"/>
              <a:t> ongoing to more equitable and open access to ARC and big data resources</a:t>
            </a:r>
          </a:p>
          <a:p>
            <a:endParaRPr lang="en-CA" dirty="0"/>
          </a:p>
          <a:p>
            <a:r>
              <a:rPr lang="en-CA" dirty="0"/>
              <a:t>Scholarships and Fellowships:  no financial commitment stated</a:t>
            </a:r>
          </a:p>
          <a:p>
            <a:endParaRPr lang="en-CA" dirty="0"/>
          </a:p>
          <a:p>
            <a:r>
              <a:rPr lang="en-CA" dirty="0"/>
              <a:t>NRC:  $540M over 5 </a:t>
            </a:r>
            <a:r>
              <a:rPr lang="en-CA" dirty="0" err="1"/>
              <a:t>yrs</a:t>
            </a:r>
            <a:r>
              <a:rPr lang="en-CA" dirty="0"/>
              <a:t> for a “re-imagined” NRC; includes $30M/</a:t>
            </a:r>
            <a:r>
              <a:rPr lang="en-CA" dirty="0" err="1"/>
              <a:t>yr</a:t>
            </a:r>
            <a:r>
              <a:rPr lang="en-CA" dirty="0"/>
              <a:t> to work with PSIs and $12.4M/</a:t>
            </a:r>
            <a:r>
              <a:rPr lang="en-CA" dirty="0" err="1"/>
              <a:t>yr</a:t>
            </a:r>
            <a:r>
              <a:rPr lang="en-CA" dirty="0"/>
              <a:t> to lower access fees </a:t>
            </a:r>
          </a:p>
          <a:p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Other cont’d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NML:  $9.4M over 5 </a:t>
            </a:r>
            <a:r>
              <a:rPr lang="en-CA" dirty="0" err="1"/>
              <a:t>yrs</a:t>
            </a:r>
            <a:r>
              <a:rPr lang="en-CA" dirty="0"/>
              <a:t> to establish a Centre for Innovation in Infectious Disease Diagnostics </a:t>
            </a:r>
          </a:p>
          <a:p>
            <a:endParaRPr lang="en-CA" dirty="0"/>
          </a:p>
          <a:p>
            <a:r>
              <a:rPr lang="en-CA" dirty="0"/>
              <a:t>Arctic:  $20.6M over 4 </a:t>
            </a:r>
            <a:r>
              <a:rPr lang="en-CA" dirty="0" err="1"/>
              <a:t>yrs</a:t>
            </a:r>
            <a:r>
              <a:rPr lang="en-CA" dirty="0"/>
              <a:t>; includes $5.1M/</a:t>
            </a:r>
            <a:r>
              <a:rPr lang="en-CA" dirty="0" err="1"/>
              <a:t>yr</a:t>
            </a:r>
            <a:r>
              <a:rPr lang="en-CA" dirty="0"/>
              <a:t> to POLAR Knowledge Canada</a:t>
            </a:r>
          </a:p>
          <a:p>
            <a:endParaRPr lang="en-CA" dirty="0"/>
          </a:p>
          <a:p>
            <a:r>
              <a:rPr lang="en-CA" dirty="0"/>
              <a:t>IP:  $33.8M over 5 </a:t>
            </a:r>
            <a:r>
              <a:rPr lang="en-CA" dirty="0" err="1"/>
              <a:t>yrs</a:t>
            </a:r>
            <a:r>
              <a:rPr lang="en-CA" dirty="0"/>
              <a:t>; includes $4.5M for creation of IP marketplace + $30M to pilot a Patent Collective + $21.5M over 5 </a:t>
            </a:r>
            <a:r>
              <a:rPr lang="en-CA" dirty="0" err="1"/>
              <a:t>yrs</a:t>
            </a:r>
            <a:r>
              <a:rPr lang="en-CA" dirty="0"/>
              <a:t> for development of IP expertise and legal advise to innovation community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9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Other cont’d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$10M over 5 </a:t>
            </a:r>
            <a:r>
              <a:rPr lang="en-CA" dirty="0" err="1"/>
              <a:t>yrs</a:t>
            </a:r>
            <a:r>
              <a:rPr lang="en-CA" dirty="0"/>
              <a:t> for the Mental Health Commission of Canada to help assess the impact of cannabis use on the mental health of Canadians</a:t>
            </a:r>
          </a:p>
          <a:p>
            <a:endParaRPr lang="en-CA" dirty="0"/>
          </a:p>
          <a:p>
            <a:r>
              <a:rPr lang="en-CA" dirty="0"/>
              <a:t>$10M over 5 </a:t>
            </a:r>
            <a:r>
              <a:rPr lang="en-CA" dirty="0" err="1"/>
              <a:t>yrs</a:t>
            </a:r>
            <a:r>
              <a:rPr lang="en-CA" dirty="0"/>
              <a:t> to the Canadian Centre on Substance Use and Addiction to support research on cannabis use in Canada </a:t>
            </a:r>
          </a:p>
          <a:p>
            <a:endParaRPr lang="en-CA" dirty="0"/>
          </a:p>
          <a:p>
            <a:r>
              <a:rPr lang="en-CA" dirty="0"/>
              <a:t>$19M over 5 </a:t>
            </a:r>
            <a:r>
              <a:rPr lang="en-CA" dirty="0" err="1"/>
              <a:t>yrs</a:t>
            </a:r>
            <a:r>
              <a:rPr lang="en-CA" dirty="0"/>
              <a:t> to enhance local community supports for youth at risk</a:t>
            </a:r>
          </a:p>
          <a:p>
            <a:endParaRPr lang="en-CA" dirty="0"/>
          </a:p>
          <a:p>
            <a:r>
              <a:rPr lang="en-CA" dirty="0"/>
              <a:t>$30M over 3 </a:t>
            </a:r>
            <a:r>
              <a:rPr lang="en-CA" dirty="0" err="1"/>
              <a:t>yrs</a:t>
            </a:r>
            <a:r>
              <a:rPr lang="en-CA" dirty="0"/>
              <a:t> to support data and research and innovative practices to promote women and girls’ participation in sport, and to promote the greater inclusion of women and girls in all facets of sport.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9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Other cont’d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$20M over 5 </a:t>
            </a:r>
            <a:r>
              <a:rPr lang="en-CA" dirty="0" err="1"/>
              <a:t>yrs</a:t>
            </a:r>
            <a:r>
              <a:rPr lang="en-CA" dirty="0"/>
              <a:t> to support a new national research consortium between the CIHR and the Canadian Institute for Public Safety Research and Treatment. </a:t>
            </a:r>
          </a:p>
          <a:p>
            <a:r>
              <a:rPr lang="en-CA" dirty="0"/>
              <a:t>$10M over 5 </a:t>
            </a:r>
            <a:r>
              <a:rPr lang="en-CA" dirty="0" err="1"/>
              <a:t>yrs</a:t>
            </a:r>
            <a:r>
              <a:rPr lang="en-CA" dirty="0"/>
              <a:t> for Public Safety Canada to work with the Canadian Institute for Public Safety Research and Treatment to develop an Internet-based Cognitive Behavioural Therapy pilot as a means of providing greater access to care and treatment for public safety officers across Canada.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0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049338"/>
            <a:ext cx="8071417" cy="618595"/>
          </a:xfrm>
        </p:spPr>
        <p:txBody>
          <a:bodyPr/>
          <a:lstStyle/>
          <a:p>
            <a:r>
              <a:rPr lang="en-US" sz="3600" dirty="0"/>
              <a:t>Indigenous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3409" y="1965666"/>
            <a:ext cx="7697791" cy="4043486"/>
          </a:xfrm>
        </p:spPr>
        <p:txBody>
          <a:bodyPr/>
          <a:lstStyle/>
          <a:p>
            <a:r>
              <a:rPr lang="en-CA" dirty="0"/>
              <a:t>provide SSHRC with $3.8M to develop a </a:t>
            </a:r>
            <a:r>
              <a:rPr lang="en-CA" dirty="0" err="1"/>
              <a:t>strat</a:t>
            </a:r>
            <a:r>
              <a:rPr lang="en-CA" dirty="0"/>
              <a:t> plan to do research with Indigenous communities</a:t>
            </a:r>
          </a:p>
          <a:p>
            <a:endParaRPr lang="en-CA" dirty="0"/>
          </a:p>
          <a:p>
            <a:r>
              <a:rPr lang="en-CA" dirty="0"/>
              <a:t>$82M over 10 </a:t>
            </a:r>
            <a:r>
              <a:rPr lang="en-CA" dirty="0" err="1"/>
              <a:t>yrs</a:t>
            </a:r>
            <a:r>
              <a:rPr lang="en-CA" dirty="0"/>
              <a:t> for co-creation of a permanent Inuit Health Survey</a:t>
            </a:r>
          </a:p>
          <a:p>
            <a:endParaRPr lang="en-CA" dirty="0"/>
          </a:p>
          <a:p>
            <a:endParaRPr lang="en-CA" dirty="0"/>
          </a:p>
          <a:p>
            <a:pPr marL="168275" lvl="1" indent="-179388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73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643</Words>
  <Application>Microsoft Macintosh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Minion Pro</vt:lpstr>
      <vt:lpstr>Times New Roman</vt:lpstr>
      <vt:lpstr>1_Office Theme</vt:lpstr>
      <vt:lpstr>Budgets 2018</vt:lpstr>
      <vt:lpstr>Federal Budget Initiatives</vt:lpstr>
      <vt:lpstr>Tri-Agencies</vt:lpstr>
      <vt:lpstr>Tri-Agencies</vt:lpstr>
      <vt:lpstr>Other</vt:lpstr>
      <vt:lpstr>Other cont’d</vt:lpstr>
      <vt:lpstr>Other cont’d</vt:lpstr>
      <vt:lpstr>Other cont’d</vt:lpstr>
      <vt:lpstr>Indigenous</vt:lpstr>
      <vt:lpstr>Provincial Budget Initiatives</vt:lpstr>
      <vt:lpstr>Research Manitoba</vt:lpstr>
      <vt:lpstr>PowerPoint Presentation</vt:lpstr>
    </vt:vector>
  </TitlesOfParts>
  <Company>University of Manitoba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</dc:title>
  <dc:creator>Jim Kerr</dc:creator>
  <cp:lastModifiedBy>Jay Doering</cp:lastModifiedBy>
  <cp:revision>59</cp:revision>
  <dcterms:created xsi:type="dcterms:W3CDTF">2018-02-13T04:10:13Z</dcterms:created>
  <dcterms:modified xsi:type="dcterms:W3CDTF">2018-04-10T20:19:04Z</dcterms:modified>
</cp:coreProperties>
</file>