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8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05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2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0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5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8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9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9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1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6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22E5F-129C-C240-A3CF-0802C2558412}" type="datetimeFigureOut">
              <a:rPr lang="en-US" smtClean="0"/>
              <a:t>5/1/19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7A1E9-4AAD-C74A-BEB1-613F0BB2B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mailto:Darren.fast@umanitoba.c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209F0D-3699-BF4B-BCA5-FD7EE87B840B}"/>
              </a:ext>
            </a:extLst>
          </p:cNvPr>
          <p:cNvSpPr txBox="1"/>
          <p:nvPr/>
        </p:nvSpPr>
        <p:spPr>
          <a:xfrm>
            <a:off x="3832031" y="671476"/>
            <a:ext cx="3565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Company/Researcher define Project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813970-1DCE-3344-89AB-80B719EDD9B9}"/>
              </a:ext>
            </a:extLst>
          </p:cNvPr>
          <p:cNvSpPr txBox="1"/>
          <p:nvPr/>
        </p:nvSpPr>
        <p:spPr>
          <a:xfrm>
            <a:off x="3645876" y="1199133"/>
            <a:ext cx="4065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Is the partner organization contributing IP to the project?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476486-73B9-D14F-AF72-C7C525790A45}"/>
              </a:ext>
            </a:extLst>
          </p:cNvPr>
          <p:cNvSpPr txBox="1"/>
          <p:nvPr/>
        </p:nvSpPr>
        <p:spPr>
          <a:xfrm>
            <a:off x="645597" y="2477911"/>
            <a:ext cx="2883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Nature of New Project IP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149AC3-95F5-CC48-8198-FC5B0DB9623F}"/>
              </a:ext>
            </a:extLst>
          </p:cNvPr>
          <p:cNvSpPr txBox="1"/>
          <p:nvPr/>
        </p:nvSpPr>
        <p:spPr>
          <a:xfrm>
            <a:off x="5986918" y="2426958"/>
            <a:ext cx="292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Is new IP anticipated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D075AF-3C36-9E49-A70F-FF7076E4F30B}"/>
              </a:ext>
            </a:extLst>
          </p:cNvPr>
          <p:cNvSpPr txBox="1"/>
          <p:nvPr/>
        </p:nvSpPr>
        <p:spPr>
          <a:xfrm>
            <a:off x="4875923" y="5005481"/>
            <a:ext cx="219439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Company may obtain rights to UofM IP under standard terms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1D2152A-B65F-8F48-B942-91E7B792CB02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5614795" y="1040808"/>
            <a:ext cx="63863" cy="158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 title="Yes">
            <a:extLst>
              <a:ext uri="{FF2B5EF4-FFF2-40B4-BE49-F238E27FC236}">
                <a16:creationId xmlns:a16="http://schemas.microsoft.com/office/drawing/2014/main" id="{1EF9C95E-56E4-CE4F-BC2C-2307E718AA87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2087536" y="1845464"/>
            <a:ext cx="3591122" cy="632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528F858-5AB2-6745-AC3E-E61AD48F7B75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5678658" y="1845464"/>
            <a:ext cx="1771300" cy="581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CB71FE4-AFA3-854E-9EF4-47BEC546FE3B}"/>
              </a:ext>
            </a:extLst>
          </p:cNvPr>
          <p:cNvSpPr txBox="1"/>
          <p:nvPr/>
        </p:nvSpPr>
        <p:spPr>
          <a:xfrm>
            <a:off x="7183168" y="4173396"/>
            <a:ext cx="154712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Standard UofM policies apply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BCDDAC-1103-D44F-9DC1-F29DC35013C0}"/>
              </a:ext>
            </a:extLst>
          </p:cNvPr>
          <p:cNvSpPr txBox="1"/>
          <p:nvPr/>
        </p:nvSpPr>
        <p:spPr>
          <a:xfrm>
            <a:off x="3465343" y="1628110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Yes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6EE8D07-D57E-0348-A956-B122A11F3778}"/>
              </a:ext>
            </a:extLst>
          </p:cNvPr>
          <p:cNvSpPr txBox="1"/>
          <p:nvPr/>
        </p:nvSpPr>
        <p:spPr>
          <a:xfrm>
            <a:off x="6554470" y="1693019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9D8B588-2902-5849-9FA9-080978DE713F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>
            <a:off x="5973119" y="2796290"/>
            <a:ext cx="1476839" cy="2209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32A12CD-D578-A547-94B3-239B38BBF8DB}"/>
              </a:ext>
            </a:extLst>
          </p:cNvPr>
          <p:cNvSpPr txBox="1"/>
          <p:nvPr/>
        </p:nvSpPr>
        <p:spPr>
          <a:xfrm>
            <a:off x="6348110" y="352565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Yes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A8EDC67-82B4-2A4F-88C5-520ABBC1896D}"/>
              </a:ext>
            </a:extLst>
          </p:cNvPr>
          <p:cNvGrpSpPr/>
          <p:nvPr/>
        </p:nvGrpSpPr>
        <p:grpSpPr>
          <a:xfrm>
            <a:off x="7449958" y="2796290"/>
            <a:ext cx="716425" cy="1377106"/>
            <a:chOff x="7449958" y="2415286"/>
            <a:chExt cx="716425" cy="1377106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D97430B-38B6-D74B-A260-014E09E06A9A}"/>
                </a:ext>
              </a:extLst>
            </p:cNvPr>
            <p:cNvCxnSpPr>
              <a:cxnSpLocks/>
              <a:stCxn id="7" idx="2"/>
              <a:endCxn id="17" idx="0"/>
            </p:cNvCxnSpPr>
            <p:nvPr/>
          </p:nvCxnSpPr>
          <p:spPr>
            <a:xfrm>
              <a:off x="7449958" y="2415286"/>
              <a:ext cx="506771" cy="13771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1677A0D-65E6-3644-AF29-AB46A0A12DCC}"/>
                </a:ext>
              </a:extLst>
            </p:cNvPr>
            <p:cNvSpPr txBox="1"/>
            <p:nvPr/>
          </p:nvSpPr>
          <p:spPr>
            <a:xfrm>
              <a:off x="7710809" y="3023435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B1756C27-CD31-BF45-A748-0778679D5285}"/>
              </a:ext>
            </a:extLst>
          </p:cNvPr>
          <p:cNvSpPr txBox="1"/>
          <p:nvPr/>
        </p:nvSpPr>
        <p:spPr>
          <a:xfrm>
            <a:off x="5839584" y="5962798"/>
            <a:ext cx="2576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Last Modified</a:t>
            </a:r>
            <a:r>
              <a:rPr lang="en-US" sz="1200"/>
              <a:t>: 18Apr19</a:t>
            </a:r>
            <a:endParaRPr lang="en-US" sz="1200" dirty="0"/>
          </a:p>
          <a:p>
            <a:r>
              <a:rPr lang="en-US" sz="1200" dirty="0"/>
              <a:t>Questions: </a:t>
            </a:r>
            <a:r>
              <a:rPr lang="en-US" sz="1200" dirty="0">
                <a:hlinkClick r:id="rId2"/>
              </a:rPr>
              <a:t>Darren.fast@umanitoba.ca</a:t>
            </a:r>
            <a:endParaRPr lang="en-US" sz="1200" dirty="0"/>
          </a:p>
          <a:p>
            <a:r>
              <a:rPr lang="en-US" sz="1200" dirty="0"/>
              <a:t>204-474-6930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8AC6AE-DF31-D248-86E5-5B15CC644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46" y="43719"/>
            <a:ext cx="2221620" cy="11878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CFECC14-28CD-6346-BD1B-11653C4253BE}"/>
              </a:ext>
            </a:extLst>
          </p:cNvPr>
          <p:cNvSpPr txBox="1"/>
          <p:nvPr/>
        </p:nvSpPr>
        <p:spPr>
          <a:xfrm>
            <a:off x="3378476" y="43719"/>
            <a:ext cx="5216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Flowchart for IP in </a:t>
            </a:r>
            <a:r>
              <a:rPr lang="en-US" sz="2400" b="1" dirty="0" err="1"/>
              <a:t>Mitacs</a:t>
            </a:r>
            <a:r>
              <a:rPr lang="en-US" sz="2400" b="1" dirty="0"/>
              <a:t> Projects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8DE45B-6668-2946-A3B3-787404B81A99}"/>
              </a:ext>
            </a:extLst>
          </p:cNvPr>
          <p:cNvSpPr txBox="1"/>
          <p:nvPr/>
        </p:nvSpPr>
        <p:spPr>
          <a:xfrm>
            <a:off x="191941" y="3834842"/>
            <a:ext cx="311247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Improvements to company IP or anticipated improvements to company products</a:t>
            </a:r>
            <a:endParaRPr lang="en-US" sz="1600" dirty="0">
              <a:solidFill>
                <a:srgbClr val="92D050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D1D65C1-D1ED-B542-90AD-6D7175318CB7}"/>
              </a:ext>
            </a:extLst>
          </p:cNvPr>
          <p:cNvCxnSpPr>
            <a:cxnSpLocks/>
            <a:stCxn id="6" idx="2"/>
            <a:endCxn id="22" idx="0"/>
          </p:cNvCxnSpPr>
          <p:nvPr/>
        </p:nvCxnSpPr>
        <p:spPr>
          <a:xfrm flipH="1">
            <a:off x="1748179" y="2847243"/>
            <a:ext cx="339357" cy="987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283C248-2EEE-6F44-B54B-AF2EA18E713E}"/>
              </a:ext>
            </a:extLst>
          </p:cNvPr>
          <p:cNvSpPr txBox="1"/>
          <p:nvPr/>
        </p:nvSpPr>
        <p:spPr>
          <a:xfrm>
            <a:off x="3769475" y="3410619"/>
            <a:ext cx="18466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Unanticipated IP (joint or UofM), not considered improvements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844A36E-201E-3345-815B-BA7D75776161}"/>
              </a:ext>
            </a:extLst>
          </p:cNvPr>
          <p:cNvCxnSpPr>
            <a:stCxn id="6" idx="2"/>
            <a:endCxn id="46" idx="0"/>
          </p:cNvCxnSpPr>
          <p:nvPr/>
        </p:nvCxnSpPr>
        <p:spPr>
          <a:xfrm>
            <a:off x="2087536" y="2847243"/>
            <a:ext cx="2605252" cy="563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D5D1C86-8396-554F-9A03-58F50EEA6634}"/>
              </a:ext>
            </a:extLst>
          </p:cNvPr>
          <p:cNvSpPr txBox="1"/>
          <p:nvPr/>
        </p:nvSpPr>
        <p:spPr>
          <a:xfrm>
            <a:off x="645597" y="4991718"/>
            <a:ext cx="219203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IP assigned to company</a:t>
            </a:r>
          </a:p>
          <a:p>
            <a:pPr algn="ctr"/>
            <a:r>
              <a:rPr lang="en-US" sz="1600" dirty="0"/>
              <a:t>Royalty-free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B279D6-063A-3646-897D-274D205287C0}"/>
              </a:ext>
            </a:extLst>
          </p:cNvPr>
          <p:cNvCxnSpPr>
            <a:cxnSpLocks/>
            <a:stCxn id="22" idx="2"/>
            <a:endCxn id="2" idx="0"/>
          </p:cNvCxnSpPr>
          <p:nvPr/>
        </p:nvCxnSpPr>
        <p:spPr>
          <a:xfrm flipH="1">
            <a:off x="1741612" y="4665839"/>
            <a:ext cx="6567" cy="325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A168D51-3A9F-D940-9C61-88EEAEDCEA6A}"/>
              </a:ext>
            </a:extLst>
          </p:cNvPr>
          <p:cNvCxnSpPr>
            <a:stCxn id="46" idx="2"/>
            <a:endCxn id="8" idx="0"/>
          </p:cNvCxnSpPr>
          <p:nvPr/>
        </p:nvCxnSpPr>
        <p:spPr>
          <a:xfrm>
            <a:off x="4692788" y="4487837"/>
            <a:ext cx="1280331" cy="517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60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32696-672E-7E48-912D-90F7041E7971}"/>
              </a:ext>
            </a:extLst>
          </p:cNvPr>
          <p:cNvSpPr txBox="1"/>
          <p:nvPr/>
        </p:nvSpPr>
        <p:spPr>
          <a:xfrm>
            <a:off x="773930" y="1045029"/>
            <a:ext cx="7596139" cy="21236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Background IP must be identified prior to project initiation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Inventorship will be determined by standard inventorship principles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All Project IP (Joint or UofM) including improvements must be disclosed to the TTO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Default UofM policy is that inventions are jointly owned by the inventors (50%) and the institution (50%)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For any assignment of IP, UofM researcher(s) and inventors must agree and be aware of potential prior to project start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UofM, Researcher and Intern retain rights required to publish results, no delay of graduation/thesis defense, use for future non-commercial research and education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Publications can be delayed up to 60 days to allow for patent filing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License/Assignment agreements will be completed at the end of the project and will only cover disclosed IP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BFC6E2-6A41-3D43-8767-FCA6D2627E26}"/>
              </a:ext>
            </a:extLst>
          </p:cNvPr>
          <p:cNvSpPr txBox="1"/>
          <p:nvPr/>
        </p:nvSpPr>
        <p:spPr>
          <a:xfrm>
            <a:off x="773930" y="3873980"/>
            <a:ext cx="7423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Standard License Terms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Worldwide exclusive license </a:t>
            </a:r>
            <a:r>
              <a:rPr lang="en-US"/>
              <a:t>(assignment) </a:t>
            </a:r>
            <a:r>
              <a:rPr lang="en-US" dirty="0"/>
              <a:t>for all fields of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3% running royalty on gross sales (less taxes and customary charges)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Company pays IP costs</a:t>
            </a:r>
          </a:p>
          <a:p>
            <a:pPr algn="ctr"/>
            <a:r>
              <a:rPr lang="en-US" dirty="0"/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Non exclusive royalty free license, non-transferrable, for pre-identified field of use only.  No costs to company. (Transformational Partnerships)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9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</TotalTime>
  <Words>283</Words>
  <Application>Microsoft Macintosh PowerPoint</Application>
  <PresentationFormat>Letter Paper (8.5x11 in)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Fast</dc:creator>
  <cp:lastModifiedBy>Darren Fast</cp:lastModifiedBy>
  <cp:revision>23</cp:revision>
  <cp:lastPrinted>2019-03-13T14:45:54Z</cp:lastPrinted>
  <dcterms:created xsi:type="dcterms:W3CDTF">2018-05-31T16:47:22Z</dcterms:created>
  <dcterms:modified xsi:type="dcterms:W3CDTF">2019-05-01T15:57:46Z</dcterms:modified>
</cp:coreProperties>
</file>