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C1D"/>
    <a:srgbClr val="2C18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53F88-3776-0146-9F61-F23026AB1303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99DDD-D8D5-F044-9616-8232991D7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7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199DDD-D8D5-F044-9616-8232991D74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2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05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2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4B5588B-53D5-174E-AFBC-3D75F55BE3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30750" y="1825625"/>
            <a:ext cx="3784600" cy="22844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0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5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5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8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2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5394F-2A73-9A44-A6C2-041D29F8F8F5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1B6E3-9FEA-A444-BBDA-4E26467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3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FFF215E-1A63-334E-ABEF-D699C1BCD2E1}"/>
              </a:ext>
            </a:extLst>
          </p:cNvPr>
          <p:cNvSpPr txBox="1">
            <a:spLocks/>
          </p:cNvSpPr>
          <p:nvPr/>
        </p:nvSpPr>
        <p:spPr>
          <a:xfrm>
            <a:off x="330554" y="2453730"/>
            <a:ext cx="6968245" cy="21374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+mn-lt"/>
                <a:cs typeface="Times New Roman" panose="02020603050405020304" pitchFamily="18" charset="0"/>
              </a:rPr>
              <a:t>Dr. Omar Rodríguez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effectLst/>
                <a:latin typeface="+mn-lt"/>
                <a:cs typeface="Times New Roman" panose="02020603050405020304" pitchFamily="18" charset="0"/>
              </a:rPr>
              <a:t>University of Lethbridge</a:t>
            </a: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latin typeface="+mn-lt"/>
                <a:cs typeface="Times New Roman" panose="02020603050405020304" pitchFamily="18" charset="0"/>
              </a:rPr>
              <a:t>Thursday, March 5, 2026   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+mn-lt"/>
                <a:cs typeface="Times New Roman" panose="02020603050405020304" pitchFamily="18" charset="0"/>
              </a:rPr>
              <a:t>2:30 –3:30 PM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+mn-lt"/>
                <a:cs typeface="Times New Roman" panose="02020603050405020304" pitchFamily="18" charset="0"/>
              </a:rPr>
              <a:t>409 Tier</a:t>
            </a:r>
          </a:p>
          <a:p>
            <a:pPr>
              <a:lnSpc>
                <a:spcPct val="100000"/>
              </a:lnSpc>
            </a:pP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1600" dirty="0">
                <a:latin typeface="+mn-lt"/>
              </a:rPr>
              <a:t>Are all women “natural” mothers? Is nature a protective, nurturing force? Can a relative, a stranger or a community assume the role of a mother? </a:t>
            </a:r>
          </a:p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1600" dirty="0">
                <a:latin typeface="+mn-lt"/>
              </a:rPr>
              <a:t> </a:t>
            </a:r>
          </a:p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1600" dirty="0">
                <a:latin typeface="+mn-lt"/>
              </a:rPr>
              <a:t>Join us for a discussion of these questions through Venezuelan cinema. From the stark black-and-white landscapes of </a:t>
            </a:r>
            <a:r>
              <a:rPr lang="en-US" altLang="en-US" sz="1600" i="1" dirty="0">
                <a:latin typeface="+mn-lt"/>
              </a:rPr>
              <a:t>Araya</a:t>
            </a:r>
            <a:r>
              <a:rPr lang="en-US" altLang="en-US" sz="1600" dirty="0">
                <a:latin typeface="+mn-lt"/>
              </a:rPr>
              <a:t> (1958) to the excesses of melodrama in </a:t>
            </a:r>
            <a:r>
              <a:rPr lang="en-US" altLang="en-US" sz="1600" i="1" dirty="0">
                <a:latin typeface="+mn-lt"/>
              </a:rPr>
              <a:t>El </a:t>
            </a:r>
            <a:r>
              <a:rPr lang="en-US" altLang="en-US" sz="1600" i="1" dirty="0" err="1">
                <a:latin typeface="+mn-lt"/>
              </a:rPr>
              <a:t>pez</a:t>
            </a:r>
            <a:r>
              <a:rPr lang="en-US" altLang="en-US" sz="1600" i="1" dirty="0">
                <a:latin typeface="+mn-lt"/>
              </a:rPr>
              <a:t> </a:t>
            </a:r>
            <a:r>
              <a:rPr lang="en-US" altLang="en-US" sz="1600" i="1" dirty="0" err="1">
                <a:latin typeface="+mn-lt"/>
              </a:rPr>
              <a:t>que</a:t>
            </a:r>
            <a:r>
              <a:rPr lang="en-US" altLang="en-US" sz="1600" i="1" dirty="0">
                <a:latin typeface="+mn-lt"/>
              </a:rPr>
              <a:t> </a:t>
            </a:r>
            <a:r>
              <a:rPr lang="en-US" altLang="en-US" sz="1600" i="1" dirty="0" err="1">
                <a:latin typeface="+mn-lt"/>
              </a:rPr>
              <a:t>fuma</a:t>
            </a:r>
            <a:r>
              <a:rPr lang="en-US" altLang="en-US" sz="1600" dirty="0">
                <a:latin typeface="+mn-lt"/>
              </a:rPr>
              <a:t> (1977), to contemporary films such as </a:t>
            </a:r>
            <a:r>
              <a:rPr lang="en-US" altLang="en-US" sz="1600" i="1" dirty="0">
                <a:latin typeface="+mn-lt"/>
              </a:rPr>
              <a:t>La </a:t>
            </a:r>
            <a:r>
              <a:rPr lang="en-US" altLang="en-US" sz="1600" i="1" dirty="0" err="1">
                <a:latin typeface="+mn-lt"/>
              </a:rPr>
              <a:t>distancia</a:t>
            </a:r>
            <a:r>
              <a:rPr lang="en-US" altLang="en-US" sz="1600" i="1" dirty="0">
                <a:latin typeface="+mn-lt"/>
              </a:rPr>
              <a:t> </a:t>
            </a:r>
            <a:r>
              <a:rPr lang="en-US" altLang="en-US" sz="1600" i="1" dirty="0" err="1">
                <a:latin typeface="+mn-lt"/>
              </a:rPr>
              <a:t>más</a:t>
            </a:r>
            <a:r>
              <a:rPr lang="en-US" altLang="en-US" sz="1600" i="1" dirty="0">
                <a:latin typeface="+mn-lt"/>
              </a:rPr>
              <a:t> </a:t>
            </a:r>
            <a:r>
              <a:rPr lang="en-US" altLang="en-US" sz="1600" i="1" dirty="0" err="1">
                <a:latin typeface="+mn-lt"/>
              </a:rPr>
              <a:t>larga</a:t>
            </a:r>
            <a:r>
              <a:rPr lang="en-US" altLang="en-US" sz="1600" dirty="0">
                <a:latin typeface="+mn-lt"/>
              </a:rPr>
              <a:t> (2015), we explore how cinema reimagines, subverts and at times reinforces the conception of mothering and the trope of Mother Nature.</a:t>
            </a:r>
          </a:p>
          <a:p>
            <a:pPr>
              <a:lnSpc>
                <a:spcPct val="100000"/>
              </a:lnSpc>
            </a:pP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AA4396A-2D62-4443-9B67-0A1F856532CA}"/>
              </a:ext>
            </a:extLst>
          </p:cNvPr>
          <p:cNvSpPr txBox="1">
            <a:spLocks/>
          </p:cNvSpPr>
          <p:nvPr/>
        </p:nvSpPr>
        <p:spPr>
          <a:xfrm>
            <a:off x="685800" y="4660318"/>
            <a:ext cx="7772401" cy="19593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buNone/>
            </a:pPr>
            <a:endParaRPr lang="en-CA" sz="240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2133848-1F65-3E43-B29C-EE748732517F}"/>
              </a:ext>
            </a:extLst>
          </p:cNvPr>
          <p:cNvSpPr txBox="1">
            <a:spLocks/>
          </p:cNvSpPr>
          <p:nvPr/>
        </p:nvSpPr>
        <p:spPr>
          <a:xfrm>
            <a:off x="330554" y="1364657"/>
            <a:ext cx="8031480" cy="18944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CA" sz="3200" b="1" i="0" u="none" strike="noStrike" dirty="0">
                <a:solidFill>
                  <a:srgbClr val="212121"/>
                </a:solidFill>
                <a:effectLst/>
                <a:latin typeface="+mn-lt"/>
                <a:cs typeface="Times New Roman" panose="02020603050405020304" pitchFamily="18" charset="0"/>
              </a:rPr>
              <a:t>Unnatural mothers: motherhood and nature in Venezuelan cinema</a:t>
            </a:r>
            <a:endParaRPr lang="en-US" sz="3200" b="1" dirty="0">
              <a:solidFill>
                <a:srgbClr val="4F2C1D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15" name="Picture 14" descr="A person in a black jacket&#10;&#10;AI-generated content may be incorrect.">
            <a:extLst>
              <a:ext uri="{FF2B5EF4-FFF2-40B4-BE49-F238E27FC236}">
                <a16:creationId xmlns:a16="http://schemas.microsoft.com/office/drawing/2014/main" id="{FDACC8F7-8451-6989-1CCF-C35CF5005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981996"/>
            <a:ext cx="4064000" cy="2540000"/>
          </a:xfrm>
          <a:prstGeom prst="rect">
            <a:avLst/>
          </a:prstGeom>
        </p:spPr>
      </p:pic>
      <p:pic>
        <p:nvPicPr>
          <p:cNvPr id="8" name="Picture 7" descr="A black background with red text&#10;&#10;AI-generated content may be incorrect.">
            <a:extLst>
              <a:ext uri="{FF2B5EF4-FFF2-40B4-BE49-F238E27FC236}">
                <a16:creationId xmlns:a16="http://schemas.microsoft.com/office/drawing/2014/main" id="{49F632A1-9594-F064-F0C7-F38AD457C6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91" y="18457"/>
            <a:ext cx="55118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898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B7B97E6DD8994887F50C5AB295B953" ma:contentTypeVersion="11" ma:contentTypeDescription="Create a new document." ma:contentTypeScope="" ma:versionID="43de8f9d25eff845c93ac9dd2d70561d">
  <xsd:schema xmlns:xsd="http://www.w3.org/2001/XMLSchema" xmlns:xs="http://www.w3.org/2001/XMLSchema" xmlns:p="http://schemas.microsoft.com/office/2006/metadata/properties" xmlns:ns2="4c9d4d66-42c6-4ea2-8f1f-b15d67c42b5f" targetNamespace="http://schemas.microsoft.com/office/2006/metadata/properties" ma:root="true" ma:fieldsID="2663467fe4aad154ed6a0b2c13dc4fdf" ns2:_="">
    <xsd:import namespace="4c9d4d66-42c6-4ea2-8f1f-b15d67c42b5f"/>
    <xsd:element name="properties">
      <xsd:complexType>
        <xsd:sequence>
          <xsd:element name="documentManagement">
            <xsd:complexType>
              <xsd:all>
                <xsd:element ref="ns2:Administration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9d4d66-42c6-4ea2-8f1f-b15d67c42b5f" elementFormDefault="qualified">
    <xsd:import namespace="http://schemas.microsoft.com/office/2006/documentManagement/types"/>
    <xsd:import namespace="http://schemas.microsoft.com/office/infopath/2007/PartnerControls"/>
    <xsd:element name="Administration" ma:index="8" nillable="true" ma:displayName="Administration" ma:format="Dropdown" ma:internalName="Administration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ministration xmlns="4c9d4d66-42c6-4ea2-8f1f-b15d67c42b5f" xsi:nil="true"/>
  </documentManagement>
</p:properties>
</file>

<file path=customXml/itemProps1.xml><?xml version="1.0" encoding="utf-8"?>
<ds:datastoreItem xmlns:ds="http://schemas.openxmlformats.org/officeDocument/2006/customXml" ds:itemID="{5248B743-E49F-4E02-AE38-C3E70F79A9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EA6B31-E9EC-4668-B28E-AB9F879FF1EE}">
  <ds:schemaRefs>
    <ds:schemaRef ds:uri="4c9d4d66-42c6-4ea2-8f1f-b15d67c42b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FDDE851-354B-4D2E-87D0-167F7BF3BB2B}">
  <ds:schemaRefs>
    <ds:schemaRef ds:uri="http://schemas.microsoft.com/office/2006/metadata/properties"/>
    <ds:schemaRef ds:uri="http://schemas.microsoft.com/office/infopath/2007/PartnerControls"/>
    <ds:schemaRef ds:uri="4c9d4d66-42c6-4ea2-8f1f-b15d67c42b5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7983</TotalTime>
  <Words>131</Words>
  <Application>Microsoft Macintosh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of Arts event poster template</dc:title>
  <dc:creator>Hailey Gajadhar</dc:creator>
  <cp:lastModifiedBy>Nicole Rosen</cp:lastModifiedBy>
  <cp:revision>11</cp:revision>
  <cp:lastPrinted>2026-02-09T20:12:54Z</cp:lastPrinted>
  <dcterms:created xsi:type="dcterms:W3CDTF">2019-11-27T19:53:58Z</dcterms:created>
  <dcterms:modified xsi:type="dcterms:W3CDTF">2026-02-09T20:13:29Z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0x0101008FB7B97E6DD8994887F50C5AB295B953</vt:lpwstr>
  </property>
</Properties>
</file>